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8" r:id="rId4"/>
    <p:sldId id="289" r:id="rId5"/>
    <p:sldId id="290" r:id="rId6"/>
    <p:sldId id="291" r:id="rId7"/>
    <p:sldId id="292" r:id="rId8"/>
    <p:sldId id="257" r:id="rId9"/>
    <p:sldId id="263" r:id="rId10"/>
    <p:sldId id="264" r:id="rId11"/>
    <p:sldId id="261" r:id="rId12"/>
    <p:sldId id="265" r:id="rId13"/>
    <p:sldId id="259" r:id="rId14"/>
    <p:sldId id="266" r:id="rId15"/>
    <p:sldId id="268" r:id="rId16"/>
    <p:sldId id="258" r:id="rId17"/>
    <p:sldId id="270" r:id="rId18"/>
    <p:sldId id="271" r:id="rId19"/>
    <p:sldId id="272" r:id="rId20"/>
    <p:sldId id="273" r:id="rId21"/>
    <p:sldId id="274" r:id="rId22"/>
    <p:sldId id="277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6" r:id="rId31"/>
    <p:sldId id="287" r:id="rId32"/>
    <p:sldId id="28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</p:showPr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9" autoAdjust="0"/>
    <p:restoredTop sz="94540" autoAdjust="0"/>
  </p:normalViewPr>
  <p:slideViewPr>
    <p:cSldViewPr>
      <p:cViewPr>
        <p:scale>
          <a:sx n="47" d="100"/>
          <a:sy n="47" d="100"/>
        </p:scale>
        <p:origin x="-725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8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Tm="9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advTm="9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9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advTm="9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9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9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9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204E2-A982-48C5-ACB3-C160B740B067}" type="datetimeFigureOut">
              <a:rPr lang="ru-RU"/>
              <a:pPr>
                <a:defRPr/>
              </a:pPr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9BE2FE-A410-45FE-88F8-691A3A8FF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</p:sldLayoutIdLst>
  <p:transition advTm="9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468313" y="9810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Antikvar Shadow" pitchFamily="34" charset="0"/>
              </a:rPr>
              <a:t>Тема проекта: </a:t>
            </a:r>
            <a:r>
              <a:rPr lang="ru-RU" b="1" dirty="0" smtClean="0">
                <a:solidFill>
                  <a:srgbClr val="C00000"/>
                </a:solidFill>
                <a:latin typeface="Antikvar Shadow" pitchFamily="34" charset="0"/>
              </a:rPr>
              <a:t>Декорирование современных аксессуаров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ntikvar Shadow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ntikvar Shadow" pitchFamily="34" charset="0"/>
              </a:rPr>
            </a:br>
            <a:endParaRPr lang="ru-RU" dirty="0" smtClean="0">
              <a:solidFill>
                <a:srgbClr val="C00000"/>
              </a:solidFill>
              <a:latin typeface="Antikvar Shad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2420938"/>
            <a:ext cx="6400800" cy="1752600"/>
          </a:xfrm>
        </p:spPr>
        <p:txBody>
          <a:bodyPr/>
          <a:lstStyle/>
          <a:p>
            <a:pPr eaLnBrk="1" hangingPunct="1"/>
            <a:r>
              <a:rPr lang="ru-RU" sz="4400" b="1" smtClean="0">
                <a:solidFill>
                  <a:srgbClr val="C00000"/>
                </a:solidFill>
                <a:latin typeface="Antikvar Shadow" pitchFamily="34" charset="0"/>
              </a:rPr>
              <a:t>ВЫШИВКОЙ ЛЕНТАМИ</a:t>
            </a:r>
          </a:p>
          <a:p>
            <a:pPr eaLnBrk="1" hangingPunct="1"/>
            <a:endParaRPr lang="ru-RU" sz="4400" b="1" smtClean="0">
              <a:solidFill>
                <a:schemeClr val="tx1"/>
              </a:solidFill>
              <a:latin typeface="Antikvar Shadow" pitchFamily="34" charset="0"/>
            </a:endParaRPr>
          </a:p>
        </p:txBody>
      </p:sp>
    </p:spTree>
  </p:cSld>
  <p:clrMapOvr>
    <a:masterClrMapping/>
  </p:clrMapOvr>
  <p:transition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Antikvar Shadow" pitchFamily="34" charset="0"/>
              </a:rPr>
              <a:t>… жилета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ru-RU" sz="800" smtClean="0"/>
          </a:p>
        </p:txBody>
      </p:sp>
      <p:pic>
        <p:nvPicPr>
          <p:cNvPr id="7" name="Содержимое 6" descr="090f5bb1ec3205623fd402515fed421a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35088" y="1651000"/>
            <a:ext cx="3165475" cy="3911600"/>
          </a:xfrm>
        </p:spPr>
      </p:pic>
      <p:sp>
        <p:nvSpPr>
          <p:cNvPr id="1843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endParaRPr lang="ru-RU" sz="800" smtClean="0"/>
          </a:p>
        </p:txBody>
      </p:sp>
      <p:pic>
        <p:nvPicPr>
          <p:cNvPr id="8" name="Содержимое 7" descr="090fe5f38a20e601ce5247ac1481b59d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522913" y="1700213"/>
            <a:ext cx="2933700" cy="4013200"/>
          </a:xfrm>
        </p:spPr>
      </p:pic>
    </p:spTree>
  </p:cSld>
  <p:clrMapOvr>
    <a:masterClrMapping/>
  </p:clrMapOvr>
  <p:transition advTm="499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…оформить аксессуары</a:t>
            </a:r>
            <a:endParaRPr lang="ru-RU" sz="4000" b="1" smtClean="0"/>
          </a:p>
        </p:txBody>
      </p:sp>
      <p:sp>
        <p:nvSpPr>
          <p:cNvPr id="19459" name="Текст 3"/>
          <p:cNvSpPr>
            <a:spLocks noGrp="1"/>
          </p:cNvSpPr>
          <p:nvPr>
            <p:ph type="body" idx="1"/>
          </p:nvPr>
        </p:nvSpPr>
        <p:spPr>
          <a:xfrm>
            <a:off x="611188" y="1535113"/>
            <a:ext cx="3886200" cy="165100"/>
          </a:xfrm>
        </p:spPr>
        <p:txBody>
          <a:bodyPr/>
          <a:lstStyle/>
          <a:p>
            <a:pPr eaLnBrk="1" hangingPunct="1"/>
            <a:endParaRPr lang="ru-RU" sz="800" smtClean="0">
              <a:solidFill>
                <a:srgbClr val="92D050"/>
              </a:solidFill>
            </a:endParaRPr>
          </a:p>
        </p:txBody>
      </p:sp>
      <p:pic>
        <p:nvPicPr>
          <p:cNvPr id="8" name="Содержимое 7" descr="2836459_5a5ca31ad5e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635250"/>
            <a:ext cx="4040188" cy="3030538"/>
          </a:xfrm>
        </p:spPr>
      </p:pic>
      <p:sp>
        <p:nvSpPr>
          <p:cNvPr id="19461" name="Текст 5"/>
          <p:cNvSpPr>
            <a:spLocks noGrp="1"/>
          </p:cNvSpPr>
          <p:nvPr>
            <p:ph type="body" sz="quarter" idx="3"/>
          </p:nvPr>
        </p:nvSpPr>
        <p:spPr>
          <a:xfrm>
            <a:off x="4643438" y="1535113"/>
            <a:ext cx="4043362" cy="165100"/>
          </a:xfrm>
        </p:spPr>
        <p:txBody>
          <a:bodyPr/>
          <a:lstStyle/>
          <a:p>
            <a:pPr eaLnBrk="1" hangingPunct="1"/>
            <a:endParaRPr lang="ru-RU" sz="800" smtClean="0">
              <a:solidFill>
                <a:srgbClr val="92D050"/>
              </a:solidFill>
            </a:endParaRPr>
          </a:p>
        </p:txBody>
      </p:sp>
      <p:pic>
        <p:nvPicPr>
          <p:cNvPr id="9" name="Содержимое 8" descr="2836464_9c9a7b9aab5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5025" y="2701925"/>
            <a:ext cx="4041775" cy="2897188"/>
          </a:xfrm>
        </p:spPr>
      </p:pic>
    </p:spTree>
  </p:cSld>
  <p:clrMapOvr>
    <a:masterClrMapping/>
  </p:clrMapOvr>
  <p:transition advTm="36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…или головные уборы</a:t>
            </a:r>
          </a:p>
        </p:txBody>
      </p:sp>
      <p:sp>
        <p:nvSpPr>
          <p:cNvPr id="21507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sp>
        <p:nvSpPr>
          <p:cNvPr id="21508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10" name="Содержимое 9" descr="b53d5bd54620a9940deaf14919699ed9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148263" y="2205038"/>
            <a:ext cx="2960687" cy="3951287"/>
          </a:xfrm>
        </p:spPr>
      </p:pic>
      <p:pic>
        <p:nvPicPr>
          <p:cNvPr id="12" name="Содержимое 11" descr="090f177bcfcbf156e1f3a7c34dc3edae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901700" y="2174875"/>
            <a:ext cx="3151188" cy="3951288"/>
          </a:xfrm>
        </p:spPr>
      </p:pic>
    </p:spTree>
  </p:cSld>
  <p:clrMapOvr>
    <a:masterClrMapping/>
  </p:clrMapOvr>
  <p:transition advTm="544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288" y="274638"/>
            <a:ext cx="7777162" cy="2001837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Antikvar Shadow" pitchFamily="34" charset="0"/>
              </a:rPr>
              <a:t/>
            </a:r>
            <a:br>
              <a:rPr lang="ru-RU" sz="3600" smtClean="0">
                <a:latin typeface="Antikvar Shadow" pitchFamily="34" charset="0"/>
              </a:rPr>
            </a:br>
            <a:r>
              <a:rPr lang="ru-RU" sz="4000" b="1" smtClean="0">
                <a:latin typeface="Antikvar Shadow" pitchFamily="34" charset="0"/>
              </a:rPr>
              <a:t>Для работы понадобятся следующие материалы и инструменты</a:t>
            </a:r>
            <a:endParaRPr lang="ru-RU" sz="4000" b="1" smtClean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750" y="2420938"/>
            <a:ext cx="4040188" cy="6477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Antikvar Shadow" pitchFamily="34" charset="0"/>
              </a:rPr>
              <a:t>иглы</a:t>
            </a:r>
          </a:p>
        </p:txBody>
      </p:sp>
      <p:pic>
        <p:nvPicPr>
          <p:cNvPr id="10" name="Содержимое 9" descr="ИГЛЫembroider_ribbon_0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2988" y="3068638"/>
            <a:ext cx="3484562" cy="249555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463" y="2420938"/>
            <a:ext cx="4041775" cy="576262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Antikvar Shadow" pitchFamily="34" charset="0"/>
              </a:rPr>
              <a:t>ленты</a:t>
            </a:r>
          </a:p>
        </p:txBody>
      </p:sp>
      <p:pic>
        <p:nvPicPr>
          <p:cNvPr id="11" name="Содержимое 10" descr="ЛЕНТЫ1embroider_ribbon_5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59338" y="2997200"/>
            <a:ext cx="3538537" cy="2657475"/>
          </a:xfrm>
        </p:spPr>
      </p:pic>
    </p:spTree>
  </p:cSld>
  <p:clrMapOvr>
    <a:masterClrMapping/>
  </p:clrMapOvr>
  <p:transition advTm="532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713" cy="201612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850" y="981075"/>
            <a:ext cx="4040188" cy="639763"/>
          </a:xfrm>
        </p:spPr>
        <p:txBody>
          <a:bodyPr/>
          <a:lstStyle/>
          <a:p>
            <a:pPr algn="ctr" eaLnBrk="1" hangingPunct="1"/>
            <a:r>
              <a:rPr lang="ru-RU" sz="4400" smtClean="0">
                <a:latin typeface="Antikvar Shadow" pitchFamily="34" charset="0"/>
              </a:rPr>
              <a:t>ножницы</a:t>
            </a:r>
          </a:p>
        </p:txBody>
      </p:sp>
      <p:pic>
        <p:nvPicPr>
          <p:cNvPr id="7" name="Содержимое 6" descr="НОЖНИЦЫ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00113" y="2997200"/>
            <a:ext cx="3265487" cy="15113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7538" y="1052513"/>
            <a:ext cx="4041775" cy="639762"/>
          </a:xfrm>
        </p:spPr>
        <p:txBody>
          <a:bodyPr/>
          <a:lstStyle/>
          <a:p>
            <a:pPr algn="ctr" eaLnBrk="1" hangingPunct="1"/>
            <a:r>
              <a:rPr lang="ru-RU" sz="4400" smtClean="0">
                <a:latin typeface="Antikvar Shadow" pitchFamily="34" charset="0"/>
              </a:rPr>
              <a:t>пяльцы</a:t>
            </a:r>
          </a:p>
        </p:txBody>
      </p:sp>
      <p:pic>
        <p:nvPicPr>
          <p:cNvPr id="8" name="Содержимое 7" descr="ПЯЛЬЦАembroider_ribbon_1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91063" y="2276475"/>
            <a:ext cx="3063875" cy="2374900"/>
          </a:xfrm>
        </p:spPr>
      </p:pic>
    </p:spTree>
  </p:cSld>
  <p:clrMapOvr>
    <a:masterClrMapping/>
  </p:clrMapOvr>
  <p:transition advTm="38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02_mediuмулине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916238" y="2420938"/>
            <a:ext cx="3148012" cy="23606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765175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…а также нитки мулине различных цветов</a:t>
            </a:r>
          </a:p>
        </p:txBody>
      </p:sp>
    </p:spTree>
  </p:cSld>
  <p:clrMapOvr>
    <a:masterClrMapping/>
  </p:clrMapOvr>
  <p:transition advTm="446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750" y="476672"/>
            <a:ext cx="8147050" cy="2880891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Antikvar Shadow" pitchFamily="34" charset="0"/>
              </a:rPr>
              <a:t>Ткань для вышивки подойдёт практически любая : хлопок,  лён. Можно использовать и  шелк, и  бархат, и  джинсовую ткань.</a:t>
            </a:r>
            <a:endParaRPr lang="ru-RU" sz="3600" b="1" dirty="0" smtClean="0"/>
          </a:p>
        </p:txBody>
      </p:sp>
      <p:pic>
        <p:nvPicPr>
          <p:cNvPr id="11" name="Содержимое 10" descr="ДЖИНСЫ12-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16013" y="3248025"/>
            <a:ext cx="2303462" cy="2935288"/>
          </a:xfrm>
        </p:spPr>
      </p:pic>
      <p:sp>
        <p:nvSpPr>
          <p:cNvPr id="25604" name="Текст 8"/>
          <p:cNvSpPr>
            <a:spLocks noGrp="1"/>
          </p:cNvSpPr>
          <p:nvPr>
            <p:ph type="body" sz="quarter" idx="3"/>
          </p:nvPr>
        </p:nvSpPr>
        <p:spPr>
          <a:xfrm>
            <a:off x="1042988" y="1535113"/>
            <a:ext cx="1081087" cy="454025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12" name="Содержимое 11" descr="БАРХТphoca_thumb_l_05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508625" y="3357563"/>
            <a:ext cx="3030538" cy="2963862"/>
          </a:xfrm>
        </p:spPr>
      </p:pic>
    </p:spTree>
  </p:cSld>
  <p:clrMapOvr>
    <a:masterClrMapping/>
  </p:clrMapOvr>
  <p:transition advTm="653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7775575" cy="23495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Для выполнения сумочки клач отрезаем ткань нужного размера и наносим рисунок вышивки на ткань</a:t>
            </a:r>
          </a:p>
        </p:txBody>
      </p:sp>
      <p:sp>
        <p:nvSpPr>
          <p:cNvPr id="26627" name="Текст 2"/>
          <p:cNvSpPr>
            <a:spLocks noGrp="1"/>
          </p:cNvSpPr>
          <p:nvPr>
            <p:ph type="body" idx="1"/>
          </p:nvPr>
        </p:nvSpPr>
        <p:spPr>
          <a:xfrm flipV="1">
            <a:off x="827088" y="3141663"/>
            <a:ext cx="3673475" cy="28733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3068960"/>
            <a:ext cx="4368731" cy="2904803"/>
          </a:xfrm>
        </p:spPr>
      </p:pic>
      <p:sp>
        <p:nvSpPr>
          <p:cNvPr id="26629" name="Текст 4"/>
          <p:cNvSpPr>
            <a:spLocks noGrp="1"/>
          </p:cNvSpPr>
          <p:nvPr>
            <p:ph type="body" sz="quarter" idx="3"/>
          </p:nvPr>
        </p:nvSpPr>
        <p:spPr>
          <a:xfrm>
            <a:off x="4932363" y="3068638"/>
            <a:ext cx="3681412" cy="431800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59338" y="3068960"/>
            <a:ext cx="4369460" cy="2904803"/>
          </a:xfrm>
        </p:spPr>
      </p:pic>
    </p:spTree>
  </p:cSld>
  <p:clrMapOvr>
    <a:masterClrMapping/>
  </p:clrMapOvr>
  <p:transition advTm="594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Подобрав ленты нужного цвета и ширины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4040187" cy="639763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Antikvar Shadow" pitchFamily="34" charset="0"/>
              </a:rPr>
              <a:t>закрепляем ленту в иголке</a:t>
            </a:r>
          </a:p>
        </p:txBody>
      </p:sp>
      <p:pic>
        <p:nvPicPr>
          <p:cNvPr id="7" name="Содержимое 6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2924175"/>
            <a:ext cx="4040188" cy="297021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84663" y="1844675"/>
            <a:ext cx="4473575" cy="639763"/>
          </a:xfrm>
        </p:spPr>
        <p:txBody>
          <a:bodyPr/>
          <a:lstStyle/>
          <a:p>
            <a:pPr eaLnBrk="1" hangingPunct="1"/>
            <a:r>
              <a:rPr lang="ru-RU" smtClean="0">
                <a:latin typeface="Antikvar Shadow" pitchFamily="34" charset="0"/>
              </a:rPr>
              <a:t> </a:t>
            </a:r>
            <a:r>
              <a:rPr lang="ru-RU" sz="2800" smtClean="0">
                <a:latin typeface="Antikvar Shadow" pitchFamily="34" charset="0"/>
              </a:rPr>
              <a:t>и </a:t>
            </a:r>
            <a:r>
              <a:rPr lang="ru-RU" sz="3200" smtClean="0">
                <a:latin typeface="Antikvar Shadow" pitchFamily="34" charset="0"/>
              </a:rPr>
              <a:t>делаем</a:t>
            </a:r>
            <a:r>
              <a:rPr lang="ru-RU" sz="2800" smtClean="0">
                <a:latin typeface="Antikvar Shadow" pitchFamily="34" charset="0"/>
              </a:rPr>
              <a:t> плоский узел</a:t>
            </a:r>
          </a:p>
        </p:txBody>
      </p:sp>
      <p:pic>
        <p:nvPicPr>
          <p:cNvPr id="8" name="Содержимое 7" descr="плоский узел1-1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16475" y="2565400"/>
            <a:ext cx="3919538" cy="2592388"/>
          </a:xfrm>
        </p:spPr>
      </p:pic>
    </p:spTree>
  </p:cSld>
  <p:clrMapOvr>
    <a:masterClrMapping/>
  </p:clrMapOvr>
  <p:transition advTm="675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Используя прямой стежок с завитком вышиваем лепесток</a:t>
            </a:r>
          </a:p>
        </p:txBody>
      </p:sp>
      <p:sp>
        <p:nvSpPr>
          <p:cNvPr id="28675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7" name="Содержимое 6" descr="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806700"/>
            <a:ext cx="4040188" cy="2687638"/>
          </a:xfrm>
        </p:spPr>
      </p:pic>
      <p:sp>
        <p:nvSpPr>
          <p:cNvPr id="28677" name="Текст 9"/>
          <p:cNvSpPr>
            <a:spLocks noGrp="1"/>
          </p:cNvSpPr>
          <p:nvPr>
            <p:ph type="body" sz="quarter" idx="3"/>
          </p:nvPr>
        </p:nvSpPr>
        <p:spPr>
          <a:xfrm>
            <a:off x="4643438" y="1989138"/>
            <a:ext cx="4041775" cy="639762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5025" y="2806700"/>
            <a:ext cx="4041775" cy="2687638"/>
          </a:xfrm>
        </p:spPr>
      </p:pic>
    </p:spTree>
  </p:cSld>
  <p:clrMapOvr>
    <a:masterClrMapping/>
  </p:clrMapOvr>
  <p:transition advTm="43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3600450" cy="1728787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Antikvar Shadow" pitchFamily="34" charset="0"/>
              </a:rPr>
              <a:t>Педагог дополнительного образования</a:t>
            </a:r>
          </a:p>
        </p:txBody>
      </p:sp>
      <p:pic>
        <p:nvPicPr>
          <p:cNvPr id="10243" name="Содержимое 4" descr="ФОТО ИРИН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184650" y="273050"/>
            <a:ext cx="389255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2349500"/>
            <a:ext cx="3008313" cy="3467100"/>
          </a:xfrm>
        </p:spPr>
        <p:txBody>
          <a:bodyPr/>
          <a:lstStyle/>
          <a:p>
            <a:pPr eaLnBrk="1" hangingPunct="1"/>
            <a:r>
              <a:rPr lang="ru-RU" sz="4400" b="1" smtClean="0">
                <a:latin typeface="Antikvar Shadow" pitchFamily="34" charset="0"/>
              </a:rPr>
              <a:t>Володина Ирина Ивановна</a:t>
            </a:r>
          </a:p>
          <a:p>
            <a:pPr algn="ctr" eaLnBrk="1" hangingPunct="1"/>
            <a:r>
              <a:rPr lang="ru-RU" sz="2800" b="1" smtClean="0">
                <a:latin typeface="Antikvar Shadow" pitchFamily="34" charset="0"/>
              </a:rPr>
              <a:t>Дом детского творчества г.Лыткарино</a:t>
            </a:r>
          </a:p>
        </p:txBody>
      </p:sp>
    </p:spTree>
  </p:cSld>
  <p:clrMapOvr>
    <a:masterClrMapping/>
  </p:clrMapOvr>
  <p:transition advTm="588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Аналогично выполняем все лепестки цветка</a:t>
            </a:r>
          </a:p>
        </p:txBody>
      </p:sp>
      <p:sp>
        <p:nvSpPr>
          <p:cNvPr id="29699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806700"/>
            <a:ext cx="4040188" cy="2687638"/>
          </a:xfrm>
        </p:spPr>
      </p:pic>
      <p:sp>
        <p:nvSpPr>
          <p:cNvPr id="29701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9" name="Содержимое 8" descr="1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5025" y="2806700"/>
            <a:ext cx="4041775" cy="2687638"/>
          </a:xfr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Оформляем серединку цветка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188" y="1341438"/>
            <a:ext cx="4040187" cy="639762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Antikvar Shadow" pitchFamily="34" charset="0"/>
              </a:rPr>
              <a:t>швом рококо</a:t>
            </a:r>
          </a:p>
        </p:txBody>
      </p:sp>
      <p:pic>
        <p:nvPicPr>
          <p:cNvPr id="7" name="Содержимое 6" descr="рококо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58888" y="1916113"/>
            <a:ext cx="2813050" cy="25908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40200" y="1535113"/>
            <a:ext cx="4546600" cy="1101725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Antikvar Shadow" pitchFamily="34" charset="0"/>
              </a:rPr>
              <a:t>используя нитки мулине двух цветов</a:t>
            </a:r>
          </a:p>
        </p:txBody>
      </p:sp>
      <p:pic>
        <p:nvPicPr>
          <p:cNvPr id="8" name="Содержимое 7" descr="13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851275" y="2806700"/>
            <a:ext cx="4835525" cy="3214688"/>
          </a:xfr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92275" y="1714500"/>
            <a:ext cx="5616575" cy="3733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813"/>
            <a:ext cx="8027988" cy="1143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ntikvar Shadow" pitchFamily="34" charset="0"/>
              </a:rPr>
              <a:t>Также вышиваем все цветы</a:t>
            </a:r>
            <a:endParaRPr lang="ru-RU" b="1" smtClean="0"/>
          </a:p>
        </p:txBody>
      </p:sp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Используя стебельчатый шов</a:t>
            </a:r>
          </a:p>
        </p:txBody>
      </p:sp>
      <p:sp>
        <p:nvSpPr>
          <p:cNvPr id="3277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стебельчатый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1196975"/>
            <a:ext cx="2732088" cy="16398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08400" y="1535113"/>
            <a:ext cx="4978400" cy="669925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Antikvar Shadow" pitchFamily="34" charset="0"/>
              </a:rPr>
              <a:t>вышиваем стебли</a:t>
            </a:r>
          </a:p>
        </p:txBody>
      </p:sp>
      <p:pic>
        <p:nvPicPr>
          <p:cNvPr id="9" name="Содержимое 8" descr="2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908175" y="2420938"/>
            <a:ext cx="4906963" cy="3263900"/>
          </a:xfr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713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Прямым стежком с завитком</a:t>
            </a:r>
          </a:p>
        </p:txBody>
      </p:sp>
      <p:sp>
        <p:nvSpPr>
          <p:cNvPr id="33795" name="Текст 2"/>
          <p:cNvSpPr>
            <a:spLocks noGrp="1"/>
          </p:cNvSpPr>
          <p:nvPr>
            <p:ph type="body" idx="1"/>
          </p:nvPr>
        </p:nvSpPr>
        <p:spPr>
          <a:xfrm>
            <a:off x="827088" y="1484313"/>
            <a:ext cx="3168650" cy="690562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7" name="Содержимое 6" descr="прямой стежок с завиткомvl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2988" y="2420938"/>
            <a:ext cx="2484437" cy="25908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908175" y="1341438"/>
            <a:ext cx="5984875" cy="639762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Antikvar Shadow" pitchFamily="34" charset="0"/>
              </a:rPr>
              <a:t>выполняем листочки</a:t>
            </a:r>
          </a:p>
        </p:txBody>
      </p:sp>
      <p:pic>
        <p:nvPicPr>
          <p:cNvPr id="8" name="Содержимое 7" descr="26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708400" y="2278063"/>
            <a:ext cx="4473575" cy="2974975"/>
          </a:xfrm>
        </p:spPr>
      </p:pic>
    </p:spTree>
  </p:cSld>
  <p:clrMapOvr>
    <a:masterClrMapping/>
  </p:clrMapOvr>
  <p:transition advTm="585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ЛЕНТЫ\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350" y="1055688"/>
            <a:ext cx="5976938" cy="397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16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0788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Швом рококо выполняем узелки лентами двух цветов</a:t>
            </a:r>
          </a:p>
        </p:txBody>
      </p:sp>
      <p:sp>
        <p:nvSpPr>
          <p:cNvPr id="3584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Содержимое 6" descr="лент стежок 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484313"/>
            <a:ext cx="3636962" cy="1247775"/>
          </a:xfrm>
        </p:spPr>
      </p:pic>
      <p:sp>
        <p:nvSpPr>
          <p:cNvPr id="3584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29д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987675" y="2349500"/>
            <a:ext cx="5122863" cy="3405188"/>
          </a:xfrm>
        </p:spPr>
      </p:pic>
    </p:spTree>
  </p:cSld>
  <p:clrMapOvr>
    <a:masterClrMapping/>
  </p:clrMapOvr>
  <p:transition advTm="574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Pictures\ЛЕНТЫ\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908050"/>
            <a:ext cx="6192838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Капроновой лентой</a:t>
            </a:r>
            <a:br>
              <a:rPr lang="ru-RU" sz="4000" b="1" smtClean="0">
                <a:latin typeface="Antikvar Shadow" pitchFamily="34" charset="0"/>
              </a:rPr>
            </a:br>
            <a:r>
              <a:rPr lang="ru-RU" sz="4000" b="1" smtClean="0">
                <a:latin typeface="Antikvar Shadow" pitchFamily="34" charset="0"/>
              </a:rPr>
              <a:t> вышиваем листья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628775"/>
            <a:ext cx="7632700" cy="720725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Antikvar Shadow" pitchFamily="34" charset="0"/>
              </a:rPr>
              <a:t>используя шов петля вприкреп</a:t>
            </a:r>
            <a:endParaRPr lang="ru-RU" sz="3600" smtClean="0"/>
          </a:p>
        </p:txBody>
      </p:sp>
      <p:pic>
        <p:nvPicPr>
          <p:cNvPr id="7" name="Содержимое 6" descr="лент стежок 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2565400"/>
            <a:ext cx="3116262" cy="1079500"/>
          </a:xfrm>
        </p:spPr>
      </p:pic>
      <p:sp>
        <p:nvSpPr>
          <p:cNvPr id="37893" name="Текст 4"/>
          <p:cNvSpPr>
            <a:spLocks noGrp="1"/>
          </p:cNvSpPr>
          <p:nvPr>
            <p:ph type="body" sz="quarter" idx="3"/>
          </p:nvPr>
        </p:nvSpPr>
        <p:spPr>
          <a:xfrm>
            <a:off x="7524750" y="1535113"/>
            <a:ext cx="1162050" cy="741362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8" name="Содержимое 7" descr="5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419475" y="2997200"/>
            <a:ext cx="4824413" cy="3208338"/>
          </a:xfrm>
        </p:spPr>
      </p:pic>
    </p:spTree>
  </p:cSld>
  <p:clrMapOvr>
    <a:masterClrMapping/>
  </p:clrMapOvr>
  <p:transition advTm="449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92151"/>
            <a:ext cx="7920682" cy="194476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atin typeface="Antikvar Shadow" pitchFamily="34" charset="0"/>
              </a:rPr>
              <a:t>Пришиваем подкладку, </a:t>
            </a:r>
            <a:br>
              <a:rPr lang="ru-RU" sz="4000" b="1" dirty="0" smtClean="0">
                <a:latin typeface="Antikvar Shadow" pitchFamily="34" charset="0"/>
              </a:rPr>
            </a:br>
            <a:r>
              <a:rPr lang="ru-RU" sz="4000" b="1" dirty="0" smtClean="0">
                <a:latin typeface="Antikvar Shadow" pitchFamily="34" charset="0"/>
              </a:rPr>
              <a:t> предварительно проложив слой синтепона и бортовки и простегав все три слоя</a:t>
            </a:r>
          </a:p>
        </p:txBody>
      </p:sp>
      <p:sp>
        <p:nvSpPr>
          <p:cNvPr id="38915" name="Текст 2"/>
          <p:cNvSpPr>
            <a:spLocks noGrp="1"/>
          </p:cNvSpPr>
          <p:nvPr>
            <p:ph type="body" idx="1"/>
          </p:nvPr>
        </p:nvSpPr>
        <p:spPr>
          <a:xfrm flipV="1">
            <a:off x="323850" y="2174875"/>
            <a:ext cx="4173538" cy="101600"/>
          </a:xfrm>
        </p:spPr>
        <p:txBody>
          <a:bodyPr/>
          <a:lstStyle/>
          <a:p>
            <a:pPr eaLnBrk="1" hangingPunct="1"/>
            <a:endParaRPr lang="ru-RU" sz="800" dirty="0" smtClean="0">
              <a:solidFill>
                <a:srgbClr val="99FF99"/>
              </a:solidFill>
            </a:endParaRPr>
          </a:p>
        </p:txBody>
      </p:sp>
      <p:pic>
        <p:nvPicPr>
          <p:cNvPr id="7" name="Содержимое 6" descr="6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806700"/>
            <a:ext cx="4040188" cy="2687638"/>
          </a:xfrm>
        </p:spPr>
      </p:pic>
      <p:sp>
        <p:nvSpPr>
          <p:cNvPr id="38917" name="Текст 4"/>
          <p:cNvSpPr>
            <a:spLocks noGrp="1"/>
          </p:cNvSpPr>
          <p:nvPr>
            <p:ph type="body" sz="quarter" idx="3"/>
          </p:nvPr>
        </p:nvSpPr>
        <p:spPr>
          <a:xfrm>
            <a:off x="395288" y="2060574"/>
            <a:ext cx="6337300" cy="792361"/>
          </a:xfrm>
        </p:spPr>
        <p:txBody>
          <a:bodyPr/>
          <a:lstStyle/>
          <a:p>
            <a:pPr algn="ctr" eaLnBrk="1" hangingPunct="1"/>
            <a:endParaRPr lang="ru-RU" sz="800" dirty="0" smtClean="0">
              <a:solidFill>
                <a:srgbClr val="99FF99"/>
              </a:solidFill>
              <a:latin typeface="Antikvar Shadow" pitchFamily="34" charset="0"/>
            </a:endParaRPr>
          </a:p>
        </p:txBody>
      </p:sp>
      <p:pic>
        <p:nvPicPr>
          <p:cNvPr id="8" name="Содержимое 7" descr="65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5025" y="2806700"/>
            <a:ext cx="4041775" cy="2687638"/>
          </a:xfrm>
        </p:spPr>
      </p:pic>
    </p:spTree>
  </p:cSld>
  <p:clrMapOvr>
    <a:masterClrMapping/>
  </p:clrMapOvr>
  <p:transition advTm="728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Antikvar Shadow" pitchFamily="34" charset="0"/>
              </a:rPr>
              <a:t>                            </a:t>
            </a:r>
          </a:p>
          <a:p>
            <a:r>
              <a:rPr lang="ru-RU" sz="2400" smtClean="0">
                <a:latin typeface="Antikvar Shadow" pitchFamily="34" charset="0"/>
              </a:rPr>
              <a:t>способствовать усвоению первичных знаний о разнообразии и специфике работы вышивки шёлковыми лентами;</a:t>
            </a:r>
          </a:p>
          <a:p>
            <a:r>
              <a:rPr lang="ru-RU" sz="2400" smtClean="0">
                <a:latin typeface="Antikvar Shadow" pitchFamily="34" charset="0"/>
              </a:rPr>
              <a:t>обеспечить овладение элементарными навыками и приёмами художественной деятельности с тканью и шёлковыми лентами;</a:t>
            </a:r>
          </a:p>
          <a:p>
            <a:r>
              <a:rPr lang="ru-RU" sz="2400" smtClean="0">
                <a:latin typeface="Antikvar Shadow" pitchFamily="34" charset="0"/>
              </a:rPr>
              <a:t>способствовать формированию эстетического вкуса, образного мышления, художественных способностей в области вышивки.</a:t>
            </a:r>
          </a:p>
          <a:p>
            <a:endParaRPr lang="ru-RU" smtClean="0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>
          <a:xfrm>
            <a:off x="323850" y="333375"/>
            <a:ext cx="8229600" cy="1143000"/>
          </a:xfrm>
        </p:spPr>
        <p:txBody>
          <a:bodyPr/>
          <a:lstStyle/>
          <a:p>
            <a:r>
              <a:rPr lang="ru-RU" b="1" smtClean="0">
                <a:latin typeface="Antikvar Shadow" pitchFamily="34" charset="0"/>
              </a:rPr>
              <a:t>Цель проекта:</a:t>
            </a:r>
            <a:endParaRPr lang="ru-RU" b="1" smtClean="0"/>
          </a:p>
        </p:txBody>
      </p:sp>
    </p:spTree>
  </p:cSld>
  <p:clrMapOvr>
    <a:masterClrMapping/>
  </p:clrMapOvr>
  <p:transition advTm="9000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16013" y="1628775"/>
            <a:ext cx="6807200" cy="45259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Сумочка клач готова</a:t>
            </a:r>
          </a:p>
        </p:txBody>
      </p:sp>
    </p:spTree>
  </p:cSld>
  <p:clrMapOvr>
    <a:masterClrMapping/>
  </p:clrMapOvr>
  <p:transition advTm="569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latin typeface="AGZeppelin " pitchFamily="2" charset="0"/>
              </a:rPr>
              <a:t>Декорирование аксессуаров</a:t>
            </a:r>
          </a:p>
        </p:txBody>
      </p:sp>
      <p:sp>
        <p:nvSpPr>
          <p:cNvPr id="4096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800" b="0" smtClean="0">
                <a:solidFill>
                  <a:srgbClr val="99FF99"/>
                </a:solidFill>
                <a:latin typeface="AGZeppelin " pitchFamily="2" charset="0"/>
              </a:rPr>
              <a:t>сумки</a:t>
            </a:r>
          </a:p>
        </p:txBody>
      </p:sp>
      <p:sp>
        <p:nvSpPr>
          <p:cNvPr id="40964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65" name="Содержимое 7" descr="79059891_getImage49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9950" y="1700213"/>
            <a:ext cx="3587750" cy="4425950"/>
          </a:xfrm>
        </p:spPr>
      </p:pic>
      <p:pic>
        <p:nvPicPr>
          <p:cNvPr id="40966" name="Содержимое 9" descr="2836482_2807p101070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" y="2809875"/>
            <a:ext cx="4402138" cy="2476500"/>
          </a:xfrm>
        </p:spPr>
      </p:pic>
    </p:spTree>
  </p:cSld>
  <p:clrMapOvr>
    <a:masterClrMapping/>
  </p:clrMapOvr>
  <p:transition advTm="9000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988" y="1916113"/>
            <a:ext cx="7345362" cy="144145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Antikvar Shadow" pitchFamily="34" charset="0"/>
              </a:rPr>
              <a:t>Лыткарино</a:t>
            </a:r>
            <a:br>
              <a:rPr lang="ru-RU" sz="4000" b="1" smtClean="0">
                <a:latin typeface="Antikvar Shadow" pitchFamily="34" charset="0"/>
              </a:rPr>
            </a:br>
            <a:r>
              <a:rPr lang="ru-RU" sz="4000" b="1" smtClean="0">
                <a:latin typeface="Antikvar Shadow" pitchFamily="34" charset="0"/>
              </a:rPr>
              <a:t>2011 г.</a:t>
            </a:r>
          </a:p>
        </p:txBody>
      </p:sp>
    </p:spTree>
  </p:cSld>
  <p:clrMapOvr>
    <a:masterClrMapping/>
  </p:clrMapOvr>
  <p:transition advTm="441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r>
              <a:rPr lang="ru-RU" sz="2800" smtClean="0">
                <a:latin typeface="Antikvar Shadow" pitchFamily="34" charset="0"/>
              </a:rPr>
              <a:t>углубление и расширение знаний об истории и развитии вышивки шёлковыми лентами, формирование знаний по основам композиции, цветоведения и материаловедения, освоение различных видов художественных швов;</a:t>
            </a:r>
          </a:p>
          <a:p>
            <a:endParaRPr lang="ru-RU" sz="1800" smtClean="0"/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ntikvar Shadow" pitchFamily="34" charset="0"/>
              </a:rPr>
              <a:t>Задачи проекта:</a:t>
            </a:r>
            <a:r>
              <a:rPr lang="ru-RU" smtClean="0">
                <a:latin typeface="Antikvar Shadow" pitchFamily="34" charset="0"/>
              </a:rPr>
              <a:t/>
            </a:r>
            <a:br>
              <a:rPr lang="ru-RU" smtClean="0">
                <a:latin typeface="Antikvar Shadow" pitchFamily="34" charset="0"/>
              </a:rPr>
            </a:br>
            <a:r>
              <a:rPr lang="ru-RU" b="1" smtClean="0">
                <a:latin typeface="Antikvar Shadow" pitchFamily="34" charset="0"/>
              </a:rPr>
              <a:t> образовательные</a:t>
            </a:r>
            <a:endParaRPr lang="ru-RU" smtClean="0">
              <a:latin typeface="Antikvar Shadow" pitchFamily="34" charset="0"/>
            </a:endParaRPr>
          </a:p>
        </p:txBody>
      </p:sp>
    </p:spTree>
  </p:cSld>
  <p:clrMapOvr>
    <a:masterClrMapping/>
  </p:clrMapOvr>
  <p:transition advTm="9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r>
              <a:rPr lang="ru-RU" sz="2800" smtClean="0">
                <a:latin typeface="Antikvar Shadow" pitchFamily="34" charset="0"/>
              </a:rPr>
              <a:t> привитие любви и интереса к культурному наследию прошлого, к народным традициям своей Родины, к истокам творчества, воспитание эстетического отношения к действительности, трудолюбия, внимательности, терпения, усидчивости, взаимопомощи при выполнении работ, экономичного расходования необходимых материалов;</a:t>
            </a:r>
          </a:p>
          <a:p>
            <a:endParaRPr lang="ru-RU" sz="2000" smtClean="0"/>
          </a:p>
        </p:txBody>
      </p:sp>
      <p:sp>
        <p:nvSpPr>
          <p:cNvPr id="1331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ntikvar Shadow" pitchFamily="34" charset="0"/>
              </a:rPr>
              <a:t>воспитательные</a:t>
            </a:r>
            <a:endParaRPr lang="ru-RU" smtClean="0">
              <a:latin typeface="Antikvar Shadow" pitchFamily="34" charset="0"/>
            </a:endParaRPr>
          </a:p>
        </p:txBody>
      </p:sp>
    </p:spTree>
  </p:cSld>
  <p:clrMapOvr>
    <a:masterClrMapping/>
  </p:clrMapOvr>
  <p:transition advTm="9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r>
              <a:rPr lang="ru-RU" smtClean="0">
                <a:latin typeface="Antikvar Shadow" pitchFamily="34" charset="0"/>
              </a:rPr>
              <a:t> развитие художественного представления, образного мышления, фантазии, инициативы и творчества, формирование эстетического вкуса, общей культуры гармонически развитой личности. </a:t>
            </a:r>
          </a:p>
        </p:txBody>
      </p:sp>
      <p:sp>
        <p:nvSpPr>
          <p:cNvPr id="1433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ntikvar Shadow" pitchFamily="34" charset="0"/>
              </a:rPr>
              <a:t>развивающие</a:t>
            </a:r>
            <a:endParaRPr lang="ru-RU" smtClean="0">
              <a:latin typeface="Antikvar Shadow" pitchFamily="34" charset="0"/>
            </a:endParaRPr>
          </a:p>
        </p:txBody>
      </p:sp>
    </p:spTree>
  </p:cSld>
  <p:clrMapOvr>
    <a:masterClrMapping/>
  </p:clrMapOvr>
  <p:transition advTm="9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smtClean="0">
                <a:latin typeface="Antikvar Shadow" pitchFamily="34" charset="0"/>
              </a:rPr>
              <a:t>Проект «Декорирование современных аксессуаров вышивкой лентами»разработан с целью расширения художественной культуры учащихся и является органической частью комплексной программы декоративно-прикладного назначения «Рукодельница». Выполнение работы рассчитано на несколько занятий. В проекте учитывается жизненный и художественный опыт ребёнка, багаж знаний, приобретённый им ранее по другим видам декоративно-прикладного искусства. </a:t>
            </a:r>
          </a:p>
          <a:p>
            <a:endParaRPr lang="ru-RU" smtClean="0"/>
          </a:p>
        </p:txBody>
      </p:sp>
      <p:sp>
        <p:nvSpPr>
          <p:cNvPr id="1536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latin typeface="Antikvar Shadow" pitchFamily="34" charset="0"/>
              </a:rPr>
              <a:t/>
            </a:r>
            <a:br>
              <a:rPr lang="ru-RU" sz="3600" b="1" smtClean="0">
                <a:latin typeface="Antikvar Shadow" pitchFamily="34" charset="0"/>
              </a:rPr>
            </a:br>
            <a:r>
              <a:rPr lang="ru-RU" sz="3600" b="1" smtClean="0">
                <a:latin typeface="Antikvar Shadow" pitchFamily="34" charset="0"/>
              </a:rPr>
              <a:t>Место проекта в системе дополнительного образования.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 advTm="9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Antikvar Shadow" pitchFamily="34" charset="0"/>
              </a:rPr>
              <a:t>Старинная техника вышивки лентами с успехом применяется </a:t>
            </a:r>
            <a:br>
              <a:rPr lang="ru-RU" sz="3600" b="1" smtClean="0">
                <a:latin typeface="Antikvar Shadow" pitchFamily="34" charset="0"/>
              </a:rPr>
            </a:br>
            <a:r>
              <a:rPr lang="ru-RU" sz="3600" b="1" smtClean="0">
                <a:latin typeface="Antikvar Shadow" pitchFamily="34" charset="0"/>
              </a:rPr>
              <a:t>в современном </a:t>
            </a:r>
            <a:r>
              <a:rPr lang="ru-RU" sz="4000" b="1" smtClean="0">
                <a:latin typeface="Antikvar Shadow" pitchFamily="34" charset="0"/>
              </a:rPr>
              <a:t>костюме</a:t>
            </a:r>
          </a:p>
        </p:txBody>
      </p:sp>
      <p:pic>
        <p:nvPicPr>
          <p:cNvPr id="6" name="Содержимое 5" descr="090f48ce40c9ae774af47daa8ce3d5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182938" y="1893888"/>
            <a:ext cx="2613025" cy="4346575"/>
          </a:xfrm>
        </p:spPr>
      </p:pic>
    </p:spTree>
  </p:cSld>
  <p:clrMapOvr>
    <a:masterClrMapping/>
  </p:clrMapOvr>
  <p:transition advTm="532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650" y="333375"/>
            <a:ext cx="7993063" cy="1150938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atin typeface="Antikvar Shadow" pitchFamily="34" charset="0"/>
              </a:rPr>
              <a:t>Используя вышивку лентами можно оформить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187450" y="1557338"/>
            <a:ext cx="2663825" cy="647700"/>
          </a:xfrm>
        </p:spPr>
        <p:txBody>
          <a:bodyPr/>
          <a:lstStyle/>
          <a:p>
            <a:pPr algn="ctr" eaLnBrk="1" hangingPunct="1"/>
            <a:endParaRPr lang="ru-RU" sz="2800" b="0" smtClean="0">
              <a:latin typeface="Antikvar Shadow" pitchFamily="34" charset="0"/>
            </a:endParaRPr>
          </a:p>
          <a:p>
            <a:pPr eaLnBrk="1" hangingPunct="1"/>
            <a:r>
              <a:rPr lang="ru-RU" sz="3600" smtClean="0">
                <a:latin typeface="Antikvar Shadow" pitchFamily="34" charset="0"/>
              </a:rPr>
              <a:t>горловину</a:t>
            </a:r>
          </a:p>
        </p:txBody>
      </p:sp>
      <p:pic>
        <p:nvPicPr>
          <p:cNvPr id="10" name="Содержимое 9" descr="ruslana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58888" y="2349500"/>
            <a:ext cx="3348037" cy="334645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067175" y="1557338"/>
            <a:ext cx="4681538" cy="647700"/>
          </a:xfrm>
        </p:spPr>
        <p:txBody>
          <a:bodyPr/>
          <a:lstStyle/>
          <a:p>
            <a:pPr algn="ctr" eaLnBrk="1" hangingPunct="1"/>
            <a:endParaRPr lang="ru-RU" sz="2800" b="0" smtClean="0">
              <a:latin typeface="Antikvar Shadow" pitchFamily="34" charset="0"/>
            </a:endParaRPr>
          </a:p>
          <a:p>
            <a:pPr eaLnBrk="1" hangingPunct="1"/>
            <a:r>
              <a:rPr lang="ru-RU" sz="3600" smtClean="0">
                <a:latin typeface="Antikvar Shadow" pitchFamily="34" charset="0"/>
              </a:rPr>
              <a:t>или подол платья </a:t>
            </a:r>
          </a:p>
        </p:txBody>
      </p:sp>
      <p:pic>
        <p:nvPicPr>
          <p:cNvPr id="11" name="Содержимое 10" descr="ruslana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9700" y="2636838"/>
            <a:ext cx="3001963" cy="3001962"/>
          </a:xfrm>
        </p:spPr>
      </p:pic>
    </p:spTree>
  </p:cSld>
  <p:clrMapOvr>
    <a:masterClrMapping/>
  </p:clrMapOvr>
  <p:transition advTm="402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 анимированный</Template>
  <TotalTime>651</TotalTime>
  <Words>364</Words>
  <Application>Microsoft Office PowerPoint</Application>
  <PresentationFormat>Экран (4:3)</PresentationFormat>
  <Paragraphs>56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Лето анимированный</vt:lpstr>
      <vt:lpstr>Тема проекта: Декорирование современных аксессуаров </vt:lpstr>
      <vt:lpstr>Педагог дополнительного образования</vt:lpstr>
      <vt:lpstr>Цель проекта:</vt:lpstr>
      <vt:lpstr>Задачи проекта:  образовательные</vt:lpstr>
      <vt:lpstr>воспитательные</vt:lpstr>
      <vt:lpstr>развивающие</vt:lpstr>
      <vt:lpstr> Место проекта в системе дополнительного образования. </vt:lpstr>
      <vt:lpstr>Старинная техника вышивки лентами с успехом применяется  в современном костюме</vt:lpstr>
      <vt:lpstr>Используя вышивку лентами можно оформить </vt:lpstr>
      <vt:lpstr>… жилета</vt:lpstr>
      <vt:lpstr>…оформить аксессуары</vt:lpstr>
      <vt:lpstr>…или головные уборы</vt:lpstr>
      <vt:lpstr> Для работы понадобятся следующие материалы и инструменты</vt:lpstr>
      <vt:lpstr>Слайд 14</vt:lpstr>
      <vt:lpstr>…а также нитки мулине различных цветов</vt:lpstr>
      <vt:lpstr>Ткань для вышивки подойдёт практически любая : хлопок,  лён. Можно использовать и  шелк, и  бархат, и  джинсовую ткань.</vt:lpstr>
      <vt:lpstr>Для выполнения сумочки клач отрезаем ткань нужного размера и наносим рисунок вышивки на ткань</vt:lpstr>
      <vt:lpstr>Подобрав ленты нужного цвета и ширины</vt:lpstr>
      <vt:lpstr>Используя прямой стежок с завитком вышиваем лепесток</vt:lpstr>
      <vt:lpstr>Аналогично выполняем все лепестки цветка</vt:lpstr>
      <vt:lpstr>Оформляем серединку цветка </vt:lpstr>
      <vt:lpstr>Также вышиваем все цветы</vt:lpstr>
      <vt:lpstr>Используя стебельчатый шов</vt:lpstr>
      <vt:lpstr>Прямым стежком с завитком</vt:lpstr>
      <vt:lpstr>Слайд 25</vt:lpstr>
      <vt:lpstr>Швом рококо выполняем узелки лентами двух цветов</vt:lpstr>
      <vt:lpstr>Слайд 27</vt:lpstr>
      <vt:lpstr>Капроновой лентой  вышиваем листья</vt:lpstr>
      <vt:lpstr>Пришиваем подкладку,   предварительно проложив слой синтепона и бортовки и простегав все три слоя</vt:lpstr>
      <vt:lpstr>Сумочка клач готова</vt:lpstr>
      <vt:lpstr>Декорирование аксессуаров</vt:lpstr>
      <vt:lpstr>Лыткарино 2011 г.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ВЫШИВКА ЛЕНТАМИ</dc:title>
  <dc:creator>User</dc:creator>
  <cp:lastModifiedBy>User</cp:lastModifiedBy>
  <cp:revision>69</cp:revision>
  <dcterms:created xsi:type="dcterms:W3CDTF">2011-12-14T12:51:38Z</dcterms:created>
  <dcterms:modified xsi:type="dcterms:W3CDTF">2012-01-26T11:29:53Z</dcterms:modified>
</cp:coreProperties>
</file>