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0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5" r:id="rId7"/>
    <p:sldId id="261" r:id="rId8"/>
    <p:sldId id="276" r:id="rId9"/>
    <p:sldId id="266" r:id="rId10"/>
    <p:sldId id="272" r:id="rId11"/>
    <p:sldId id="262" r:id="rId12"/>
    <p:sldId id="263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A0F2F-DDBB-4BB5-9987-72F1A4A85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9E779-FC20-4477-A286-3F6658E5B9DA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0015C-BF07-483C-8225-4AF90157E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6;&#1090;&#1082;&#1088;.&#1076;&#1074;&#1077;&#1088;&#1080;\9biz.ru%20-%20&#1056;&#1106;&#1056;&#187;&#1056;&#187;&#1056;&#176;%20&#1056;&#1119;&#1057;&#1107;&#1056;&#1110;&#1056;&#176;&#1057;&#8225;&#1056;&#181;&#1056;&#1030;&#1056;&#176;%20-%20&#1056;&#1038;&#1056;&#1030;&#1056;&#181;&#1057;&#8225;&#1056;&#176;%20&#1056;&#1110;&#1056;&#1109;&#1057;&#1026;&#1056;&#181;&#1056;&#187;&#1056;&#176;%20&#1056;&#1029;&#1056;&#176;%20&#1057;&#1027;&#1057;&#8218;&#1056;&#1109;&#1056;&#187;&#1056;&#181;.mp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86;&#1090;&#1082;&#1088;.&#1076;&#1074;&#1077;&#1088;&#1080;\&#1079;&#1080;&#1084;&#1085;&#1080;&#1077;%20&#1079;&#1072;&#1088;&#1080;&#1089;&#1086;&#1074;&#1082;&#1080;.wmv" TargetMode="Externa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858280" cy="6643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1000108"/>
            <a:ext cx="66437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Рождается внезапная строка…</a:t>
            </a:r>
          </a:p>
          <a:p>
            <a:endParaRPr lang="ru-RU" sz="3600" b="1" i="1" dirty="0">
              <a:latin typeface="Arial" pitchFamily="34" charset="0"/>
              <a:cs typeface="Arial" pitchFamily="34" charset="0"/>
            </a:endParaRPr>
          </a:p>
          <a:p>
            <a:r>
              <a:rPr lang="ru-RU" sz="3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(Исследование одного слова)</a:t>
            </a:r>
            <a:endParaRPr lang="ru-RU" sz="3600" b="1" i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8858280" cy="6643710"/>
          </a:xfrm>
          <a:prstGeom prst="rect">
            <a:avLst/>
          </a:prstGeom>
          <a:noFill/>
        </p:spPr>
      </p:pic>
      <p:pic>
        <p:nvPicPr>
          <p:cNvPr id="7" name="Рисунок 6" descr="152232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6836" y="214291"/>
            <a:ext cx="4545220" cy="3214710"/>
          </a:xfrm>
          <a:prstGeom prst="rect">
            <a:avLst/>
          </a:prstGeom>
        </p:spPr>
      </p:pic>
      <p:pic>
        <p:nvPicPr>
          <p:cNvPr id="8" name="Рисунок 7" descr="1235954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753293" cy="53578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3500438"/>
            <a:ext cx="650085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chemeClr val="bg1"/>
                </a:solidFill>
              </a:rPr>
              <a:t>Юкими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– любование снегом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71604" y="4071942"/>
            <a:ext cx="692948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живописи и декоративно-прикладном искусстве популярными стали мотивы сосны и бамбука под снегом. Сосна и бамбук с древних времен, еще у китайцев, входили в благопожелательную систему, символизируя долголетие, стойкость, силу духа. Вместе со сливой, которая расцветает в конце зимы и считается символом чистоты, юной красоты, эти растения получили название "три друга холодной зимы".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858280" cy="664371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85852" y="499690"/>
            <a:ext cx="6572296" cy="5001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Текст № 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1)Казакует по родимой степи восточный ветер. 2)Лога позанесло снегом.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3) Падины и яры сровняло. 4)Нет ни дорог, ни тропок. 5)Кругом, наперекрёст, прилизанная ветрами, белая голая равнина. 6)Будто мертва степь.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М. Шолохов «Тихий Дон»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858280" cy="664371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00100" y="1214422"/>
            <a:ext cx="750099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Какое настроение создается у вас от прочитанного?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Определите тип текста.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Найдите во 2 предложении слово, образованное приставочным способом словообразования?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Определите тип связи в словосочетании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позанесло снегами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Какое средство выразительности употреблено в 5 предложении?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477276" cy="6357957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 rot="10800000" flipV="1">
            <a:off x="1643042" y="1524316"/>
            <a:ext cx="6572296" cy="4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Текст № 2.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Зимою над крутобережным скатом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обдонской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горы. Где-нибудь над выпуклой хребтиной спуска, именуемого в просторечье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тиберем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кружат, воют знобкие зимние ветры. Они несут с покрытого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голызинами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бугра белое крошево снега, сметают его в сугроб. Громоздят в пласты. Сахарно искрящаяся на солнце, голубая в сумерки, бледно-сиреневая по утрам и розовая на восходе солнца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повиснет над обрывом снежная громадина.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М.Шолохов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Тихий Дон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892cc11bc7360a4117c0f6d6221eb8e1_fu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24778"/>
            <a:ext cx="8338930" cy="6247494"/>
          </a:xfrm>
          <a:prstGeom prst="rect">
            <a:avLst/>
          </a:prstGeom>
        </p:spPr>
      </p:pic>
      <p:pic>
        <p:nvPicPr>
          <p:cNvPr id="6" name="Рисунок 5" descr="89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54" y="4500570"/>
            <a:ext cx="1500182" cy="2000242"/>
          </a:xfrm>
          <a:prstGeom prst="rect">
            <a:avLst/>
          </a:prstGeom>
        </p:spPr>
      </p:pic>
      <p:pic>
        <p:nvPicPr>
          <p:cNvPr id="7" name="9biz.ru - РђР»Р»Р° РџСѓРіР°С‡РµРІР° - РЎРІРµС‡Р° РіРѕСЂРµР»Р° РЅР° СЃС‚РѕР»Р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0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858280" cy="6643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3929066"/>
            <a:ext cx="8215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57224" y="1308236"/>
            <a:ext cx="778674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Первый снег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Сильный, завораживающий.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Идет, преображает, укутывает.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Как удивительно изменилась природа!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Волшебство.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7" name="Рисунок 6" descr="u3013_3105_97310-1920x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3714752"/>
            <a:ext cx="3543321" cy="26419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858280" cy="66437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6965" y="2967335"/>
            <a:ext cx="51900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ПОЖЕЛАЙ СЕБЕ 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858280" cy="66437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6524" y="2967335"/>
            <a:ext cx="7490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ЖЕЛАЮ ВСЕМ УДАЧИ!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858280" cy="664371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71670" y="2285992"/>
            <a:ext cx="64294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Tx/>
              <a:buAutoNum type="arabicParenR"/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отработать  умение определять различные значения слова, пользуясь произведениями художников слова и создавать свои собственные тексты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609600" indent="-609600">
              <a:buFontTx/>
              <a:buAutoNum type="arabicParenR" startAt="2"/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активно развивать образное мышление, активизировать работу ассоциативной памяти, совершенствовать устную и письменную речь.</a:t>
            </a:r>
          </a:p>
          <a:p>
            <a:pPr marL="609600" indent="-609600">
              <a:buFontTx/>
              <a:buAutoNum type="arabicParenR" startAt="2"/>
              <a:defRPr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609600" indent="-609600">
              <a:buFontTx/>
              <a:buAutoNum type="arabicParenR" startAt="2"/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воспитывать эстетическое отношение к жизни.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714356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ЦЕЛИ ЗАНЯТИЯ</a:t>
            </a:r>
            <a:endParaRPr lang="ru-RU" sz="28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858280" cy="664371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28596" y="1536343"/>
            <a:ext cx="873816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Слово всегда глубинно - перспективно...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А.Ф.Лосев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LosevA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3" y="2748910"/>
            <a:ext cx="3257067" cy="368048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858280" cy="6643710"/>
          </a:xfrm>
          <a:prstGeom prst="rect">
            <a:avLst/>
          </a:prstGeom>
          <a:noFill/>
        </p:spPr>
      </p:pic>
      <p:pic>
        <p:nvPicPr>
          <p:cNvPr id="7" name="Рисунок 6" descr="454PX-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2071678"/>
            <a:ext cx="3448059" cy="45569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2976" y="1357298"/>
            <a:ext cx="53578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Словари 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не только «ключи к тайнам духа поэтов», но и ключи к тайнам собственного духа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7620" y="3000372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А.Белый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8858280" cy="6643710"/>
          </a:xfrm>
          <a:prstGeom prst="rect">
            <a:avLst/>
          </a:prstGeom>
          <a:noFill/>
        </p:spPr>
      </p:pic>
      <p:pic>
        <p:nvPicPr>
          <p:cNvPr id="6" name="Рисунок 5" descr="u10244_8100_krasnaja_rjabina_pod_belim_sneg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714356"/>
            <a:ext cx="3934131" cy="2933344"/>
          </a:xfrm>
          <a:prstGeom prst="rect">
            <a:avLst/>
          </a:prstGeom>
        </p:spPr>
      </p:pic>
      <p:pic>
        <p:nvPicPr>
          <p:cNvPr id="7" name="Рисунок 6" descr="u3013_2294_737806_325_774_ArtFile_r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3643314"/>
            <a:ext cx="3929937" cy="2930218"/>
          </a:xfrm>
          <a:prstGeom prst="rect">
            <a:avLst/>
          </a:prstGeom>
        </p:spPr>
      </p:pic>
      <p:pic>
        <p:nvPicPr>
          <p:cNvPr id="8" name="Рисунок 7" descr="u12032_4110_flora25_20070422_159389478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100" y="1357298"/>
            <a:ext cx="3827395" cy="2853760"/>
          </a:xfrm>
          <a:prstGeom prst="rect">
            <a:avLst/>
          </a:prstGeom>
        </p:spPr>
      </p:pic>
      <p:pic>
        <p:nvPicPr>
          <p:cNvPr id="9" name="Рисунок 8" descr="u12032_2833_winter0_20070331_177889963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3714752"/>
            <a:ext cx="3908927" cy="2914551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00034" y="357166"/>
            <a:ext cx="8929686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Проблема: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i="1" dirty="0">
              <a:solidFill>
                <a:schemeClr val="bg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44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Ч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то такое снег?</a:t>
            </a:r>
            <a:endParaRPr kumimoji="0" lang="ru-RU" sz="4400" b="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716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716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3" name="Rectangle 13"/>
          <p:cNvSpPr>
            <a:spLocks noGrp="1" noRot="1" noChangeArrowheads="1"/>
          </p:cNvSpPr>
          <p:nvPr>
            <p:ph type="title"/>
          </p:nvPr>
        </p:nvSpPr>
        <p:spPr>
          <a:ln>
            <a:solidFill>
              <a:srgbClr val="99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990000"/>
                </a:solidFill>
              </a:rPr>
              <a:t>Значения слова «</a:t>
            </a:r>
            <a:r>
              <a:rPr lang="ru-RU" sz="4800" b="1" i="1" dirty="0" smtClean="0">
                <a:solidFill>
                  <a:srgbClr val="990000"/>
                </a:solidFill>
              </a:rPr>
              <a:t>снег</a:t>
            </a:r>
            <a:r>
              <a:rPr lang="ru-RU" sz="4000" i="1" dirty="0" smtClean="0">
                <a:solidFill>
                  <a:srgbClr val="990000"/>
                </a:solidFill>
              </a:rPr>
              <a:t>»)</a:t>
            </a:r>
            <a:r>
              <a:rPr lang="ru-RU" sz="4000" dirty="0" smtClean="0"/>
              <a:t> </a:t>
            </a:r>
          </a:p>
        </p:txBody>
      </p:sp>
      <p:sp>
        <p:nvSpPr>
          <p:cNvPr id="25603" name="Rectangle 26"/>
          <p:cNvSpPr>
            <a:spLocks noChangeArrowheads="1"/>
          </p:cNvSpPr>
          <p:nvPr/>
        </p:nvSpPr>
        <p:spPr bwMode="auto">
          <a:xfrm>
            <a:off x="3708400" y="3141663"/>
            <a:ext cx="2159000" cy="134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 smtClean="0"/>
              <a:t>снег</a:t>
            </a:r>
            <a:endParaRPr lang="ru-RU" sz="3600" b="1" dirty="0"/>
          </a:p>
        </p:txBody>
      </p:sp>
      <p:sp>
        <p:nvSpPr>
          <p:cNvPr id="25604" name="Rectangle 27"/>
          <p:cNvSpPr>
            <a:spLocks noChangeArrowheads="1"/>
          </p:cNvSpPr>
          <p:nvPr/>
        </p:nvSpPr>
        <p:spPr bwMode="auto">
          <a:xfrm>
            <a:off x="0" y="1557338"/>
            <a:ext cx="2736850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Перцептивное</a:t>
            </a:r>
          </a:p>
          <a:p>
            <a:pPr algn="ctr"/>
            <a:r>
              <a:rPr lang="ru-RU" sz="2400" b="1"/>
              <a:t>(чувственное</a:t>
            </a:r>
            <a:r>
              <a:rPr lang="ru-RU" b="1"/>
              <a:t>)</a:t>
            </a:r>
          </a:p>
        </p:txBody>
      </p:sp>
      <p:sp>
        <p:nvSpPr>
          <p:cNvPr id="25605" name="Rectangle 28"/>
          <p:cNvSpPr>
            <a:spLocks noChangeArrowheads="1"/>
          </p:cNvSpPr>
          <p:nvPr/>
        </p:nvSpPr>
        <p:spPr bwMode="auto">
          <a:xfrm>
            <a:off x="0" y="3357563"/>
            <a:ext cx="2808288" cy="1222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 </a:t>
            </a:r>
            <a:r>
              <a:rPr lang="ru-RU" sz="2400" b="1"/>
              <a:t>Символическое</a:t>
            </a:r>
          </a:p>
        </p:txBody>
      </p:sp>
      <p:sp>
        <p:nvSpPr>
          <p:cNvPr id="25606" name="Rectangle 29"/>
          <p:cNvSpPr>
            <a:spLocks noChangeArrowheads="1"/>
          </p:cNvSpPr>
          <p:nvPr/>
        </p:nvSpPr>
        <p:spPr bwMode="auto">
          <a:xfrm>
            <a:off x="0" y="4868863"/>
            <a:ext cx="29162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Ассоциативное</a:t>
            </a:r>
          </a:p>
        </p:txBody>
      </p:sp>
      <p:sp>
        <p:nvSpPr>
          <p:cNvPr id="25607" name="Rectangle 30"/>
          <p:cNvSpPr>
            <a:spLocks noChangeArrowheads="1"/>
          </p:cNvSpPr>
          <p:nvPr/>
        </p:nvSpPr>
        <p:spPr bwMode="auto">
          <a:xfrm>
            <a:off x="3851275" y="4941888"/>
            <a:ext cx="2139950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Художественное</a:t>
            </a:r>
          </a:p>
          <a:p>
            <a:pPr algn="ctr"/>
            <a:r>
              <a:rPr lang="ru-RU" b="1"/>
              <a:t> (образное</a:t>
            </a:r>
            <a:r>
              <a:rPr lang="ru-RU"/>
              <a:t>) </a:t>
            </a:r>
          </a:p>
        </p:txBody>
      </p:sp>
      <p:sp>
        <p:nvSpPr>
          <p:cNvPr id="25608" name="Rectangle 31"/>
          <p:cNvSpPr>
            <a:spLocks noChangeArrowheads="1"/>
          </p:cNvSpPr>
          <p:nvPr/>
        </p:nvSpPr>
        <p:spPr bwMode="auto">
          <a:xfrm>
            <a:off x="3851275" y="1557338"/>
            <a:ext cx="2139950" cy="1130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 </a:t>
            </a:r>
            <a:r>
              <a:rPr lang="ru-RU" sz="2400" b="1"/>
              <a:t>Лексическое</a:t>
            </a:r>
          </a:p>
        </p:txBody>
      </p:sp>
      <p:sp>
        <p:nvSpPr>
          <p:cNvPr id="25609" name="Rectangle 32"/>
          <p:cNvSpPr>
            <a:spLocks noChangeArrowheads="1"/>
          </p:cNvSpPr>
          <p:nvPr/>
        </p:nvSpPr>
        <p:spPr bwMode="auto">
          <a:xfrm>
            <a:off x="6588125" y="1557338"/>
            <a:ext cx="2555875" cy="11509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  </a:t>
            </a:r>
            <a:r>
              <a:rPr lang="ru-RU" sz="2000" b="1"/>
              <a:t>Индивидуально – </a:t>
            </a:r>
          </a:p>
          <a:p>
            <a:pPr algn="ctr"/>
            <a:r>
              <a:rPr lang="ru-RU" sz="2000" b="1"/>
              <a:t>авторское</a:t>
            </a:r>
          </a:p>
        </p:txBody>
      </p:sp>
      <p:sp>
        <p:nvSpPr>
          <p:cNvPr id="25610" name="Rectangle 33"/>
          <p:cNvSpPr>
            <a:spLocks noChangeArrowheads="1"/>
          </p:cNvSpPr>
          <p:nvPr/>
        </p:nvSpPr>
        <p:spPr bwMode="auto">
          <a:xfrm>
            <a:off x="6588125" y="3357563"/>
            <a:ext cx="2555875" cy="1152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Э</a:t>
            </a:r>
            <a:r>
              <a:rPr lang="ru-RU" sz="2000" b="1"/>
              <a:t>тимологическое</a:t>
            </a:r>
          </a:p>
        </p:txBody>
      </p:sp>
      <p:sp>
        <p:nvSpPr>
          <p:cNvPr id="25611" name="Rectangle 34"/>
          <p:cNvSpPr>
            <a:spLocks noChangeArrowheads="1"/>
          </p:cNvSpPr>
          <p:nvPr/>
        </p:nvSpPr>
        <p:spPr bwMode="auto">
          <a:xfrm>
            <a:off x="6659563" y="5013325"/>
            <a:ext cx="2484437" cy="1223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Мифологическое</a:t>
            </a:r>
          </a:p>
        </p:txBody>
      </p:sp>
      <p:sp>
        <p:nvSpPr>
          <p:cNvPr id="25612" name="Line 37"/>
          <p:cNvSpPr>
            <a:spLocks noChangeShapeType="1"/>
          </p:cNvSpPr>
          <p:nvPr/>
        </p:nvSpPr>
        <p:spPr bwMode="auto">
          <a:xfrm flipV="1">
            <a:off x="4787900" y="2708275"/>
            <a:ext cx="0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3" name="Line 38"/>
          <p:cNvSpPr>
            <a:spLocks noChangeShapeType="1"/>
          </p:cNvSpPr>
          <p:nvPr/>
        </p:nvSpPr>
        <p:spPr bwMode="auto">
          <a:xfrm flipH="1" flipV="1">
            <a:off x="2771775" y="2133600"/>
            <a:ext cx="10080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4" name="Line 39"/>
          <p:cNvSpPr>
            <a:spLocks noChangeShapeType="1"/>
          </p:cNvSpPr>
          <p:nvPr/>
        </p:nvSpPr>
        <p:spPr bwMode="auto">
          <a:xfrm flipV="1">
            <a:off x="5867400" y="2060575"/>
            <a:ext cx="720725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5" name="Line 40"/>
          <p:cNvSpPr>
            <a:spLocks noChangeShapeType="1"/>
          </p:cNvSpPr>
          <p:nvPr/>
        </p:nvSpPr>
        <p:spPr bwMode="auto">
          <a:xfrm flipH="1">
            <a:off x="2771775" y="3933825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6" name="Line 41"/>
          <p:cNvSpPr>
            <a:spLocks noChangeShapeType="1"/>
          </p:cNvSpPr>
          <p:nvPr/>
        </p:nvSpPr>
        <p:spPr bwMode="auto">
          <a:xfrm>
            <a:off x="5867400" y="38608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7" name="Line 42"/>
          <p:cNvSpPr>
            <a:spLocks noChangeShapeType="1"/>
          </p:cNvSpPr>
          <p:nvPr/>
        </p:nvSpPr>
        <p:spPr bwMode="auto">
          <a:xfrm flipH="1">
            <a:off x="2916238" y="4508500"/>
            <a:ext cx="792162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8" name="Line 43"/>
          <p:cNvSpPr>
            <a:spLocks noChangeShapeType="1"/>
          </p:cNvSpPr>
          <p:nvPr/>
        </p:nvSpPr>
        <p:spPr bwMode="auto">
          <a:xfrm>
            <a:off x="4859338" y="4508500"/>
            <a:ext cx="0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9" name="Line 44"/>
          <p:cNvSpPr>
            <a:spLocks noChangeShapeType="1"/>
          </p:cNvSpPr>
          <p:nvPr/>
        </p:nvSpPr>
        <p:spPr bwMode="auto">
          <a:xfrm>
            <a:off x="5867400" y="4508500"/>
            <a:ext cx="792163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858280" cy="6643710"/>
          </a:xfrm>
          <a:prstGeom prst="rect">
            <a:avLst/>
          </a:prstGeom>
          <a:noFill/>
        </p:spPr>
      </p:pic>
      <p:pic>
        <p:nvPicPr>
          <p:cNvPr id="5" name="зимние зарисовки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1236976251_82neyociw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858280" cy="66437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9127" y="2967335"/>
            <a:ext cx="8845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Обратимся к справочникам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7" name="AutoShape 37"/>
          <p:cNvSpPr>
            <a:spLocks noChangeArrowheads="1"/>
          </p:cNvSpPr>
          <p:nvPr/>
        </p:nvSpPr>
        <p:spPr bwMode="auto">
          <a:xfrm rot="22861379">
            <a:off x="5364163" y="3357563"/>
            <a:ext cx="1058862" cy="1254125"/>
          </a:xfrm>
          <a:custGeom>
            <a:avLst/>
            <a:gdLst>
              <a:gd name="G0" fmla="+- 13012 0 0"/>
              <a:gd name="G1" fmla="+- 17912 0 0"/>
              <a:gd name="G2" fmla="+- 0 0 0"/>
              <a:gd name="G3" fmla="*/ 13012 1 2"/>
              <a:gd name="G4" fmla="+- G3 10800 0"/>
              <a:gd name="G5" fmla="+- 21600 13012 17912"/>
              <a:gd name="G6" fmla="+- 17912 0 0"/>
              <a:gd name="G7" fmla="*/ G6 1 2"/>
              <a:gd name="G8" fmla="*/ 17912 2 1"/>
              <a:gd name="G9" fmla="+- G8 0 21600"/>
              <a:gd name="G10" fmla="+- G5 0 G4"/>
              <a:gd name="G11" fmla="+- 13012 0 G4"/>
              <a:gd name="G12" fmla="*/ G2 G10 G11"/>
              <a:gd name="T0" fmla="*/ 17306 w 21600"/>
              <a:gd name="T1" fmla="*/ 0 h 21600"/>
              <a:gd name="T2" fmla="*/ 13012 w 21600"/>
              <a:gd name="T3" fmla="*/ 0 h 21600"/>
              <a:gd name="T4" fmla="*/ 0 w 21600"/>
              <a:gd name="T5" fmla="*/ 13012 h 21600"/>
              <a:gd name="T6" fmla="*/ 0 w 21600"/>
              <a:gd name="T7" fmla="*/ 17306 h 21600"/>
              <a:gd name="T8" fmla="*/ 0 w 21600"/>
              <a:gd name="T9" fmla="*/ 21600 h 21600"/>
              <a:gd name="T10" fmla="*/ 8956 w 21600"/>
              <a:gd name="T11" fmla="*/ 17912 h 21600"/>
              <a:gd name="T12" fmla="*/ 17912 w 21600"/>
              <a:gd name="T13" fmla="*/ 8956 h 21600"/>
              <a:gd name="T14" fmla="*/ 21600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6" name="AutoShape 36"/>
          <p:cNvSpPr>
            <a:spLocks noChangeArrowheads="1"/>
          </p:cNvSpPr>
          <p:nvPr/>
        </p:nvSpPr>
        <p:spPr bwMode="auto">
          <a:xfrm rot="23933782" flipH="1" flipV="1">
            <a:off x="2051050" y="3141663"/>
            <a:ext cx="1173163" cy="1338262"/>
          </a:xfrm>
          <a:custGeom>
            <a:avLst/>
            <a:gdLst>
              <a:gd name="G0" fmla="+- 13012 0 0"/>
              <a:gd name="G1" fmla="+- 17912 0 0"/>
              <a:gd name="G2" fmla="+- 0 0 0"/>
              <a:gd name="G3" fmla="*/ 13012 1 2"/>
              <a:gd name="G4" fmla="+- G3 10800 0"/>
              <a:gd name="G5" fmla="+- 21600 13012 17912"/>
              <a:gd name="G6" fmla="+- 17912 0 0"/>
              <a:gd name="G7" fmla="*/ G6 1 2"/>
              <a:gd name="G8" fmla="*/ 17912 2 1"/>
              <a:gd name="G9" fmla="+- G8 0 21600"/>
              <a:gd name="G10" fmla="+- G5 0 G4"/>
              <a:gd name="G11" fmla="+- 13012 0 G4"/>
              <a:gd name="G12" fmla="*/ G2 G10 G11"/>
              <a:gd name="T0" fmla="*/ 17306 w 21600"/>
              <a:gd name="T1" fmla="*/ 0 h 21600"/>
              <a:gd name="T2" fmla="*/ 13012 w 21600"/>
              <a:gd name="T3" fmla="*/ 0 h 21600"/>
              <a:gd name="T4" fmla="*/ 0 w 21600"/>
              <a:gd name="T5" fmla="*/ 13012 h 21600"/>
              <a:gd name="T6" fmla="*/ 0 w 21600"/>
              <a:gd name="T7" fmla="*/ 17306 h 21600"/>
              <a:gd name="T8" fmla="*/ 0 w 21600"/>
              <a:gd name="T9" fmla="*/ 21600 h 21600"/>
              <a:gd name="T10" fmla="*/ 8956 w 21600"/>
              <a:gd name="T11" fmla="*/ 17912 h 21600"/>
              <a:gd name="T12" fmla="*/ 17912 w 21600"/>
              <a:gd name="T13" fmla="*/ 8956 h 21600"/>
              <a:gd name="T14" fmla="*/ 21600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2987675" y="3284538"/>
            <a:ext cx="2736850" cy="216058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3492500" y="2060575"/>
            <a:ext cx="1727200" cy="13684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48" name="Picture 8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5516563"/>
            <a:ext cx="1041400" cy="1196975"/>
          </a:xfrm>
          <a:prstGeom prst="rect">
            <a:avLst/>
          </a:prstGeom>
          <a:noFill/>
        </p:spPr>
      </p:pic>
      <p:pic>
        <p:nvPicPr>
          <p:cNvPr id="10249" name="Picture 9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3933825"/>
            <a:ext cx="793750" cy="912813"/>
          </a:xfrm>
          <a:prstGeom prst="rect">
            <a:avLst/>
          </a:prstGeom>
          <a:noFill/>
        </p:spPr>
      </p:pic>
      <p:pic>
        <p:nvPicPr>
          <p:cNvPr id="10250" name="Picture 10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700213"/>
            <a:ext cx="1065212" cy="1223962"/>
          </a:xfrm>
          <a:prstGeom prst="rect">
            <a:avLst/>
          </a:prstGeom>
          <a:noFill/>
        </p:spPr>
      </p:pic>
      <p:pic>
        <p:nvPicPr>
          <p:cNvPr id="10251" name="Picture 11" descr="sn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88913"/>
            <a:ext cx="755650" cy="868362"/>
          </a:xfrm>
          <a:prstGeom prst="rect">
            <a:avLst/>
          </a:prstGeom>
          <a:noFill/>
        </p:spPr>
      </p:pic>
      <p:pic>
        <p:nvPicPr>
          <p:cNvPr id="10252" name="Picture 12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979613" y="188913"/>
            <a:ext cx="1103312" cy="1268412"/>
          </a:xfrm>
          <a:prstGeom prst="rect">
            <a:avLst/>
          </a:prstGeom>
          <a:noFill/>
        </p:spPr>
      </p:pic>
      <p:pic>
        <p:nvPicPr>
          <p:cNvPr id="10253" name="Picture 13" descr="sn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140200" y="188913"/>
            <a:ext cx="814388" cy="936625"/>
          </a:xfrm>
          <a:prstGeom prst="rect">
            <a:avLst/>
          </a:prstGeom>
          <a:noFill/>
        </p:spPr>
      </p:pic>
      <p:pic>
        <p:nvPicPr>
          <p:cNvPr id="10254" name="Picture 14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940425" y="188913"/>
            <a:ext cx="1103313" cy="1268412"/>
          </a:xfrm>
          <a:prstGeom prst="rect">
            <a:avLst/>
          </a:prstGeom>
          <a:noFill/>
        </p:spPr>
      </p:pic>
      <p:pic>
        <p:nvPicPr>
          <p:cNvPr id="10255" name="Picture 15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243888" y="188913"/>
            <a:ext cx="728662" cy="836612"/>
          </a:xfrm>
          <a:prstGeom prst="rect">
            <a:avLst/>
          </a:prstGeom>
          <a:noFill/>
        </p:spPr>
      </p:pic>
      <p:pic>
        <p:nvPicPr>
          <p:cNvPr id="10257" name="Picture 17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1773238"/>
            <a:ext cx="1065212" cy="1223962"/>
          </a:xfrm>
          <a:prstGeom prst="rect">
            <a:avLst/>
          </a:prstGeom>
          <a:noFill/>
        </p:spPr>
      </p:pic>
      <p:pic>
        <p:nvPicPr>
          <p:cNvPr id="10258" name="Picture 18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172450" y="3933825"/>
            <a:ext cx="793750" cy="912813"/>
          </a:xfrm>
          <a:prstGeom prst="rect">
            <a:avLst/>
          </a:prstGeom>
          <a:noFill/>
        </p:spPr>
      </p:pic>
      <p:pic>
        <p:nvPicPr>
          <p:cNvPr id="10259" name="Picture 19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5445125"/>
            <a:ext cx="1068387" cy="1228725"/>
          </a:xfrm>
          <a:prstGeom prst="rect">
            <a:avLst/>
          </a:prstGeom>
          <a:noFill/>
        </p:spPr>
      </p:pic>
      <p:pic>
        <p:nvPicPr>
          <p:cNvPr id="10260" name="Picture 20" descr="sne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227763" y="5734050"/>
            <a:ext cx="790575" cy="908050"/>
          </a:xfrm>
          <a:prstGeom prst="rect">
            <a:avLst/>
          </a:prstGeom>
          <a:noFill/>
        </p:spPr>
      </p:pic>
      <p:pic>
        <p:nvPicPr>
          <p:cNvPr id="10261" name="Picture 21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211638" y="5445125"/>
            <a:ext cx="1068387" cy="1228725"/>
          </a:xfrm>
          <a:prstGeom prst="rect">
            <a:avLst/>
          </a:prstGeom>
          <a:noFill/>
        </p:spPr>
      </p:pic>
      <p:pic>
        <p:nvPicPr>
          <p:cNvPr id="10262" name="Picture 22" descr="sne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195513" y="5734050"/>
            <a:ext cx="854075" cy="981075"/>
          </a:xfrm>
          <a:prstGeom prst="rect">
            <a:avLst/>
          </a:prstGeom>
          <a:noFill/>
        </p:spPr>
      </p:pic>
      <p:pic>
        <p:nvPicPr>
          <p:cNvPr id="10273" name="Picture 33" descr="varezki2_resize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933"/>
          <a:stretch>
            <a:fillRect/>
          </a:stretch>
        </p:blipFill>
        <p:spPr bwMode="auto">
          <a:xfrm rot="56459583">
            <a:off x="1349375" y="3451225"/>
            <a:ext cx="993775" cy="1508125"/>
          </a:xfrm>
          <a:prstGeom prst="rect">
            <a:avLst/>
          </a:prstGeom>
          <a:noFill/>
        </p:spPr>
      </p:pic>
      <p:pic>
        <p:nvPicPr>
          <p:cNvPr id="10274" name="Picture 34" descr="varezki2_resize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599"/>
          <a:stretch>
            <a:fillRect/>
          </a:stretch>
        </p:blipFill>
        <p:spPr bwMode="auto">
          <a:xfrm rot="1798119">
            <a:off x="6149975" y="2566988"/>
            <a:ext cx="1044575" cy="1511300"/>
          </a:xfrm>
          <a:prstGeom prst="rect">
            <a:avLst/>
          </a:prstGeom>
          <a:noFill/>
        </p:spPr>
      </p:pic>
      <p:sp>
        <p:nvSpPr>
          <p:cNvPr id="10278" name="Oval 38"/>
          <p:cNvSpPr>
            <a:spLocks noChangeArrowheads="1"/>
          </p:cNvSpPr>
          <p:nvPr/>
        </p:nvSpPr>
        <p:spPr bwMode="auto">
          <a:xfrm rot="830955">
            <a:off x="2913063" y="5183188"/>
            <a:ext cx="1150937" cy="50323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9" name="Oval 39"/>
          <p:cNvSpPr>
            <a:spLocks noChangeArrowheads="1"/>
          </p:cNvSpPr>
          <p:nvPr/>
        </p:nvSpPr>
        <p:spPr bwMode="auto">
          <a:xfrm rot="-665123">
            <a:off x="4795838" y="5176838"/>
            <a:ext cx="1146175" cy="5048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0" name="Oval 40"/>
          <p:cNvSpPr>
            <a:spLocks noChangeArrowheads="1"/>
          </p:cNvSpPr>
          <p:nvPr/>
        </p:nvSpPr>
        <p:spPr bwMode="auto">
          <a:xfrm>
            <a:off x="3995738" y="2420938"/>
            <a:ext cx="287337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1" name="Oval 41"/>
          <p:cNvSpPr>
            <a:spLocks noChangeArrowheads="1"/>
          </p:cNvSpPr>
          <p:nvPr/>
        </p:nvSpPr>
        <p:spPr bwMode="auto">
          <a:xfrm>
            <a:off x="4572000" y="2349500"/>
            <a:ext cx="287338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3" name="AutoShape 43"/>
          <p:cNvSpPr>
            <a:spLocks noChangeArrowheads="1"/>
          </p:cNvSpPr>
          <p:nvPr/>
        </p:nvSpPr>
        <p:spPr bwMode="auto">
          <a:xfrm rot="15840560">
            <a:off x="4432301" y="2776537"/>
            <a:ext cx="209550" cy="504825"/>
          </a:xfrm>
          <a:prstGeom prst="moon">
            <a:avLst>
              <a:gd name="adj" fmla="val 3881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67" name="Picture 27" descr="1198423906_0lik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t="27179" r="54167" b="36531"/>
          <a:stretch>
            <a:fillRect/>
          </a:stretch>
        </p:blipFill>
        <p:spPr bwMode="auto">
          <a:xfrm rot="-745644">
            <a:off x="2840038" y="812800"/>
            <a:ext cx="2519362" cy="1741488"/>
          </a:xfrm>
          <a:prstGeom prst="rect">
            <a:avLst/>
          </a:prstGeom>
          <a:noFill/>
        </p:spPr>
      </p:pic>
      <p:pic>
        <p:nvPicPr>
          <p:cNvPr id="10285" name="Picture 45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87450" y="765175"/>
            <a:ext cx="728663" cy="836613"/>
          </a:xfrm>
          <a:prstGeom prst="rect">
            <a:avLst/>
          </a:prstGeom>
          <a:noFill/>
        </p:spPr>
      </p:pic>
      <p:pic>
        <p:nvPicPr>
          <p:cNvPr id="10286" name="Picture 46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300788" y="1196975"/>
            <a:ext cx="728662" cy="836613"/>
          </a:xfrm>
          <a:prstGeom prst="rect">
            <a:avLst/>
          </a:prstGeom>
          <a:noFill/>
        </p:spPr>
      </p:pic>
      <p:pic>
        <p:nvPicPr>
          <p:cNvPr id="10287" name="Picture 47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835150" y="1989138"/>
            <a:ext cx="728663" cy="836612"/>
          </a:xfrm>
          <a:prstGeom prst="rect">
            <a:avLst/>
          </a:prstGeom>
          <a:noFill/>
        </p:spPr>
      </p:pic>
      <p:pic>
        <p:nvPicPr>
          <p:cNvPr id="10288" name="Picture 48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356100" y="260350"/>
            <a:ext cx="728663" cy="836613"/>
          </a:xfrm>
          <a:prstGeom prst="rect">
            <a:avLst/>
          </a:prstGeom>
          <a:noFill/>
        </p:spPr>
      </p:pic>
      <p:pic>
        <p:nvPicPr>
          <p:cNvPr id="10289" name="Picture 49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68313" y="3860800"/>
            <a:ext cx="728662" cy="836613"/>
          </a:xfrm>
          <a:prstGeom prst="rect">
            <a:avLst/>
          </a:prstGeom>
          <a:noFill/>
        </p:spPr>
      </p:pic>
      <p:pic>
        <p:nvPicPr>
          <p:cNvPr id="10290" name="Picture 50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12088" y="1989138"/>
            <a:ext cx="728662" cy="836612"/>
          </a:xfrm>
          <a:prstGeom prst="rect">
            <a:avLst/>
          </a:prstGeom>
          <a:noFill/>
        </p:spPr>
      </p:pic>
      <p:pic>
        <p:nvPicPr>
          <p:cNvPr id="10291" name="Picture 51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948488" y="3789363"/>
            <a:ext cx="728662" cy="836612"/>
          </a:xfrm>
          <a:prstGeom prst="rect">
            <a:avLst/>
          </a:prstGeom>
          <a:noFill/>
        </p:spPr>
      </p:pic>
      <p:sp>
        <p:nvSpPr>
          <p:cNvPr id="10282" name="AutoShape 42"/>
          <p:cNvSpPr>
            <a:spLocks noChangeArrowheads="1"/>
          </p:cNvSpPr>
          <p:nvPr/>
        </p:nvSpPr>
        <p:spPr bwMode="auto">
          <a:xfrm rot="4163096">
            <a:off x="4739481" y="2097882"/>
            <a:ext cx="288925" cy="1081088"/>
          </a:xfrm>
          <a:prstGeom prst="triangle">
            <a:avLst>
              <a:gd name="adj" fmla="val 100000"/>
            </a:avLst>
          </a:prstGeom>
          <a:gradFill rotWithShape="1">
            <a:gsLst>
              <a:gs pos="0">
                <a:srgbClr val="FF6600"/>
              </a:gs>
              <a:gs pos="100000">
                <a:srgbClr val="FF99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92" name="Picture 5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порт.wav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4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6" presetID="10" presetClass="entr" presetSubtype="0" repeatCount="4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5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7" presetID="1" presetClass="path" presetSubtype="0" repeatCount="300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1042 C 0.10816 -0.01042 0.19687 0.10231 0.19687 0.2412 C 0.19687 0.38009 0.10816 0.49352 -0.00035 0.49352 C -0.10868 0.49352 -0.19688 0.38009 -0.19688 0.2412 C -0.19688 0.10231 -0.10868 -0.01042 -0.00035 -0.01042 Z " pathEditMode="relative" rAng="0" ptsTypes="fffff">
                                      <p:cBhvr>
                                        <p:cTn id="138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3000"/>
                            </p:stCondLst>
                            <p:childTnLst>
                              <p:par>
                                <p:cTn id="14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45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9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8000"/>
                            </p:stCondLst>
                            <p:childTnLst>
                              <p:par>
                                <p:cTn id="1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0000"/>
                            </p:stCondLst>
                            <p:childTnLst>
                              <p:par>
                                <p:cTn id="17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410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41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42000"/>
                            </p:stCondLst>
                            <p:childTnLst>
                              <p:par>
                                <p:cTn id="18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43000"/>
                            </p:stCondLst>
                            <p:childTnLst>
                              <p:par>
                                <p:cTn id="18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40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0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1" dur="10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1" dur="2000" fill="hold"/>
                                        <p:tgtEl>
                                          <p:spTgt spid="102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86 -0.09236 C 0.03455 -0.12477 0.10677 -0.08125 0.13125 0.00486 C 0.15556 0.09074 0.12292 0.18703 0.05833 0.21967 C -0.00608 0.25208 -0.0783 0.20856 -0.10278 0.12245 C -0.12708 0.03657 -0.09444 -0.05973 -0.02986 -0.09236 Z " pathEditMode="relative" rAng="-1238949" ptsTypes="fffff">
                                      <p:cBhvr>
                                        <p:cTn id="256" dur="2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7000"/>
                            </p:stCondLst>
                            <p:childTnLst>
                              <p:par>
                                <p:cTn id="25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C 0.05347 -0.05833 0.13229 -0.04769 0.17569 0.02338 C 0.21927 0.09468 0.21146 0.19977 0.15798 0.25787 C 0.10503 0.31597 0.02604 0.30532 -0.01771 0.23426 C -0.06129 0.16319 -0.05313 0.0581 2.5E-6 7.40741E-7 Z " pathEditMode="relative" rAng="-2351964" ptsTypes="fffff">
                                      <p:cBhvr>
                                        <p:cTn id="259" dur="2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61000"/>
                            </p:stCondLst>
                            <p:childTnLst>
                              <p:par>
                                <p:cTn id="26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1.38889E-6 0.64051 " pathEditMode="relative" rAng="0" ptsTypes="AA">
                                      <p:cBhvr>
                                        <p:cTn id="262" dur="1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62000"/>
                            </p:stCondLst>
                            <p:childTnLst>
                              <p:par>
                                <p:cTn id="26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05469 0.60047 " pathEditMode="relative" rAng="0" ptsTypes="AA">
                                      <p:cBhvr>
                                        <p:cTn id="265" dur="1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63000"/>
                            </p:stCondLst>
                            <p:childTnLst>
                              <p:par>
                                <p:cTn id="26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03976 0.77917 " pathEditMode="relative" rAng="0" ptsTypes="AA">
                                      <p:cBhvr>
                                        <p:cTn id="268" dur="1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3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64000"/>
                            </p:stCondLst>
                            <p:childTnLst>
                              <p:par>
                                <p:cTn id="2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00034 0.19097 " pathEditMode="relative" rAng="0" ptsTypes="AA">
                                      <p:cBhvr>
                                        <p:cTn id="271" dur="1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65000"/>
                            </p:stCondLst>
                            <p:childTnLst>
                              <p:par>
                                <p:cTn id="2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0.11788 0.55856 " pathEditMode="relative" rAng="0" ptsTypes="AA">
                                      <p:cBhvr>
                                        <p:cTn id="274" dur="1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66000"/>
                            </p:stCondLst>
                            <p:childTnLst>
                              <p:par>
                                <p:cTn id="27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-0.31528 0.55856 " pathEditMode="relative" rAng="0" ptsTypes="AA">
                                      <p:cBhvr>
                                        <p:cTn id="277" dur="1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67000"/>
                            </p:stCondLst>
                            <p:childTnLst>
                              <p:par>
                                <p:cTn id="27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2.59259E-6 L 0.0783 0.22269 " pathEditMode="relative" rAng="0" ptsTypes="AA">
                                      <p:cBhvr>
                                        <p:cTn id="280" dur="1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2"/>
                </p:tgtEl>
              </p:cMediaNode>
            </p:audio>
          </p:childTnLst>
        </p:cTn>
      </p:par>
    </p:tnLst>
    <p:bldLst>
      <p:bldP spid="10277" grpId="0" animBg="1"/>
      <p:bldP spid="10276" grpId="0" animBg="1"/>
      <p:bldP spid="10242" grpId="0" animBg="1"/>
      <p:bldP spid="10242" grpId="1" animBg="1"/>
      <p:bldP spid="10242" grpId="2" animBg="1"/>
      <p:bldP spid="10243" grpId="0" animBg="1"/>
      <p:bldP spid="10243" grpId="1" animBg="1"/>
      <p:bldP spid="10243" grpId="2" animBg="1"/>
      <p:bldP spid="10278" grpId="0" animBg="1"/>
      <p:bldP spid="10279" grpId="0" animBg="1"/>
      <p:bldP spid="10280" grpId="0" animBg="1"/>
      <p:bldP spid="10281" grpId="0" animBg="1"/>
      <p:bldP spid="10283" grpId="0" animBg="1"/>
      <p:bldP spid="10283" grpId="1" animBg="1"/>
      <p:bldP spid="1028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355</Words>
  <Application>Microsoft Office PowerPoint</Application>
  <PresentationFormat>Экран (4:3)</PresentationFormat>
  <Paragraphs>77</Paragraphs>
  <Slides>17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Значения слова «снег»)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22</cp:revision>
  <dcterms:created xsi:type="dcterms:W3CDTF">2010-12-12T08:30:15Z</dcterms:created>
  <dcterms:modified xsi:type="dcterms:W3CDTF">2011-11-28T19:16:31Z</dcterms:modified>
</cp:coreProperties>
</file>