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5"/>
  </p:notesMasterIdLst>
  <p:sldIdLst>
    <p:sldId id="256" r:id="rId2"/>
    <p:sldId id="282" r:id="rId3"/>
    <p:sldId id="270" r:id="rId4"/>
    <p:sldId id="258" r:id="rId5"/>
    <p:sldId id="274" r:id="rId6"/>
    <p:sldId id="271" r:id="rId7"/>
    <p:sldId id="275" r:id="rId8"/>
    <p:sldId id="266" r:id="rId9"/>
    <p:sldId id="265" r:id="rId10"/>
    <p:sldId id="272" r:id="rId11"/>
    <p:sldId id="273" r:id="rId12"/>
    <p:sldId id="261" r:id="rId13"/>
    <p:sldId id="262" r:id="rId14"/>
    <p:sldId id="259" r:id="rId15"/>
    <p:sldId id="260" r:id="rId16"/>
    <p:sldId id="268" r:id="rId17"/>
    <p:sldId id="276" r:id="rId18"/>
    <p:sldId id="277" r:id="rId19"/>
    <p:sldId id="280" r:id="rId20"/>
    <p:sldId id="279" r:id="rId21"/>
    <p:sldId id="278" r:id="rId22"/>
    <p:sldId id="281" r:id="rId23"/>
    <p:sldId id="26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5" autoAdjust="0"/>
    <p:restoredTop sz="94709" autoAdjust="0"/>
  </p:normalViewPr>
  <p:slideViewPr>
    <p:cSldViewPr>
      <p:cViewPr varScale="1">
        <p:scale>
          <a:sx n="34" d="100"/>
          <a:sy n="34" d="100"/>
        </p:scale>
        <p:origin x="-91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BCD6E0-FADF-4267-8882-B966F63C5CB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038B8-92E0-4381-A25D-5AC7CA5E7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38B8-92E0-4381-A25D-5AC7CA5E7BE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38B8-92E0-4381-A25D-5AC7CA5E7BE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38B8-92E0-4381-A25D-5AC7CA5E7BE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F7F97B-E0AE-4B9C-9816-4267E92E14D8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WScan000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278054"/>
            <a:ext cx="7907366" cy="4294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1428760"/>
          </a:xfrm>
        </p:spPr>
        <p:txBody>
          <a:bodyPr>
            <a:normAutofit/>
          </a:bodyPr>
          <a:lstStyle/>
          <a:p>
            <a:pPr algn="l"/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Кисәкчәләр  иленә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9922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“Су кызлары кыясы”</a:t>
            </a:r>
            <a:endParaRPr lang="ru-RU" sz="6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 flipH="1">
            <a:off x="411478" y="1935480"/>
            <a:ext cx="7803860" cy="4389120"/>
          </a:xfrm>
        </p:spPr>
        <p:txBody>
          <a:bodyPr/>
          <a:lstStyle/>
          <a:p>
            <a:pPr>
              <a:buNone/>
            </a:pP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Без су кызлары –</a:t>
            </a:r>
          </a:p>
          <a:p>
            <a:pPr>
              <a:buNone/>
            </a:pP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русалкалар,</a:t>
            </a:r>
            <a:endParaRPr lang="ru-RU" sz="3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Диңгез серен беләбез.</a:t>
            </a:r>
            <a:endParaRPr lang="ru-RU" sz="3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Ә  кисәкчәләр буенча ,</a:t>
            </a:r>
            <a:endParaRPr lang="ru-RU" sz="3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Сезнең ярдәмгә</a:t>
            </a:r>
          </a:p>
          <a:p>
            <a:pPr>
              <a:buNone/>
            </a:pPr>
            <a:r>
              <a:rPr lang="tt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мохтаҗ без.</a:t>
            </a:r>
            <a:endParaRPr lang="ru-RU" sz="3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46" name="Picture 2" descr="045_0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000240"/>
            <a:ext cx="350046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2071702"/>
          </a:xfrm>
        </p:spPr>
        <p:txBody>
          <a:bodyPr>
            <a:normAutofit fontScale="90000"/>
          </a:bodyPr>
          <a:lstStyle/>
          <a:p>
            <a:pPr algn="l"/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      Сигезаяклар чоңгылы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j25000082873"/>
          <p:cNvPicPr>
            <a:picLocks noChangeAspect="1" noChangeArrowheads="1"/>
          </p:cNvPicPr>
          <p:nvPr/>
        </p:nvPicPr>
        <p:blipFill>
          <a:blip r:embed="rId3" cstate="print"/>
          <a:srcRect l="64072" t="62929" r="-2643" b="7530"/>
          <a:stretch>
            <a:fillRect/>
          </a:stretch>
        </p:blipFill>
        <p:spPr bwMode="auto">
          <a:xfrm>
            <a:off x="5214942" y="2285992"/>
            <a:ext cx="392905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42910" y="2917599"/>
            <a:ext cx="428628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Минем </a:t>
            </a:r>
            <a:r>
              <a:rPr kumimoji="0" lang="tt-RU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кайгым бик зурдан,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Улым качкан өемнән.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Булышыгзчы миңа,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Ярдәм көтәм мин сездән...</a:t>
            </a:r>
            <a:endParaRPr kumimoji="0" lang="tt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 advTm="9922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9899413" flipV="1">
            <a:off x="824455" y="-2455878"/>
            <a:ext cx="7052680" cy="676056"/>
          </a:xfrm>
        </p:spPr>
        <p:txBody>
          <a:bodyPr>
            <a:normAutofit fontScale="90000"/>
          </a:bodyPr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8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9674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t-RU" sz="5400" dirty="0" smtClean="0">
                <a:solidFill>
                  <a:schemeClr val="tx2">
                    <a:lumMod val="75000"/>
                  </a:schemeClr>
                </a:solidFill>
              </a:rPr>
              <a:t>* Кисәкчәләр аерым язылалар</a:t>
            </a:r>
            <a:endParaRPr lang="ru-RU" sz="5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tt-RU" sz="5400" dirty="0" smtClean="0">
                <a:solidFill>
                  <a:schemeClr val="tx2">
                    <a:lumMod val="75000"/>
                  </a:schemeClr>
                </a:solidFill>
              </a:rPr>
              <a:t> * Калын әйтелешле сүзләр янында калын, нечкә әйтелешле сүз янында нечкә кушымча килә.</a:t>
            </a:r>
            <a:endParaRPr lang="ru-RU" sz="5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6000" dirty="0" smtClean="0"/>
          </a:p>
          <a:p>
            <a:pPr>
              <a:buNone/>
            </a:pPr>
            <a:endParaRPr lang="tt-RU" sz="6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5400" dirty="0" smtClean="0">
                <a:solidFill>
                  <a:schemeClr val="tx2"/>
                </a:solidFill>
              </a:rPr>
              <a:t>* Кисәкчәләр бәйләнеп килгән сүзләргә кемдә? нәрсәдә? кайда? сораулары куеп булмый. “Безнең авыл артындагы урманда ылыслы агачлар да үсә” җөмләсе мисалында аңлатырга.</a:t>
            </a:r>
            <a:endParaRPr lang="ru-RU" sz="5400" dirty="0" smtClean="0">
              <a:solidFill>
                <a:schemeClr val="tx2"/>
              </a:solidFill>
            </a:endParaRPr>
          </a:p>
          <a:p>
            <a:endParaRPr lang="tt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851648" cy="105726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tt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ӘХМӘТ  СЕЗГӘ!!!</a:t>
            </a:r>
            <a:endParaRPr lang="ru-RU" sz="6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928662" y="1857364"/>
            <a:ext cx="7358114" cy="4429156"/>
          </a:xfrm>
        </p:spPr>
        <p:txBody>
          <a:bodyPr>
            <a:noAutofit/>
          </a:bodyPr>
          <a:lstStyle/>
          <a:p>
            <a:endParaRPr lang="tt-RU" sz="4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SWScan00022"/>
          <p:cNvPicPr>
            <a:picLocks noChangeAspect="1" noChangeArrowheads="1"/>
          </p:cNvPicPr>
          <p:nvPr/>
        </p:nvPicPr>
        <p:blipFill>
          <a:blip r:embed="rId2" cstate="print">
            <a:lum bright="-6000" contrast="54000"/>
          </a:blip>
          <a:srcRect/>
          <a:stretch>
            <a:fillRect/>
          </a:stretch>
        </p:blipFill>
        <p:spPr bwMode="auto">
          <a:xfrm>
            <a:off x="1071538" y="1857364"/>
            <a:ext cx="7286676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WScan00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500306"/>
            <a:ext cx="377827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714356"/>
            <a:ext cx="8215370" cy="175432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Алтын балык патшалыгы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 flipH="1" flipV="1">
            <a:off x="-4429188" y="2500306"/>
            <a:ext cx="2568883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857628"/>
            <a:ext cx="314327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57430"/>
            <a:ext cx="314327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785818"/>
          </a:xfrm>
        </p:spPr>
        <p:txBody>
          <a:bodyPr/>
          <a:lstStyle/>
          <a:p>
            <a:r>
              <a:rPr lang="tt-RU" sz="6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Шигырь иҗат ит!</a:t>
            </a:r>
            <a:endParaRPr lang="ru-RU" sz="6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285860"/>
            <a:ext cx="9144000" cy="5572140"/>
          </a:xfrm>
        </p:spPr>
        <p:txBody>
          <a:bodyPr>
            <a:normAutofit/>
          </a:bodyPr>
          <a:lstStyle/>
          <a:p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Бирелгән рифмаларны кулланып, дүрт юллы шигырь яз: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____________________гына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____________________кына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____________________сагына</a:t>
            </a:r>
          </a:p>
          <a:p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____________________кагына.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91060"/>
          </a:xfrm>
        </p:spPr>
        <p:txBody>
          <a:bodyPr/>
          <a:lstStyle/>
          <a:p>
            <a:pPr algn="ctr"/>
            <a:r>
              <a:rPr lang="tt-RU" sz="6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6000" dirty="0" smtClean="0">
                <a:latin typeface="Times New Roman" pitchFamily="18" charset="0"/>
                <a:cs typeface="Times New Roman" pitchFamily="18" charset="0"/>
              </a:rPr>
              <a:t>Килеп чыккан җөмләләрне   әйт:</a:t>
            </a:r>
            <a:endParaRPr lang="ru-RU" sz="6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857364"/>
            <a:ext cx="9144000" cy="5000636"/>
          </a:xfrm>
        </p:spPr>
        <p:txBody>
          <a:bodyPr>
            <a:normAutofit/>
          </a:bodyPr>
          <a:lstStyle/>
          <a:p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Өйрәнгән кисәкчәләрне төрле сүзләр янына куеп кара. Килеп чыккан җөмләләрне әйт:    </a:t>
            </a:r>
          </a:p>
          <a:p>
            <a:r>
              <a:rPr lang="tt-RU" sz="4000" dirty="0" smtClean="0"/>
              <a:t>                                                           </a:t>
            </a:r>
            <a:r>
              <a:rPr lang="tt-RU" sz="6000" dirty="0" smtClean="0"/>
              <a:t>Балалар иртәгә урманга баралар.</a:t>
            </a:r>
            <a:endParaRPr lang="ru-RU" sz="6000" dirty="0" smtClean="0"/>
          </a:p>
          <a:p>
            <a:pPr>
              <a:buFontTx/>
              <a:buChar char="-"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362456"/>
          </a:xfrm>
        </p:spPr>
        <p:txBody>
          <a:bodyPr/>
          <a:lstStyle/>
          <a:p>
            <a:pPr algn="ctr"/>
            <a:r>
              <a:rPr lang="tt-RU" sz="6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Кисәкчә куй</a:t>
            </a:r>
            <a:endParaRPr lang="ru-RU" sz="6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857364"/>
            <a:ext cx="8786842" cy="5000636"/>
          </a:xfrm>
        </p:spPr>
        <p:txBody>
          <a:bodyPr>
            <a:normAutofit/>
          </a:bodyPr>
          <a:lstStyle/>
          <a:p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Сызыклар урынына тиешле кисәкчәне куй: </a:t>
            </a:r>
          </a:p>
          <a:p>
            <a:endParaRPr lang="tt-RU" sz="5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Урманда нарат __, чыршы __ бар.</a:t>
            </a:r>
            <a:r>
              <a:rPr lang="tt-RU" sz="4000" dirty="0" smtClean="0"/>
              <a:t> </a:t>
            </a:r>
            <a:endParaRPr lang="ru-RU" sz="4000" dirty="0" smtClean="0"/>
          </a:p>
          <a:p>
            <a:pPr>
              <a:buFontTx/>
              <a:buChar char="-"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715436" cy="1143000"/>
          </a:xfrm>
        </p:spPr>
        <p:txBody>
          <a:bodyPr>
            <a:noAutofit/>
          </a:bodyPr>
          <a:lstStyle/>
          <a:p>
            <a:r>
              <a:rPr lang="tt-RU" sz="8000" dirty="0" smtClean="0">
                <a:latin typeface="Times New Roman" pitchFamily="18" charset="0"/>
                <a:cs typeface="Times New Roman" pitchFamily="18" charset="0"/>
              </a:rPr>
              <a:t>  Кисәкчәләрне әйт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501122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Җәя эчендәге кисәкчәнең тиешлесен әйт: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Ары (да,дә) килеп биисең,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Бире (да, дә) килеп биисең.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Яңа (гына, генә) тәпи йөреп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Киткәнеңне белмисең.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858476" y="857232"/>
            <a:ext cx="71438" cy="71438"/>
          </a:xfrm>
        </p:spPr>
        <p:txBody>
          <a:bodyPr>
            <a:normAutofit fontScale="90000"/>
          </a:bodyPr>
          <a:lstStyle/>
          <a:p>
            <a:pPr algn="ctr"/>
            <a:endParaRPr lang="ru-RU" sz="8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t-RU" sz="8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“Игелекле эшнең иртәсе-киче юк”</a:t>
            </a:r>
            <a:endParaRPr lang="ru-RU" sz="88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715436" cy="1143000"/>
          </a:xfrm>
        </p:spPr>
        <p:txBody>
          <a:bodyPr>
            <a:noAutofit/>
          </a:bodyPr>
          <a:lstStyle/>
          <a:p>
            <a:r>
              <a:rPr lang="tt-RU" sz="8000" dirty="0" smtClean="0">
                <a:latin typeface="Times New Roman" pitchFamily="18" charset="0"/>
                <a:cs typeface="Times New Roman" pitchFamily="18" charset="0"/>
              </a:rPr>
              <a:t> Кисәкчәләрне тап!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429684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t-RU" sz="44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Чыршы шигырендәге кисәкчәләрне әйт.</a:t>
            </a:r>
            <a:endParaRPr lang="ru-RU" sz="4400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Җәй дә яшел, көз дә яшел,</a:t>
            </a:r>
            <a:endParaRPr lang="ru-RU" sz="44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Кыш та яшел шулай ук.</a:t>
            </a:r>
            <a:endParaRPr lang="ru-RU" sz="44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Энәләре күп булса да, </a:t>
            </a:r>
            <a:endParaRPr lang="ru-RU" sz="44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Җебе аның бер дә юк.</a:t>
            </a:r>
            <a:endParaRPr lang="ru-RU" sz="44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sz="3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715436" cy="1143000"/>
          </a:xfrm>
        </p:spPr>
        <p:txBody>
          <a:bodyPr>
            <a:noAutofit/>
          </a:bodyPr>
          <a:lstStyle/>
          <a:p>
            <a:r>
              <a:rPr lang="tt-RU" sz="8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Кисәкчә кертеп җөмлә төзе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14488"/>
            <a:ext cx="7500990" cy="40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772400" cy="1362456"/>
          </a:xfrm>
        </p:spPr>
        <p:txBody>
          <a:bodyPr/>
          <a:lstStyle/>
          <a:p>
            <a:r>
              <a:rPr lang="tt-RU" dirty="0" smtClean="0"/>
              <a:t>       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000108"/>
            <a:ext cx="7970738" cy="4643470"/>
          </a:xfrm>
        </p:spPr>
        <p:txBody>
          <a:bodyPr>
            <a:noAutofit/>
          </a:bodyPr>
          <a:lstStyle/>
          <a:p>
            <a:r>
              <a:rPr lang="tt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Кисәкчәләр җөмләдә нинди рол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уйный?</a:t>
            </a:r>
            <a:endParaRPr lang="ru-RU" sz="7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772400" cy="1362456"/>
          </a:xfrm>
        </p:spPr>
        <p:txBody>
          <a:bodyPr/>
          <a:lstStyle/>
          <a:p>
            <a:r>
              <a:rPr lang="tt-RU" dirty="0" smtClean="0"/>
              <a:t>           </a:t>
            </a:r>
            <a:r>
              <a:rPr lang="tt-RU" sz="8800" dirty="0" smtClean="0">
                <a:latin typeface="Times New Roman" pitchFamily="18" charset="0"/>
                <a:cs typeface="Times New Roman" pitchFamily="18" charset="0"/>
              </a:rPr>
              <a:t>Өй эше: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857364"/>
            <a:ext cx="7772400" cy="2357012"/>
          </a:xfrm>
        </p:spPr>
        <p:txBody>
          <a:bodyPr>
            <a:noAutofit/>
          </a:bodyPr>
          <a:lstStyle/>
          <a:p>
            <a:r>
              <a:rPr lang="tt-RU" sz="6600" dirty="0" smtClean="0">
                <a:latin typeface="Times New Roman" pitchFamily="18" charset="0"/>
                <a:cs typeface="Times New Roman" pitchFamily="18" charset="0"/>
              </a:rPr>
              <a:t>Дәреслек :</a:t>
            </a:r>
          </a:p>
          <a:p>
            <a:r>
              <a:rPr lang="tt-RU" sz="6600" dirty="0" smtClean="0">
                <a:latin typeface="Times New Roman" pitchFamily="18" charset="0"/>
                <a:cs typeface="Times New Roman" pitchFamily="18" charset="0"/>
              </a:rPr>
              <a:t>148 нче бит, </a:t>
            </a:r>
          </a:p>
          <a:p>
            <a:r>
              <a:rPr lang="tt-RU" sz="6600" dirty="0" smtClean="0">
                <a:latin typeface="Times New Roman" pitchFamily="18" charset="0"/>
                <a:cs typeface="Times New Roman" pitchFamily="18" charset="0"/>
              </a:rPr>
              <a:t>257 нче күнегү</a:t>
            </a:r>
            <a:endParaRPr lang="tt-RU" sz="6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1428760"/>
          </a:xfrm>
        </p:spPr>
        <p:txBody>
          <a:bodyPr>
            <a:normAutofit/>
          </a:bodyPr>
          <a:lstStyle/>
          <a:p>
            <a:pPr algn="l"/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  Сәяхәт картасы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Кар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928803"/>
            <a:ext cx="821537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922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“Маймыллар утравы”</a:t>
            </a:r>
            <a:endParaRPr lang="ru-RU" sz="6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 flipH="1">
            <a:off x="411479" y="1935480"/>
            <a:ext cx="7518106" cy="4389120"/>
          </a:xfrm>
        </p:spPr>
        <p:txBody>
          <a:bodyPr/>
          <a:lstStyle/>
          <a:p>
            <a:pPr>
              <a:buNone/>
            </a:pPr>
            <a:r>
              <a:rPr lang="tt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кызыклы маймыллар,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Уйныйбыз, сикерәбез.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Әйдәгез бергәләп,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Туп белән йөгерәбез.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tmb_otkritka-obezyani_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57364"/>
            <a:ext cx="4000528" cy="500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У е н </a:t>
            </a:r>
            <a:endParaRPr lang="ru-RU" sz="8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Autofit/>
          </a:bodyPr>
          <a:lstStyle/>
          <a:p>
            <a:r>
              <a:rPr lang="tt-RU" sz="6000" dirty="0" smtClean="0">
                <a:solidFill>
                  <a:srgbClr val="FF0000"/>
                </a:solidFill>
              </a:rPr>
              <a:t>“Кисәкчәләрне  әйт”</a:t>
            </a:r>
            <a:endParaRPr lang="ru-RU" sz="6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6000" dirty="0" smtClean="0"/>
              <a:t> Уен тәртибе: </a:t>
            </a:r>
          </a:p>
          <a:p>
            <a:pPr>
              <a:buNone/>
            </a:pPr>
            <a:r>
              <a:rPr lang="tt-RU" sz="6000" dirty="0" smtClean="0">
                <a:solidFill>
                  <a:schemeClr val="bg2">
                    <a:lumMod val="50000"/>
                  </a:schemeClr>
                </a:solidFill>
              </a:rPr>
              <a:t>Кисәкчә әйт һәм тупны иптәшеңә ыргыт</a:t>
            </a:r>
            <a:endParaRPr lang="ru-RU" sz="60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6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6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“Су анасы култыгы”</a:t>
            </a:r>
            <a:endParaRPr lang="ru-RU" sz="6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 flipH="1">
            <a:off x="411478" y="1935480"/>
            <a:ext cx="7660983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Һай! </a:t>
            </a:r>
          </a:p>
          <a:p>
            <a:pPr>
              <a:buNone/>
            </a:pPr>
            <a:r>
              <a:rPr lang="tt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Тарагымны, </a:t>
            </a:r>
          </a:p>
          <a:p>
            <a:pPr>
              <a:buNone/>
            </a:pPr>
            <a:r>
              <a:rPr lang="tt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алтын </a:t>
            </a:r>
          </a:p>
          <a:p>
            <a:pPr>
              <a:buNone/>
            </a:pPr>
            <a:r>
              <a:rPr lang="tt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тарагымны </a:t>
            </a:r>
          </a:p>
          <a:p>
            <a:pPr>
              <a:buNone/>
            </a:pPr>
            <a:r>
              <a:rPr lang="tt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югалттым бит...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SWScan000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071678"/>
            <a:ext cx="4000528" cy="379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493958" flipV="1">
            <a:off x="276837" y="-1138235"/>
            <a:ext cx="8730064" cy="2543167"/>
          </a:xfrm>
        </p:spPr>
        <p:txBody>
          <a:bodyPr>
            <a:noAutofit/>
          </a:bodyPr>
          <a:lstStyle/>
          <a:p>
            <a:r>
              <a:rPr lang="tt-RU" sz="8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6143644"/>
          </a:xfrm>
        </p:spPr>
        <p:txBody>
          <a:bodyPr>
            <a:noAutofit/>
          </a:bodyPr>
          <a:lstStyle/>
          <a:p>
            <a:pPr>
              <a:lnSpc>
                <a:spcPts val="5500"/>
              </a:lnSpc>
              <a:spcBef>
                <a:spcPts val="0"/>
              </a:spcBef>
            </a:pPr>
            <a:r>
              <a:rPr lang="tt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Өчпочмак              да</a:t>
            </a:r>
            <a:endParaRPr lang="ru-RU" sz="5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5500"/>
              </a:lnSpc>
              <a:spcBef>
                <a:spcPts val="0"/>
              </a:spcBef>
            </a:pPr>
            <a:r>
              <a:rPr lang="tt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Яңгыр                    та</a:t>
            </a:r>
            <a:endParaRPr lang="ru-RU" sz="5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5500"/>
              </a:lnSpc>
              <a:spcBef>
                <a:spcPts val="0"/>
              </a:spcBef>
            </a:pPr>
            <a:r>
              <a:rPr lang="tt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Өстәл                     тә</a:t>
            </a:r>
            <a:endParaRPr lang="ru-RU" sz="5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5500"/>
              </a:lnSpc>
              <a:spcBef>
                <a:spcPts val="0"/>
              </a:spcBef>
            </a:pPr>
            <a:r>
              <a:rPr lang="tt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Сәгат</a:t>
            </a:r>
            <a:r>
              <a:rPr lang="ru-RU" sz="5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дә</a:t>
            </a:r>
            <a:endParaRPr lang="ru-RU" sz="5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5500"/>
              </a:lnSpc>
              <a:spcBef>
                <a:spcPts val="0"/>
              </a:spcBef>
            </a:pPr>
            <a:r>
              <a:rPr lang="tt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Озын                      кына</a:t>
            </a:r>
            <a:endParaRPr lang="ru-RU" sz="5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5500"/>
              </a:lnSpc>
              <a:spcBef>
                <a:spcPts val="0"/>
              </a:spcBef>
            </a:pPr>
            <a:r>
              <a:rPr lang="tt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Нәни                      кенә</a:t>
            </a:r>
            <a:endParaRPr lang="ru-RU" sz="5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5500"/>
              </a:lnSpc>
              <a:spcBef>
                <a:spcPts val="0"/>
              </a:spcBef>
            </a:pPr>
            <a:r>
              <a:rPr lang="tt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Сикереп                 гына</a:t>
            </a:r>
            <a:endParaRPr lang="ru-RU" sz="5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5500"/>
              </a:lnSpc>
              <a:spcBef>
                <a:spcPts val="0"/>
              </a:spcBef>
            </a:pPr>
            <a:r>
              <a:rPr lang="tt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Очып                      генә </a:t>
            </a:r>
            <a:endParaRPr lang="ru-RU" sz="5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0"/>
            <a:ext cx="8572560" cy="45719"/>
          </a:xfrm>
        </p:spPr>
        <p:txBody>
          <a:bodyPr>
            <a:normAutofit fontScale="90000"/>
          </a:bodyPr>
          <a:lstStyle/>
          <a:p>
            <a:pPr algn="l"/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0"/>
            <a:ext cx="8715404" cy="6643710"/>
          </a:xfrm>
        </p:spPr>
        <p:txBody>
          <a:bodyPr>
            <a:noAutofit/>
          </a:bodyPr>
          <a:lstStyle/>
          <a:p>
            <a:pPr algn="l"/>
            <a:r>
              <a:rPr lang="tt-RU" sz="6600" dirty="0" smtClean="0"/>
              <a:t> *  Саңгырау тартыкларга беткән сүзләр янында саңгырау тартык аваздан башланган кисәкчәләр килә.</a:t>
            </a:r>
            <a:endParaRPr lang="ru-RU" sz="6600" dirty="0" smtClean="0"/>
          </a:p>
          <a:p>
            <a:pPr algn="l"/>
            <a:endParaRPr lang="ru-RU" sz="6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72191" y="3786195"/>
            <a:ext cx="4714887" cy="142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15436" cy="1143008"/>
          </a:xfrm>
        </p:spPr>
        <p:txBody>
          <a:bodyPr>
            <a:normAutofit/>
          </a:bodyPr>
          <a:lstStyle/>
          <a:p>
            <a:pPr algn="l"/>
            <a:r>
              <a:rPr lang="tt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53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Тарагым табылды, рәхмәт!</a:t>
            </a:r>
            <a:endParaRPr lang="ru-RU" sz="53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2844" y="1643050"/>
            <a:ext cx="8858312" cy="5000660"/>
          </a:xfrm>
        </p:spPr>
        <p:txBody>
          <a:bodyPr>
            <a:normAutofit/>
          </a:bodyPr>
          <a:lstStyle/>
          <a:p>
            <a:pPr marL="514350" indent="-514350" algn="l"/>
            <a:endParaRPr lang="en-US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500306"/>
            <a:ext cx="8072494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765</TotalTime>
  <Words>367</Words>
  <Application>Microsoft Office PowerPoint</Application>
  <PresentationFormat>Экран (4:3)</PresentationFormat>
  <Paragraphs>83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Кисәкчәләр  иленә</vt:lpstr>
      <vt:lpstr>Слайд 2</vt:lpstr>
      <vt:lpstr>  Сәяхәт картасы</vt:lpstr>
      <vt:lpstr>“Маймыллар утравы”</vt:lpstr>
      <vt:lpstr>  У е н </vt:lpstr>
      <vt:lpstr>“Су анасы култыгы”</vt:lpstr>
      <vt:lpstr>  </vt:lpstr>
      <vt:lpstr>Слайд 8</vt:lpstr>
      <vt:lpstr> Тарагым табылды, рәхмәт!</vt:lpstr>
      <vt:lpstr>“Су кызлары кыясы”</vt:lpstr>
      <vt:lpstr>      Сигезаяклар чоңгылы</vt:lpstr>
      <vt:lpstr>           </vt:lpstr>
      <vt:lpstr>Слайд 13</vt:lpstr>
      <vt:lpstr>РӘХМӘТ  СЕЗГӘ!!!</vt:lpstr>
      <vt:lpstr>Слайд 15</vt:lpstr>
      <vt:lpstr>      Шигырь иҗат ит!</vt:lpstr>
      <vt:lpstr> Килеп чыккан җөмләләрне   әйт:</vt:lpstr>
      <vt:lpstr>    Кисәкчә куй</vt:lpstr>
      <vt:lpstr>  Кисәкчәләрне әйт</vt:lpstr>
      <vt:lpstr> Кисәкчәләрне тап!</vt:lpstr>
      <vt:lpstr>  Кисәкчә кертеп җөмлә төзе</vt:lpstr>
      <vt:lpstr>        </vt:lpstr>
      <vt:lpstr>           Өй эше: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Әкиятләрдәге  каршылык</dc:title>
  <dc:creator>bulat</dc:creator>
  <cp:lastModifiedBy>User</cp:lastModifiedBy>
  <cp:revision>82</cp:revision>
  <dcterms:created xsi:type="dcterms:W3CDTF">2008-12-09T18:25:53Z</dcterms:created>
  <dcterms:modified xsi:type="dcterms:W3CDTF">2010-01-31T16:00:39Z</dcterms:modified>
</cp:coreProperties>
</file>