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58" r:id="rId4"/>
    <p:sldId id="261" r:id="rId5"/>
    <p:sldId id="257" r:id="rId6"/>
    <p:sldId id="260" r:id="rId7"/>
    <p:sldId id="259" r:id="rId8"/>
    <p:sldId id="262" r:id="rId9"/>
    <p:sldId id="263" r:id="rId10"/>
    <p:sldId id="265" r:id="rId11"/>
    <p:sldId id="266" r:id="rId12"/>
    <p:sldId id="264" r:id="rId13"/>
    <p:sldId id="272" r:id="rId14"/>
    <p:sldId id="267" r:id="rId15"/>
    <p:sldId id="269" r:id="rId16"/>
    <p:sldId id="268" r:id="rId17"/>
    <p:sldId id="270" r:id="rId18"/>
    <p:sldId id="273" r:id="rId19"/>
    <p:sldId id="271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660066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112" y="-10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3AF42-0631-4A38-BF7C-50664798CF5A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3D70C-45AB-429F-A5F6-295BA4979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DC933-0C63-40B2-95EC-70855674A1AA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8CC91-F16C-476A-B72F-5D7DCFD2DF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1BE32-E475-4B8D-B133-F57B7A75AB10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97FCE-5ECB-4FEC-99F7-81779EE50F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CB623-A00D-420C-9B15-858CFBF22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84BBC-61B8-46EC-B7B7-C01930D5F8EC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14DAF-F482-4346-B5FB-0A8BDB892D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85DEE-64E4-4E37-9039-A71D21539A84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11B01-2B98-4D1D-A14E-693660FAB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421EE-96CD-4CC1-AA4C-22754C0F69C1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CADAD-92D0-4BE8-8676-74E9B41E4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0FE57-7DA4-4B47-8529-0FE6E7CD5F9F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88485-356F-4E6E-BA34-1C1F30646B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36891-6FE2-4F10-B27E-D7AA380AB961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AF59B-68B4-486C-BCD5-84831A25A5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F056E-9B16-4A4C-AF18-A2B8E7D084E9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E5157-27CA-41C0-B9EF-9B740B74F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61794-C813-4ECB-93B5-78C2A4411A6A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9526-9AD1-4637-A50C-60CCA7EAC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071FB-AFDB-40E0-B671-7B24A0DE68A1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03BC4-41AE-4E96-AED2-99A8D866AB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5F3419-4411-4A70-AD50-98BD9669D03F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E8DC13-8A12-4635-9941-A9C2BC8DB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.MICROSOF-88771E\&#1056;&#1072;&#1073;&#1086;&#1095;&#1080;&#1081;%20&#1089;&#1090;&#1086;&#1083;\&#1086;&#1090;&#1082;&#1088;&#1099;&#1090;&#1099;&#1081;%20&#1091;&#1088;&#1086;&#1082;\&#1087;&#1088;&#1080;&#1088;&#1086;&#1076;&#1072;\08%20-%20Songbirds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.MICROSOF-88771E\&#1056;&#1072;&#1073;&#1086;&#1095;&#1080;&#1081;%20&#1089;&#1090;&#1086;&#1083;\&#1086;&#1090;&#1082;&#1088;&#1099;&#1090;&#1099;&#1081;%20&#1091;&#1088;&#1086;&#1082;\&#1079;&#1077;&#1084;&#1083;&#1103;.wav" TargetMode="Externa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.MICROSOF-88771E\&#1056;&#1072;&#1073;&#1086;&#1095;&#1080;&#1081;%20&#1089;&#1090;&#1086;&#1083;\&#1086;&#1090;&#1082;&#1088;&#1099;&#1090;&#1099;&#1081;%20&#1091;&#1088;&#1086;&#1082;\&#1087;&#1088;&#1080;&#1088;&#1086;&#1076;&#1072;\delfin.mp3" TargetMode="Externa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.MICROSOF-88771E\&#1056;&#1072;&#1073;&#1086;&#1095;&#1080;&#1081;%20&#1089;&#1090;&#1086;&#1083;\&#1086;&#1090;&#1082;&#1088;&#1099;&#1090;&#1099;&#1081;%20&#1091;&#1088;&#1086;&#1082;\2258868_2osenj_veterok_po_derevjyam_shebet_ptitc.mp3" TargetMode="Externa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50000">
              <a:schemeClr val="bg2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1116013" y="877888"/>
            <a:ext cx="748823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0066"/>
                </a:solidFill>
                <a:latin typeface="Times New Roman" pitchFamily="18" charset="0"/>
              </a:rPr>
              <a:t>Открытый урок по литературе </a:t>
            </a:r>
          </a:p>
          <a:p>
            <a:pPr algn="ctr"/>
            <a:r>
              <a:rPr lang="ru-RU" sz="3200" b="1">
                <a:solidFill>
                  <a:srgbClr val="000066"/>
                </a:solidFill>
                <a:latin typeface="Times New Roman" pitchFamily="18" charset="0"/>
              </a:rPr>
              <a:t>в 10 классе</a:t>
            </a:r>
          </a:p>
          <a:p>
            <a:pPr algn="ctr"/>
            <a:r>
              <a:rPr lang="ru-RU" sz="3200" b="1">
                <a:solidFill>
                  <a:srgbClr val="000066"/>
                </a:solidFill>
                <a:latin typeface="Times New Roman" pitchFamily="18" charset="0"/>
              </a:rPr>
              <a:t>«Человек и природа в поисках гармонии»</a:t>
            </a:r>
          </a:p>
          <a:p>
            <a:pPr algn="ctr"/>
            <a:endParaRPr lang="ru-RU" sz="3200" b="1">
              <a:solidFill>
                <a:srgbClr val="000066"/>
              </a:solidFill>
              <a:latin typeface="Times New Roman" pitchFamily="18" charset="0"/>
            </a:endParaRPr>
          </a:p>
          <a:p>
            <a:pPr algn="ctr"/>
            <a:r>
              <a:rPr lang="ru-RU" sz="2800" b="1">
                <a:solidFill>
                  <a:srgbClr val="000066"/>
                </a:solidFill>
                <a:latin typeface="Times New Roman" pitchFamily="18" charset="0"/>
              </a:rPr>
              <a:t>Подготовила учитель МОУ Краснооктябрьской СОШ</a:t>
            </a:r>
          </a:p>
          <a:p>
            <a:pPr algn="ctr"/>
            <a:r>
              <a:rPr lang="ru-RU" sz="2800" b="1">
                <a:solidFill>
                  <a:srgbClr val="000066"/>
                </a:solidFill>
                <a:latin typeface="Times New Roman" pitchFamily="18" charset="0"/>
              </a:rPr>
              <a:t>Котляренко Е.И.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 descr="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ChangeArrowheads="1"/>
          </p:cNvSpPr>
          <p:nvPr/>
        </p:nvSpPr>
        <p:spPr bwMode="auto">
          <a:xfrm>
            <a:off x="4143375" y="58738"/>
            <a:ext cx="5000625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Учись у них — у дуба, у берёзы.</a:t>
            </a:r>
            <a:b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Кругом зима. Жестокая пора!</a:t>
            </a:r>
            <a:b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Напрасные на них застыли слёзы,</a:t>
            </a:r>
            <a:b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И треснула, сжимаяся, кора.</a:t>
            </a:r>
          </a:p>
          <a:p>
            <a:pPr eaLnBrk="0" hangingPunct="0"/>
            <a: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           Всё злей метель и с каждою    минутой</a:t>
            </a:r>
            <a:b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           Сердито рвёт последние листы,</a:t>
            </a:r>
            <a:b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           И за сердце хватает холод лютый</a:t>
            </a:r>
            <a:b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           Они стоят, молчат; молчи и ты!</a:t>
            </a:r>
          </a:p>
          <a:p>
            <a:pPr eaLnBrk="0" hangingPunct="0"/>
            <a: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Но верь весне. Её примчится гений,</a:t>
            </a:r>
            <a:b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Опять теплом и жизнию дыша.</a:t>
            </a:r>
            <a:b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Для ясных дней, для новых откровений</a:t>
            </a:r>
            <a:b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Переболит скорбящая душа.</a:t>
            </a:r>
          </a:p>
        </p:txBody>
      </p:sp>
      <p:pic>
        <p:nvPicPr>
          <p:cNvPr id="24579" name="Рисунок 7" descr="дуб4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285750"/>
            <a:ext cx="2500313" cy="31432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4580" name="Рисунок 8" descr="береза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3643313"/>
            <a:ext cx="1857375" cy="292893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Прямоугольник 10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8" y="109538"/>
            <a:ext cx="8607425" cy="110331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857250" y="1349375"/>
            <a:ext cx="7572375" cy="5508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Читаем 1 строфу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1.Какова тема и идея стихотворения?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2. Какой встречный вопрос возникает?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3. Какими перед вами предстают эти деревья? Подберите эпитеты.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4. Так чему же мы должны учиться у них?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5. Какой художественный троп, указывающий на очеловечивание природы, ярко проявляется  в этом четверостишье</a:t>
            </a:r>
            <a:r>
              <a:rPr lang="ru-RU" dirty="0">
                <a:latin typeface="+mn-lt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3" y="714375"/>
            <a:ext cx="8286750" cy="440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Читаем 2 строфу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вас поразило больше всего?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эпитеты участвуют в создании образов метели, холода?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жизненный урок может извлечь для себя человек?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Читаем 3 строфу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какой целью используется в этой строфе глагол повелительного наклонения?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смысл вкладывает поэт в слово «гений»?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5900" y="30163"/>
            <a:ext cx="3382963" cy="11160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813" y="1000125"/>
            <a:ext cx="7500937" cy="1230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Гений- имя одного из древнейших богов,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приносящего тепло и любовь.</a:t>
            </a:r>
          </a:p>
        </p:txBody>
      </p:sp>
      <p:pic>
        <p:nvPicPr>
          <p:cNvPr id="4" name="Рисунок 3" descr="не природ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99735">
            <a:off x="434975" y="2366963"/>
            <a:ext cx="27432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герцог парк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761599">
            <a:off x="2190750" y="4103688"/>
            <a:ext cx="2468563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сорока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2571750"/>
            <a:ext cx="23558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292062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594893">
            <a:off x="5008563" y="4408488"/>
            <a:ext cx="305276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>
          <a:xfrm>
            <a:off x="642938" y="0"/>
            <a:ext cx="8054975" cy="1571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Именно в Спасском Тургенев испытывал особенный творческий подъём и вдохновение. По его словам, «пишется хорошо только живя в русской деревне. Там и воздух-то как будто «полон мыслей»!.. 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504" name="Picture 16" descr="Пар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628775"/>
            <a:ext cx="7273925" cy="471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714375" y="123825"/>
            <a:ext cx="7786688" cy="644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just"/>
            <a:r>
              <a:rPr lang="ru-RU" sz="3200" b="1" i="1">
                <a:solidFill>
                  <a:srgbClr val="632523"/>
                </a:solidFill>
                <a:latin typeface="Times New Roman" pitchFamily="18" charset="0"/>
                <a:cs typeface="Times New Roman" pitchFamily="18" charset="0"/>
              </a:rPr>
              <a:t>«Так размышлял Аркадий... а пока он размышлял, весна брала свое.</a:t>
            </a:r>
          </a:p>
          <a:p>
            <a:pPr algn="just"/>
            <a:r>
              <a:rPr lang="ru-RU" sz="3200" b="1" i="1">
                <a:solidFill>
                  <a:srgbClr val="632523"/>
                </a:solidFill>
                <a:latin typeface="Times New Roman" pitchFamily="18" charset="0"/>
                <a:cs typeface="Times New Roman" pitchFamily="18" charset="0"/>
              </a:rPr>
              <a:t> Все кругом золотисто зеленело, все широко и мягко волновалось и лоснилось под тихим дыханием теплого ветерка.</a:t>
            </a:r>
            <a:r>
              <a:rPr lang="ru-RU" sz="3200" b="1" i="1">
                <a:solidFill>
                  <a:srgbClr val="6325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…</a:t>
            </a:r>
          </a:p>
          <a:p>
            <a:pPr algn="just"/>
            <a:r>
              <a:rPr lang="ru-RU" sz="3200" b="1" i="1">
                <a:solidFill>
                  <a:srgbClr val="6325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повсюду нескончаемыми звонкими струйками заливались жаворонки... Аркадий глядел, глядел и, понемногу ослабевая, исчезали его размышления... </a:t>
            </a:r>
          </a:p>
          <a:p>
            <a:pPr algn="just"/>
            <a:r>
              <a:rPr lang="ru-RU" sz="3200" b="1" i="1">
                <a:solidFill>
                  <a:srgbClr val="6325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сбросил с себя шинель и так весело, таким молоденьким мальчиком посмотрел на отца, что тот опять его обнял». </a:t>
            </a:r>
            <a:endParaRPr lang="ru-RU" sz="3200" b="1" i="1">
              <a:solidFill>
                <a:srgbClr val="63252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CAK35L3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214313"/>
            <a:ext cx="3357563" cy="3929062"/>
          </a:xfrm>
          <a:prstGeom prst="rect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304800" y="4500563"/>
            <a:ext cx="1793875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И.С.Тургенев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«Отцы и дети»</a:t>
            </a:r>
          </a:p>
        </p:txBody>
      </p:sp>
      <p:pic>
        <p:nvPicPr>
          <p:cNvPr id="30724" name="Рисунок 5" descr="imagesCANP6NP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1285875"/>
            <a:ext cx="3286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Рисунок 3" descr="b15458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13" y="2357438"/>
            <a:ext cx="2879725" cy="428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7" descr="278271-715b0211a2f5bf6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Vvedeni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2125" y="-171450"/>
            <a:ext cx="5619750" cy="19335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88" y="1571625"/>
            <a:ext cx="7858125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Любимый уголок природы.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Будущее зависит от нас?!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Возможна ли гармония между человеком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природой в наше время?</a:t>
            </a:r>
          </a:p>
        </p:txBody>
      </p:sp>
      <p:pic>
        <p:nvPicPr>
          <p:cNvPr id="4" name="08 - Songbird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58188" y="61436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93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919604_1177742115_1d535e28066c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750956">
            <a:off x="758825" y="676275"/>
            <a:ext cx="1020763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Sos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!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5" y="2786063"/>
            <a:ext cx="1357313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Sos</a:t>
            </a: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!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710973">
            <a:off x="776288" y="5353050"/>
            <a:ext cx="866775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Sos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!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0433670">
            <a:off x="7850188" y="547688"/>
            <a:ext cx="8064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Sos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!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86750" y="2357438"/>
            <a:ext cx="8064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Sos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!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174623">
            <a:off x="7923213" y="5049838"/>
            <a:ext cx="806450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Sos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!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3" name="земля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99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3" descr="11919604_1177742115_1d535e28066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750956">
            <a:off x="758825" y="676275"/>
            <a:ext cx="1020763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Sos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!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5" y="2786063"/>
            <a:ext cx="1357313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Sos</a:t>
            </a: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!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710973">
            <a:off x="776288" y="5353050"/>
            <a:ext cx="866775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Sos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!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0433670">
            <a:off x="7850188" y="547688"/>
            <a:ext cx="8064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Sos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!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86750" y="2357438"/>
            <a:ext cx="8064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Sos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!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174623">
            <a:off x="7923213" y="5049838"/>
            <a:ext cx="806450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Sos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!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3" descr="Рисунокghbhjlf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2450" y="1365250"/>
            <a:ext cx="5499100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4" descr="Рисунокghbhjlf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1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87750" y="357188"/>
            <a:ext cx="5270500" cy="9540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«Не то, что мните вы, природа»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Ф.И. Тютчев</a:t>
            </a:r>
          </a:p>
        </p:txBody>
      </p:sp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3143250" y="5429250"/>
            <a:ext cx="61737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Человек и природа в творчестве А.А.Фета, Ф.И.Тютчева,</a:t>
            </a:r>
          </a:p>
          <a:p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И.С.Тургенева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Группа 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7410" name="Рисунок 1" descr="605bea54076998341d163936b963ab21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1" name="Rectangle 1"/>
            <p:cNvSpPr>
              <a:spLocks noChangeArrowheads="1"/>
            </p:cNvSpPr>
            <p:nvPr/>
          </p:nvSpPr>
          <p:spPr bwMode="auto">
            <a:xfrm>
              <a:off x="6143636" y="188244"/>
              <a:ext cx="2928958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ru-RU" sz="1400" b="1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Не хочу быть вольною царицей.</a:t>
              </a:r>
              <a:br>
                <a:rPr lang="ru-RU" sz="1400" b="1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1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Хочу быть владычицей морской.</a:t>
              </a:r>
              <a:br>
                <a:rPr lang="ru-RU" sz="1400" b="1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1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Чтобы жить мне в океане-море,</a:t>
              </a:r>
              <a:br>
                <a:rPr lang="ru-RU" sz="1400" b="1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1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Чтобы служила мне рыбка золотая</a:t>
              </a:r>
              <a:br>
                <a:rPr lang="ru-RU" sz="1400" b="1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1400" b="1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И была у меня на посылках</a:t>
              </a:r>
              <a:r>
                <a:rPr lang="ru-RU" sz="1200">
                  <a:cs typeface="Times New Roman" pitchFamily="18" charset="0"/>
                </a:rPr>
                <a:t>.</a:t>
              </a: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2" descr="лягушк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z="2000" smtClean="0">
                <a:latin typeface="Monotype Corsiva" pitchFamily="66" charset="0"/>
              </a:rPr>
              <a:t>Не в одних стихах разлита поэзия: она везде. Взгляните на эти деревья, на это небо – отовсюду веет красотой и жизнью, а где красота, там и жизнь</a:t>
            </a:r>
            <a:endParaRPr lang="ru-RU" sz="4000" smtClean="0"/>
          </a:p>
        </p:txBody>
      </p:sp>
      <p:pic>
        <p:nvPicPr>
          <p:cNvPr id="67606" name="Picture 22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341438"/>
            <a:ext cx="3600450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08" name="Picture 24" descr="осен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1484313"/>
            <a:ext cx="3419475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10" name="Picture 26" descr="колодец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4221163"/>
            <a:ext cx="3527425" cy="228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12" name="Picture 28" descr="домик в деревьях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0063" y="3789363"/>
            <a:ext cx="273685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7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7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7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7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Группа 8"/>
          <p:cNvGrpSpPr>
            <a:grpSpLocks/>
          </p:cNvGrpSpPr>
          <p:nvPr/>
        </p:nvGrpSpPr>
        <p:grpSpPr bwMode="auto">
          <a:xfrm>
            <a:off x="0" y="0"/>
            <a:ext cx="8858250" cy="6500813"/>
            <a:chOff x="0" y="0"/>
            <a:chExt cx="8858280" cy="6500834"/>
          </a:xfrm>
        </p:grpSpPr>
        <p:pic>
          <p:nvPicPr>
            <p:cNvPr id="4" name="Прямоугольник 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840998" y="109728"/>
              <a:ext cx="5090177" cy="1103380"/>
            </a:xfrm>
            <a:prstGeom prst="rect">
              <a:avLst/>
            </a:prstGeom>
            <a:noFill/>
          </p:spPr>
        </p:pic>
        <p:pic>
          <p:nvPicPr>
            <p:cNvPr id="20484" name="Рисунок 5" descr="не то.bmp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14810" y="1857364"/>
              <a:ext cx="4643470" cy="4643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5" name="Рисунок 7" descr="imagesCANP6NPT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1472" y="1357298"/>
              <a:ext cx="3357586" cy="507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6" name="Рисунок 2" descr="Тютчев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1928794" cy="2357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0167277_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0"/>
            <a:ext cx="7429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delfi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7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9144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285750"/>
            <a:ext cx="3071813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136004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214313"/>
            <a:ext cx="3903662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129206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3429000"/>
            <a:ext cx="3870325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288318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9475" y="3357563"/>
            <a:ext cx="4454525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2258868_2osenj_veterok_po_derevjyam_shebet_ptit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839200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747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368</Words>
  <Application>Microsoft Office PowerPoint</Application>
  <PresentationFormat>Экран (4:3)</PresentationFormat>
  <Paragraphs>54</Paragraphs>
  <Slides>20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Times New Roman</vt:lpstr>
      <vt:lpstr>Monotype Corsiva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Не в одних стихах разлита поэзия: она везде. Взгляните на эти деревья, на это небо – отовсюду веет красотой и жизнью, а где красота, там и жизнь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Именно в Спасском Тургенев испытывал особенный творческий подъём и вдохновение. По его словам, «пишется хорошо только живя в русской деревне. Там и воздух-то как будто «полон мыслей»!..  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39</cp:revision>
  <dcterms:modified xsi:type="dcterms:W3CDTF">2012-01-29T18:19:48Z</dcterms:modified>
</cp:coreProperties>
</file>