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1" r:id="rId3"/>
    <p:sldId id="257" r:id="rId4"/>
    <p:sldId id="258" r:id="rId5"/>
    <p:sldId id="261" r:id="rId6"/>
    <p:sldId id="259" r:id="rId7"/>
    <p:sldId id="260" r:id="rId8"/>
    <p:sldId id="262" r:id="rId9"/>
    <p:sldId id="263" r:id="rId10"/>
    <p:sldId id="270" r:id="rId11"/>
    <p:sldId id="264" r:id="rId12"/>
    <p:sldId id="267" r:id="rId13"/>
    <p:sldId id="272" r:id="rId14"/>
    <p:sldId id="268" r:id="rId15"/>
    <p:sldId id="269" r:id="rId16"/>
    <p:sldId id="265" r:id="rId17"/>
    <p:sldId id="266"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B3C0999F-47F1-429D-BB7B-DC0A88619C91}" type="datetimeFigureOut">
              <a:rPr lang="ru-RU"/>
              <a:pPr>
                <a:defRPr/>
              </a:pPr>
              <a:t>30.01.2012</a:t>
            </a:fld>
            <a:endParaRPr lang="ru-RU"/>
          </a:p>
        </p:txBody>
      </p:sp>
      <p:sp>
        <p:nvSpPr>
          <p:cNvPr id="6" name="Нижний колонтитул 1"/>
          <p:cNvSpPr>
            <a:spLocks noGrp="1"/>
          </p:cNvSpPr>
          <p:nvPr>
            <p:ph type="ftr" sz="quarter" idx="11"/>
          </p:nvPr>
        </p:nvSpPr>
        <p:spPr/>
        <p:txBody>
          <a:bodyPr/>
          <a:lstStyle>
            <a:lvl1pPr>
              <a:defRPr/>
            </a:lvl1pPr>
          </a:lstStyle>
          <a:p>
            <a:pPr>
              <a:defRPr/>
            </a:pPr>
            <a:endParaRPr lang="ru-RU"/>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AF90AFCF-EA27-4438-92E5-B66DDCCEF0BA}"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EB8D97E2-B245-4A78-8D50-D5696C6E9555}" type="datetimeFigureOut">
              <a:rPr lang="ru-RU"/>
              <a:pPr>
                <a:defRPr/>
              </a:pPr>
              <a:t>30.01.2012</a:t>
            </a:fld>
            <a:endParaRPr lang="ru-RU"/>
          </a:p>
        </p:txBody>
      </p:sp>
      <p:sp>
        <p:nvSpPr>
          <p:cNvPr id="5" name="Нижний колонтитул 2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39840A7B-64C9-4385-8334-83690542BDA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102DB9B0-446D-4FD5-B827-C3B9BC976B5E}" type="datetimeFigureOut">
              <a:rPr lang="ru-RU"/>
              <a:pPr>
                <a:defRPr/>
              </a:pPr>
              <a:t>30.01.2012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3749789-D474-4079-8BFB-C7FF4A9FD73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1B0159EA-2F50-458B-99AE-25A0CE9D5DB5}" type="datetimeFigureOut">
              <a:rPr lang="ru-RU"/>
              <a:pPr>
                <a:defRPr/>
              </a:pPr>
              <a:t>30.01.2012</a:t>
            </a:fld>
            <a:endParaRPr lang="ru-RU"/>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AAFD78CF-827A-4F44-8DC5-56F8AD2FF43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54B36AE8-EB8C-4DE8-AED1-EAAFB231A380}" type="datetimeFigureOut">
              <a:rPr lang="ru-RU"/>
              <a:pPr>
                <a:defRPr/>
              </a:pPr>
              <a:t>30.01.2012</a:t>
            </a:fld>
            <a:endParaRPr lang="ru-RU"/>
          </a:p>
        </p:txBody>
      </p:sp>
      <p:sp>
        <p:nvSpPr>
          <p:cNvPr id="7" name="Нижний колонтитул 10"/>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419C973C-F677-4EDD-8A50-7080DC3614EF}"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fld id="{C0D129B6-5ED4-497E-8A3B-E4C309F20525}" type="datetimeFigureOut">
              <a:rPr lang="ru-RU"/>
              <a:pPr>
                <a:defRPr/>
              </a:pPr>
              <a:t>30.01.2012</a:t>
            </a:fld>
            <a:endParaRPr lang="ru-RU"/>
          </a:p>
        </p:txBody>
      </p:sp>
      <p:sp>
        <p:nvSpPr>
          <p:cNvPr id="6" name="Нижний колонтитул 2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7EA1B78E-C013-411C-B5C7-E8A16D7E708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DEE72AF3-5991-4159-9953-3D4D8C49ADBE}" type="datetimeFigureOut">
              <a:rPr lang="ru-RU"/>
              <a:pPr>
                <a:defRPr/>
              </a:pPr>
              <a:t>30.01.2012</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91220CCC-E3B4-4351-BA58-60B1F734982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2974A9ED-C97C-40FA-8036-2F3C9A4CEC21}" type="datetimeFigureOut">
              <a:rPr lang="ru-RU"/>
              <a:pPr>
                <a:defRPr/>
              </a:pPr>
              <a:t>30.01.2012</a:t>
            </a:fld>
            <a:endParaRPr lang="ru-RU"/>
          </a:p>
        </p:txBody>
      </p:sp>
      <p:sp>
        <p:nvSpPr>
          <p:cNvPr id="4" name="Нижний колонтитул 2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7BC623C3-E2D7-4A08-ACD8-70D8DFB831A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fld id="{66AFF5A2-1E20-45C3-A8DC-8EA0980F2471}" type="datetimeFigureOut">
              <a:rPr lang="ru-RU"/>
              <a:pPr>
                <a:defRPr/>
              </a:pPr>
              <a:t>30.01.2012</a:t>
            </a:fld>
            <a:endParaRPr lang="ru-RU"/>
          </a:p>
        </p:txBody>
      </p:sp>
      <p:sp>
        <p:nvSpPr>
          <p:cNvPr id="3" name="Нижний колонтитул 23"/>
          <p:cNvSpPr>
            <a:spLocks noGrp="1"/>
          </p:cNvSpPr>
          <p:nvPr>
            <p:ph type="ftr" sz="quarter" idx="11"/>
          </p:nvPr>
        </p:nvSpPr>
        <p:spPr/>
        <p:txBody>
          <a:bodyPr/>
          <a:lstStyle>
            <a:lvl1pPr>
              <a:defRPr/>
            </a:lvl1pPr>
          </a:lstStyle>
          <a:p>
            <a:pPr>
              <a:defRPr/>
            </a:pPr>
            <a:endParaRPr lang="ru-RU"/>
          </a:p>
        </p:txBody>
      </p:sp>
      <p:sp>
        <p:nvSpPr>
          <p:cNvPr id="4" name="Номер слайда 6"/>
          <p:cNvSpPr>
            <a:spLocks noGrp="1"/>
          </p:cNvSpPr>
          <p:nvPr>
            <p:ph type="sldNum" sz="quarter" idx="12"/>
          </p:nvPr>
        </p:nvSpPr>
        <p:spPr/>
        <p:txBody>
          <a:bodyPr/>
          <a:lstStyle>
            <a:lvl1pPr>
              <a:defRPr/>
            </a:lvl1pPr>
          </a:lstStyle>
          <a:p>
            <a:pPr>
              <a:defRPr/>
            </a:pPr>
            <a:fld id="{3386BCA4-7F0D-4472-848B-7E2324E4277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2142F213-52D4-458B-804E-8FCAB0D86B81}" type="datetimeFigureOut">
              <a:rPr lang="ru-RU"/>
              <a:pPr>
                <a:defRPr/>
              </a:pPr>
              <a:t>30.01.2012</a:t>
            </a:fld>
            <a:endParaRPr lang="ru-RU"/>
          </a:p>
        </p:txBody>
      </p:sp>
      <p:sp>
        <p:nvSpPr>
          <p:cNvPr id="7" name="Нижний колонтитул 28"/>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7F98E9DC-2ECE-4EBB-952F-F40D322AED4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04C0FA63-F6AB-451C-939C-ABE3AC7A1773}" type="datetimeFigureOut">
              <a:rPr lang="ru-RU"/>
              <a:pPr>
                <a:defRPr/>
              </a:pPr>
              <a:t>30.01.2012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30"/>
          <p:cNvSpPr>
            <a:spLocks noGrp="1"/>
          </p:cNvSpPr>
          <p:nvPr>
            <p:ph type="sldNum" sz="quarter" idx="12"/>
          </p:nvPr>
        </p:nvSpPr>
        <p:spPr/>
        <p:txBody>
          <a:bodyPr/>
          <a:lstStyle>
            <a:lvl1pPr>
              <a:defRPr/>
            </a:lvl1pPr>
          </a:lstStyle>
          <a:p>
            <a:pPr>
              <a:defRPr/>
            </a:pPr>
            <a:fld id="{15D23ADE-97E9-4E30-AFDA-172974E6304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Текст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a:defRPr/>
            </a:pPr>
            <a:fld id="{189B9492-F47F-464C-A6A8-E83BFBD873BE}" type="datetimeFigureOut">
              <a:rPr lang="ru-RU"/>
              <a:pPr>
                <a:defRPr/>
              </a:pPr>
              <a:t>30.01.2012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fld id="{9B7C14A8-E904-4315-A302-64B53ED70402}" type="slidenum">
              <a:rPr lang="ru-RU"/>
              <a:pPr>
                <a:defRPr/>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18" r:id="rId4"/>
    <p:sldLayoutId id="2147483724" r:id="rId5"/>
    <p:sldLayoutId id="2147483719" r:id="rId6"/>
    <p:sldLayoutId id="2147483725" r:id="rId7"/>
    <p:sldLayoutId id="2147483726" r:id="rId8"/>
    <p:sldLayoutId id="2147483727" r:id="rId9"/>
    <p:sldLayoutId id="2147483720" r:id="rId10"/>
    <p:sldLayoutId id="2147483728"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1.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6.jpeg"/><Relationship Id="rId7" Type="http://schemas.openxmlformats.org/officeDocument/2006/relationships/slide" Target="slide20.xml"/><Relationship Id="rId12" Type="http://schemas.openxmlformats.org/officeDocument/2006/relationships/image" Target="../media/image41.jpeg"/><Relationship Id="rId2" Type="http://schemas.openxmlformats.org/officeDocument/2006/relationships/slide" Target="slide18.xml"/><Relationship Id="rId1" Type="http://schemas.openxmlformats.org/officeDocument/2006/relationships/slideLayout" Target="../slideLayouts/slideLayout2.xml"/><Relationship Id="rId6" Type="http://schemas.openxmlformats.org/officeDocument/2006/relationships/image" Target="../media/image38.jpeg"/><Relationship Id="rId11" Type="http://schemas.openxmlformats.org/officeDocument/2006/relationships/slide" Target="slide16.xml"/><Relationship Id="rId5" Type="http://schemas.openxmlformats.org/officeDocument/2006/relationships/image" Target="../media/image37.jpeg"/><Relationship Id="rId10" Type="http://schemas.openxmlformats.org/officeDocument/2006/relationships/image" Target="../media/image40.jpeg"/><Relationship Id="rId4" Type="http://schemas.openxmlformats.org/officeDocument/2006/relationships/slide" Target="slide19.xml"/><Relationship Id="rId9" Type="http://schemas.openxmlformats.org/officeDocument/2006/relationships/slide" Target="slide17.xml"/></Relationships>
</file>

<file path=ppt/slides/_rels/slide12.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2.jpeg"/><Relationship Id="rId7" Type="http://schemas.openxmlformats.org/officeDocument/2006/relationships/slide" Target="slide23.xml"/><Relationship Id="rId2" Type="http://schemas.openxmlformats.org/officeDocument/2006/relationships/slide" Target="slide22.xml"/><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10" Type="http://schemas.openxmlformats.org/officeDocument/2006/relationships/image" Target="../media/image46.jpeg"/><Relationship Id="rId4" Type="http://schemas.openxmlformats.org/officeDocument/2006/relationships/slide" Target="slide21.xml"/><Relationship Id="rId9" Type="http://schemas.openxmlformats.org/officeDocument/2006/relationships/slide" Target="slide2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1055;&#1086;&#1103;&#1089;&#1085;&#1080;&#1090;&#1077;&#1083;&#1100;&#1085;&#1072;&#1103;%20&#1079;&#1072;&#1087;&#1080;&#1089;&#1082;&#1072;.doc"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slide" Target="slide11.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slide" Target="slide12.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4437111"/>
            <a:ext cx="8458200" cy="1638675"/>
          </a:xfrm>
        </p:spPr>
        <p:txBody>
          <a:bodyPr/>
          <a:lstStyle/>
          <a:p>
            <a:pPr algn="ctr" eaLnBrk="1" fontAlgn="auto" hangingPunct="1">
              <a:spcAft>
                <a:spcPts val="0"/>
              </a:spcAft>
              <a:defRPr/>
            </a:pPr>
            <a:r>
              <a:rPr lang="en-US" dirty="0" smtClean="0"/>
              <a:t>TRAVELLING</a:t>
            </a:r>
            <a:endParaRPr lang="ru-RU" dirty="0"/>
          </a:p>
        </p:txBody>
      </p:sp>
      <p:sp>
        <p:nvSpPr>
          <p:cNvPr id="3" name="Подзаголовок 2"/>
          <p:cNvSpPr>
            <a:spLocks noGrp="1"/>
          </p:cNvSpPr>
          <p:nvPr>
            <p:ph type="subTitle" idx="1"/>
          </p:nvPr>
        </p:nvSpPr>
        <p:spPr>
          <a:xfrm>
            <a:off x="381000" y="3429000"/>
            <a:ext cx="8458200" cy="863600"/>
          </a:xfrm>
        </p:spPr>
        <p:txBody>
          <a:bodyPr>
            <a:normAutofit/>
          </a:bodyPr>
          <a:lstStyle/>
          <a:p>
            <a:pPr algn="ctr" eaLnBrk="1" fontAlgn="auto" hangingPunct="1">
              <a:spcAft>
                <a:spcPts val="0"/>
              </a:spcAft>
              <a:buFont typeface="Wingdings 2"/>
              <a:buNone/>
              <a:defRPr/>
            </a:pPr>
            <a:r>
              <a:rPr lang="en-US" dirty="0" smtClean="0"/>
              <a:t>MODULE 5, 10-th FORM “SPORTLIGHT”</a:t>
            </a:r>
            <a:endParaRPr lang="ru-RU" dirty="0"/>
          </a:p>
        </p:txBody>
      </p:sp>
      <p:pic>
        <p:nvPicPr>
          <p:cNvPr id="4" name="Рисунок 3" descr="6.jpeg"/>
          <p:cNvPicPr>
            <a:picLocks noChangeAspect="1"/>
          </p:cNvPicPr>
          <p:nvPr/>
        </p:nvPicPr>
        <p:blipFill>
          <a:blip r:embed="rId2"/>
          <a:srcRect/>
          <a:stretch>
            <a:fillRect/>
          </a:stretch>
        </p:blipFill>
        <p:spPr bwMode="auto">
          <a:xfrm rot="-1201950">
            <a:off x="396875" y="877888"/>
            <a:ext cx="2649538" cy="1739900"/>
          </a:xfrm>
          <a:prstGeom prst="rect">
            <a:avLst/>
          </a:prstGeom>
          <a:noFill/>
          <a:ln w="9525">
            <a:noFill/>
            <a:miter lim="800000"/>
            <a:headEnd/>
            <a:tailEnd/>
          </a:ln>
        </p:spPr>
      </p:pic>
      <p:pic>
        <p:nvPicPr>
          <p:cNvPr id="6" name="Рисунок 5" descr="5.jpg"/>
          <p:cNvPicPr>
            <a:picLocks noChangeAspect="1"/>
          </p:cNvPicPr>
          <p:nvPr/>
        </p:nvPicPr>
        <p:blipFill>
          <a:blip r:embed="rId3"/>
          <a:srcRect/>
          <a:stretch>
            <a:fillRect/>
          </a:stretch>
        </p:blipFill>
        <p:spPr bwMode="auto">
          <a:xfrm>
            <a:off x="3276600" y="1412875"/>
            <a:ext cx="3405188" cy="2271713"/>
          </a:xfrm>
          <a:prstGeom prst="rect">
            <a:avLst/>
          </a:prstGeom>
          <a:noFill/>
          <a:ln w="9525">
            <a:noFill/>
            <a:miter lim="800000"/>
            <a:headEnd/>
            <a:tailEnd/>
          </a:ln>
        </p:spPr>
      </p:pic>
      <p:pic>
        <p:nvPicPr>
          <p:cNvPr id="7" name="Рисунок 6" descr="чемодан.gif"/>
          <p:cNvPicPr>
            <a:picLocks noChangeAspect="1"/>
          </p:cNvPicPr>
          <p:nvPr/>
        </p:nvPicPr>
        <p:blipFill>
          <a:blip r:embed="rId4"/>
          <a:srcRect/>
          <a:stretch>
            <a:fillRect/>
          </a:stretch>
        </p:blipFill>
        <p:spPr bwMode="auto">
          <a:xfrm rot="637604">
            <a:off x="6702425" y="520700"/>
            <a:ext cx="2251075" cy="2270125"/>
          </a:xfrm>
          <a:prstGeom prst="rect">
            <a:avLst/>
          </a:prstGeom>
          <a:noFill/>
          <a:ln w="9525">
            <a:noFill/>
            <a:miter lim="800000"/>
            <a:headEnd/>
            <a:tailEnd/>
          </a:ln>
        </p:spPr>
      </p:pic>
      <p:pic>
        <p:nvPicPr>
          <p:cNvPr id="10247" name="Рисунок 7" descr="_DSC1546.JPG"/>
          <p:cNvPicPr>
            <a:picLocks noChangeAspect="1"/>
          </p:cNvPicPr>
          <p:nvPr/>
        </p:nvPicPr>
        <p:blipFill>
          <a:blip r:embed="rId5" cstate="print"/>
          <a:srcRect/>
          <a:stretch>
            <a:fillRect/>
          </a:stretch>
        </p:blipFill>
        <p:spPr bwMode="auto">
          <a:xfrm>
            <a:off x="0" y="5249863"/>
            <a:ext cx="9144000" cy="16081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en-US" dirty="0" smtClean="0"/>
              <a:t>IN THE COUNTRY/AUTUMN </a:t>
            </a:r>
            <a:endParaRPr lang="ru-RU" dirty="0"/>
          </a:p>
        </p:txBody>
      </p:sp>
      <p:pic>
        <p:nvPicPr>
          <p:cNvPr id="4" name="Содержимое 3" descr="1.jpg"/>
          <p:cNvPicPr>
            <a:picLocks noGrp="1" noChangeAspect="1"/>
          </p:cNvPicPr>
          <p:nvPr>
            <p:ph idx="1"/>
          </p:nvPr>
        </p:nvPicPr>
        <p:blipFill>
          <a:blip r:embed="rId2"/>
          <a:srcRect/>
          <a:stretch>
            <a:fillRect/>
          </a:stretch>
        </p:blipFill>
        <p:spPr>
          <a:xfrm>
            <a:off x="323850" y="1268413"/>
            <a:ext cx="4991100" cy="3748087"/>
          </a:xfrm>
        </p:spPr>
      </p:pic>
      <p:pic>
        <p:nvPicPr>
          <p:cNvPr id="5" name="Рисунок 4" descr="2.jpg"/>
          <p:cNvPicPr>
            <a:picLocks noChangeAspect="1"/>
          </p:cNvPicPr>
          <p:nvPr/>
        </p:nvPicPr>
        <p:blipFill>
          <a:blip r:embed="rId3"/>
          <a:srcRect/>
          <a:stretch>
            <a:fillRect/>
          </a:stretch>
        </p:blipFill>
        <p:spPr bwMode="auto">
          <a:xfrm>
            <a:off x="2411413" y="2060575"/>
            <a:ext cx="4897437" cy="3676650"/>
          </a:xfrm>
          <a:prstGeom prst="rect">
            <a:avLst/>
          </a:prstGeom>
          <a:noFill/>
          <a:ln w="9525">
            <a:noFill/>
            <a:miter lim="800000"/>
            <a:headEnd/>
            <a:tailEnd/>
          </a:ln>
        </p:spPr>
      </p:pic>
      <p:pic>
        <p:nvPicPr>
          <p:cNvPr id="6" name="Рисунок 5" descr="4.jpg"/>
          <p:cNvPicPr>
            <a:picLocks noChangeAspect="1"/>
          </p:cNvPicPr>
          <p:nvPr/>
        </p:nvPicPr>
        <p:blipFill>
          <a:blip r:embed="rId4"/>
          <a:srcRect/>
          <a:stretch>
            <a:fillRect/>
          </a:stretch>
        </p:blipFill>
        <p:spPr bwMode="auto">
          <a:xfrm>
            <a:off x="3851275" y="2852738"/>
            <a:ext cx="5102225" cy="38306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0" fill="hold"/>
                                        <p:tgtEl>
                                          <p:spTgt spid="4"/>
                                        </p:tgtEl>
                                        <p:attrNameLst>
                                          <p:attrName>ppt_w</p:attrName>
                                        </p:attrNameLst>
                                      </p:cBhvr>
                                      <p:tavLst>
                                        <p:tav tm="0">
                                          <p:val>
                                            <p:fltVal val="0"/>
                                          </p:val>
                                        </p:tav>
                                        <p:tav tm="100000">
                                          <p:val>
                                            <p:strVal val="#ppt_w"/>
                                          </p:val>
                                        </p:tav>
                                      </p:tavLst>
                                    </p:anim>
                                    <p:anim calcmode="lin" valueType="num">
                                      <p:cBhvr>
                                        <p:cTn id="8" dur="30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3000"/>
                            </p:stCondLst>
                            <p:childTnLst>
                              <p:par>
                                <p:cTn id="10" presetID="2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3000" fill="hold"/>
                                        <p:tgtEl>
                                          <p:spTgt spid="5"/>
                                        </p:tgtEl>
                                        <p:attrNameLst>
                                          <p:attrName>ppt_w</p:attrName>
                                        </p:attrNameLst>
                                      </p:cBhvr>
                                      <p:tavLst>
                                        <p:tav tm="0">
                                          <p:val>
                                            <p:fltVal val="0"/>
                                          </p:val>
                                        </p:tav>
                                        <p:tav tm="100000">
                                          <p:val>
                                            <p:strVal val="#ppt_w"/>
                                          </p:val>
                                        </p:tav>
                                      </p:tavLst>
                                    </p:anim>
                                    <p:anim calcmode="lin" valueType="num">
                                      <p:cBhvr>
                                        <p:cTn id="13" dur="3000" fill="hold"/>
                                        <p:tgtEl>
                                          <p:spTgt spid="5"/>
                                        </p:tgtEl>
                                        <p:attrNameLst>
                                          <p:attrName>ppt_h</p:attrName>
                                        </p:attrNameLst>
                                      </p:cBhvr>
                                      <p:tavLst>
                                        <p:tav tm="0">
                                          <p:val>
                                            <p:fltVal val="0"/>
                                          </p:val>
                                        </p:tav>
                                        <p:tav tm="100000">
                                          <p:val>
                                            <p:strVal val="#ppt_h"/>
                                          </p:val>
                                        </p:tav>
                                      </p:tavLst>
                                    </p:anim>
                                  </p:childTnLst>
                                </p:cTn>
                              </p:par>
                            </p:childTnLst>
                          </p:cTn>
                        </p:par>
                        <p:par>
                          <p:cTn id="14" fill="hold">
                            <p:stCondLst>
                              <p:cond delay="6000"/>
                            </p:stCondLst>
                            <p:childTnLst>
                              <p:par>
                                <p:cTn id="15" presetID="2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3000" fill="hold"/>
                                        <p:tgtEl>
                                          <p:spTgt spid="6"/>
                                        </p:tgtEl>
                                        <p:attrNameLst>
                                          <p:attrName>ppt_w</p:attrName>
                                        </p:attrNameLst>
                                      </p:cBhvr>
                                      <p:tavLst>
                                        <p:tav tm="0">
                                          <p:val>
                                            <p:fltVal val="0"/>
                                          </p:val>
                                        </p:tav>
                                        <p:tav tm="100000">
                                          <p:val>
                                            <p:strVal val="#ppt_w"/>
                                          </p:val>
                                        </p:tav>
                                      </p:tavLst>
                                    </p:anim>
                                    <p:anim calcmode="lin" valueType="num">
                                      <p:cBhvr>
                                        <p:cTn id="18" dur="30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en-US" dirty="0" smtClean="0"/>
              <a:t>MEANS OF TRANSPORT</a:t>
            </a:r>
            <a:endParaRPr lang="ru-RU" dirty="0"/>
          </a:p>
        </p:txBody>
      </p:sp>
      <p:sp>
        <p:nvSpPr>
          <p:cNvPr id="20483" name="Содержимое 2"/>
          <p:cNvSpPr>
            <a:spLocks noGrp="1"/>
          </p:cNvSpPr>
          <p:nvPr>
            <p:ph idx="1"/>
          </p:nvPr>
        </p:nvSpPr>
        <p:spPr/>
        <p:txBody>
          <a:bodyPr/>
          <a:lstStyle/>
          <a:p>
            <a:pPr eaLnBrk="1" hangingPunct="1"/>
            <a:r>
              <a:rPr lang="en-US" smtClean="0"/>
              <a:t>Different means of transport are at  your disposal</a:t>
            </a:r>
            <a:endParaRPr lang="ru-RU" smtClean="0"/>
          </a:p>
        </p:txBody>
      </p:sp>
      <p:pic>
        <p:nvPicPr>
          <p:cNvPr id="4" name="Рисунок 3" descr="олени.jpeg">
            <a:hlinkClick r:id="rId2" action="ppaction://hlinksldjump"/>
          </p:cNvPr>
          <p:cNvPicPr>
            <a:picLocks noChangeAspect="1"/>
          </p:cNvPicPr>
          <p:nvPr/>
        </p:nvPicPr>
        <p:blipFill>
          <a:blip r:embed="rId3"/>
          <a:srcRect/>
          <a:stretch>
            <a:fillRect/>
          </a:stretch>
        </p:blipFill>
        <p:spPr bwMode="auto">
          <a:xfrm>
            <a:off x="611188" y="2924175"/>
            <a:ext cx="1657350" cy="1076325"/>
          </a:xfrm>
          <a:prstGeom prst="rect">
            <a:avLst/>
          </a:prstGeom>
          <a:noFill/>
          <a:ln w="9525">
            <a:noFill/>
            <a:miter lim="800000"/>
            <a:headEnd/>
            <a:tailEnd/>
          </a:ln>
        </p:spPr>
      </p:pic>
      <p:pic>
        <p:nvPicPr>
          <p:cNvPr id="5" name="Рисунок 4" descr="автостоп.jpeg">
            <a:hlinkClick r:id="rId4" action="ppaction://hlinksldjump"/>
          </p:cNvPr>
          <p:cNvPicPr>
            <a:picLocks noChangeAspect="1"/>
          </p:cNvPicPr>
          <p:nvPr/>
        </p:nvPicPr>
        <p:blipFill>
          <a:blip r:embed="rId5"/>
          <a:srcRect/>
          <a:stretch>
            <a:fillRect/>
          </a:stretch>
        </p:blipFill>
        <p:spPr bwMode="auto">
          <a:xfrm>
            <a:off x="6588125" y="2852738"/>
            <a:ext cx="1560513" cy="1089025"/>
          </a:xfrm>
          <a:prstGeom prst="rect">
            <a:avLst/>
          </a:prstGeom>
          <a:noFill/>
          <a:ln w="9525">
            <a:noFill/>
            <a:miter lim="800000"/>
            <a:headEnd/>
            <a:tailEnd/>
          </a:ln>
        </p:spPr>
      </p:pic>
      <p:pic>
        <p:nvPicPr>
          <p:cNvPr id="6" name="Рисунок 5" descr="собаки.jpeg"/>
          <p:cNvPicPr>
            <a:picLocks noChangeAspect="1"/>
          </p:cNvPicPr>
          <p:nvPr/>
        </p:nvPicPr>
        <p:blipFill>
          <a:blip r:embed="rId6"/>
          <a:srcRect/>
          <a:stretch>
            <a:fillRect/>
          </a:stretch>
        </p:blipFill>
        <p:spPr bwMode="auto">
          <a:xfrm>
            <a:off x="3924300" y="2852738"/>
            <a:ext cx="895350" cy="1181100"/>
          </a:xfrm>
          <a:prstGeom prst="rect">
            <a:avLst/>
          </a:prstGeom>
          <a:noFill/>
          <a:ln w="9525">
            <a:noFill/>
            <a:miter lim="800000"/>
            <a:headEnd/>
            <a:tailEnd/>
          </a:ln>
        </p:spPr>
      </p:pic>
      <p:pic>
        <p:nvPicPr>
          <p:cNvPr id="7" name="Рисунок 6" descr="самолет.jpeg">
            <a:hlinkClick r:id="rId7" action="ppaction://hlinksldjump"/>
          </p:cNvPr>
          <p:cNvPicPr>
            <a:picLocks noChangeAspect="1"/>
          </p:cNvPicPr>
          <p:nvPr/>
        </p:nvPicPr>
        <p:blipFill>
          <a:blip r:embed="rId8"/>
          <a:srcRect/>
          <a:stretch>
            <a:fillRect/>
          </a:stretch>
        </p:blipFill>
        <p:spPr bwMode="auto">
          <a:xfrm>
            <a:off x="6804025" y="4941888"/>
            <a:ext cx="1506538" cy="1008062"/>
          </a:xfrm>
          <a:prstGeom prst="rect">
            <a:avLst/>
          </a:prstGeom>
          <a:noFill/>
          <a:ln w="9525">
            <a:noFill/>
            <a:miter lim="800000"/>
            <a:headEnd/>
            <a:tailEnd/>
          </a:ln>
        </p:spPr>
      </p:pic>
      <p:pic>
        <p:nvPicPr>
          <p:cNvPr id="8" name="Рисунок 7" descr="поезд.jpeg">
            <a:hlinkClick r:id="rId9" action="ppaction://hlinksldjump"/>
          </p:cNvPr>
          <p:cNvPicPr>
            <a:picLocks noChangeAspect="1"/>
          </p:cNvPicPr>
          <p:nvPr/>
        </p:nvPicPr>
        <p:blipFill>
          <a:blip r:embed="rId10"/>
          <a:srcRect/>
          <a:stretch>
            <a:fillRect/>
          </a:stretch>
        </p:blipFill>
        <p:spPr bwMode="auto">
          <a:xfrm>
            <a:off x="3708400" y="4941888"/>
            <a:ext cx="1527175" cy="1008062"/>
          </a:xfrm>
          <a:prstGeom prst="rect">
            <a:avLst/>
          </a:prstGeom>
          <a:noFill/>
          <a:ln w="9525">
            <a:noFill/>
            <a:miter lim="800000"/>
            <a:headEnd/>
            <a:tailEnd/>
          </a:ln>
        </p:spPr>
      </p:pic>
      <p:pic>
        <p:nvPicPr>
          <p:cNvPr id="9" name="Рисунок 8" descr="яхта.jpeg">
            <a:hlinkClick r:id="rId11" action="ppaction://hlinksldjump"/>
          </p:cNvPr>
          <p:cNvPicPr>
            <a:picLocks noChangeAspect="1"/>
          </p:cNvPicPr>
          <p:nvPr/>
        </p:nvPicPr>
        <p:blipFill>
          <a:blip r:embed="rId12"/>
          <a:srcRect/>
          <a:stretch>
            <a:fillRect/>
          </a:stretch>
        </p:blipFill>
        <p:spPr bwMode="auto">
          <a:xfrm>
            <a:off x="611188" y="4941888"/>
            <a:ext cx="1512887" cy="10080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2000"/>
                            </p:stCondLst>
                            <p:childTnLst>
                              <p:par>
                                <p:cTn id="10" presetID="2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fltVal val="0"/>
                                          </p:val>
                                        </p:tav>
                                        <p:tav tm="100000">
                                          <p:val>
                                            <p:strVal val="#ppt_w"/>
                                          </p:val>
                                        </p:tav>
                                      </p:tavLst>
                                    </p:anim>
                                    <p:anim calcmode="lin" valueType="num">
                                      <p:cBhvr>
                                        <p:cTn id="13" dur="2000" fill="hold"/>
                                        <p:tgtEl>
                                          <p:spTgt spid="6"/>
                                        </p:tgtEl>
                                        <p:attrNameLst>
                                          <p:attrName>ppt_h</p:attrName>
                                        </p:attrNameLst>
                                      </p:cBhvr>
                                      <p:tavLst>
                                        <p:tav tm="0">
                                          <p:val>
                                            <p:fltVal val="0"/>
                                          </p:val>
                                        </p:tav>
                                        <p:tav tm="100000">
                                          <p:val>
                                            <p:strVal val="#ppt_h"/>
                                          </p:val>
                                        </p:tav>
                                      </p:tavLst>
                                    </p:anim>
                                  </p:childTnLst>
                                </p:cTn>
                              </p:par>
                            </p:childTnLst>
                          </p:cTn>
                        </p:par>
                        <p:par>
                          <p:cTn id="14" fill="hold">
                            <p:stCondLst>
                              <p:cond delay="4000"/>
                            </p:stCondLst>
                            <p:childTnLst>
                              <p:par>
                                <p:cTn id="15" presetID="2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2000" fill="hold"/>
                                        <p:tgtEl>
                                          <p:spTgt spid="5"/>
                                        </p:tgtEl>
                                        <p:attrNameLst>
                                          <p:attrName>ppt_w</p:attrName>
                                        </p:attrNameLst>
                                      </p:cBhvr>
                                      <p:tavLst>
                                        <p:tav tm="0">
                                          <p:val>
                                            <p:fltVal val="0"/>
                                          </p:val>
                                        </p:tav>
                                        <p:tav tm="100000">
                                          <p:val>
                                            <p:strVal val="#ppt_w"/>
                                          </p:val>
                                        </p:tav>
                                      </p:tavLst>
                                    </p:anim>
                                    <p:anim calcmode="lin" valueType="num">
                                      <p:cBhvr>
                                        <p:cTn id="18" dur="2000" fill="hold"/>
                                        <p:tgtEl>
                                          <p:spTgt spid="5"/>
                                        </p:tgtEl>
                                        <p:attrNameLst>
                                          <p:attrName>ppt_h</p:attrName>
                                        </p:attrNameLst>
                                      </p:cBhvr>
                                      <p:tavLst>
                                        <p:tav tm="0">
                                          <p:val>
                                            <p:fltVal val="0"/>
                                          </p:val>
                                        </p:tav>
                                        <p:tav tm="100000">
                                          <p:val>
                                            <p:strVal val="#ppt_h"/>
                                          </p:val>
                                        </p:tav>
                                      </p:tavLst>
                                    </p:anim>
                                  </p:childTnLst>
                                </p:cTn>
                              </p:par>
                            </p:childTnLst>
                          </p:cTn>
                        </p:par>
                        <p:par>
                          <p:cTn id="19" fill="hold">
                            <p:stCondLst>
                              <p:cond delay="6000"/>
                            </p:stCondLst>
                            <p:childTnLst>
                              <p:par>
                                <p:cTn id="20" presetID="23" presetClass="entr" presetSubtype="1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par>
                          <p:cTn id="24" fill="hold">
                            <p:stCondLst>
                              <p:cond delay="8000"/>
                            </p:stCondLst>
                            <p:childTnLst>
                              <p:par>
                                <p:cTn id="25" presetID="2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2000" fill="hold"/>
                                        <p:tgtEl>
                                          <p:spTgt spid="8"/>
                                        </p:tgtEl>
                                        <p:attrNameLst>
                                          <p:attrName>ppt_w</p:attrName>
                                        </p:attrNameLst>
                                      </p:cBhvr>
                                      <p:tavLst>
                                        <p:tav tm="0">
                                          <p:val>
                                            <p:fltVal val="0"/>
                                          </p:val>
                                        </p:tav>
                                        <p:tav tm="100000">
                                          <p:val>
                                            <p:strVal val="#ppt_w"/>
                                          </p:val>
                                        </p:tav>
                                      </p:tavLst>
                                    </p:anim>
                                    <p:anim calcmode="lin" valueType="num">
                                      <p:cBhvr>
                                        <p:cTn id="28" dur="2000" fill="hold"/>
                                        <p:tgtEl>
                                          <p:spTgt spid="8"/>
                                        </p:tgtEl>
                                        <p:attrNameLst>
                                          <p:attrName>ppt_h</p:attrName>
                                        </p:attrNameLst>
                                      </p:cBhvr>
                                      <p:tavLst>
                                        <p:tav tm="0">
                                          <p:val>
                                            <p:fltVal val="0"/>
                                          </p:val>
                                        </p:tav>
                                        <p:tav tm="100000">
                                          <p:val>
                                            <p:strVal val="#ppt_h"/>
                                          </p:val>
                                        </p:tav>
                                      </p:tavLst>
                                    </p:anim>
                                  </p:childTnLst>
                                </p:cTn>
                              </p:par>
                            </p:childTnLst>
                          </p:cTn>
                        </p:par>
                        <p:par>
                          <p:cTn id="29" fill="hold">
                            <p:stCondLst>
                              <p:cond delay="10000"/>
                            </p:stCondLst>
                            <p:childTnLst>
                              <p:par>
                                <p:cTn id="30" presetID="23" presetClass="entr" presetSubtype="16"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2000" fill="hold"/>
                                        <p:tgtEl>
                                          <p:spTgt spid="9"/>
                                        </p:tgtEl>
                                        <p:attrNameLst>
                                          <p:attrName>ppt_w</p:attrName>
                                        </p:attrNameLst>
                                      </p:cBhvr>
                                      <p:tavLst>
                                        <p:tav tm="0">
                                          <p:val>
                                            <p:fltVal val="0"/>
                                          </p:val>
                                        </p:tav>
                                        <p:tav tm="100000">
                                          <p:val>
                                            <p:strVal val="#ppt_w"/>
                                          </p:val>
                                        </p:tav>
                                      </p:tavLst>
                                    </p:anim>
                                    <p:anim calcmode="lin" valueType="num">
                                      <p:cBhvr>
                                        <p:cTn id="33" dur="20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en-US" dirty="0" smtClean="0"/>
              <a:t>Accommodation</a:t>
            </a:r>
            <a:endParaRPr lang="ru-RU" dirty="0"/>
          </a:p>
        </p:txBody>
      </p:sp>
      <p:sp>
        <p:nvSpPr>
          <p:cNvPr id="21507" name="Содержимое 2"/>
          <p:cNvSpPr>
            <a:spLocks noGrp="1"/>
          </p:cNvSpPr>
          <p:nvPr>
            <p:ph idx="1"/>
          </p:nvPr>
        </p:nvSpPr>
        <p:spPr/>
        <p:txBody>
          <a:bodyPr/>
          <a:lstStyle/>
          <a:p>
            <a:pPr eaLnBrk="1" hangingPunct="1"/>
            <a:r>
              <a:rPr lang="en-US" smtClean="0"/>
              <a:t>The last but not the least is accommodation.</a:t>
            </a:r>
            <a:br>
              <a:rPr lang="en-US" smtClean="0"/>
            </a:br>
            <a:r>
              <a:rPr lang="en-US" smtClean="0"/>
              <a:t>We have got a wide variety of offers to choose from.</a:t>
            </a:r>
          </a:p>
          <a:p>
            <a:pPr eaLnBrk="1" hangingPunct="1"/>
            <a:endParaRPr lang="ru-RU" smtClean="0"/>
          </a:p>
        </p:txBody>
      </p:sp>
      <p:pic>
        <p:nvPicPr>
          <p:cNvPr id="4" name="Рисунок 3" descr="молодежный отель.jpeg">
            <a:hlinkClick r:id="rId2" action="ppaction://hlinksldjump"/>
          </p:cNvPr>
          <p:cNvPicPr>
            <a:picLocks noChangeAspect="1"/>
          </p:cNvPicPr>
          <p:nvPr/>
        </p:nvPicPr>
        <p:blipFill>
          <a:blip r:embed="rId3"/>
          <a:srcRect/>
          <a:stretch>
            <a:fillRect/>
          </a:stretch>
        </p:blipFill>
        <p:spPr bwMode="auto">
          <a:xfrm>
            <a:off x="6732588" y="2924175"/>
            <a:ext cx="1685925" cy="1779588"/>
          </a:xfrm>
          <a:prstGeom prst="rect">
            <a:avLst/>
          </a:prstGeom>
          <a:noFill/>
          <a:ln w="9525">
            <a:noFill/>
            <a:miter lim="800000"/>
            <a:headEnd/>
            <a:tailEnd/>
          </a:ln>
        </p:spPr>
      </p:pic>
      <p:pic>
        <p:nvPicPr>
          <p:cNvPr id="5" name="Рисунок 4" descr="отель.jpeg">
            <a:hlinkClick r:id="rId4" action="ppaction://hlinksldjump"/>
          </p:cNvPr>
          <p:cNvPicPr>
            <a:picLocks noChangeAspect="1"/>
          </p:cNvPicPr>
          <p:nvPr/>
        </p:nvPicPr>
        <p:blipFill>
          <a:blip r:embed="rId5"/>
          <a:srcRect/>
          <a:stretch>
            <a:fillRect/>
          </a:stretch>
        </p:blipFill>
        <p:spPr bwMode="auto">
          <a:xfrm>
            <a:off x="827088" y="3141663"/>
            <a:ext cx="1728787" cy="1295400"/>
          </a:xfrm>
          <a:prstGeom prst="rect">
            <a:avLst/>
          </a:prstGeom>
          <a:noFill/>
          <a:ln w="9525">
            <a:noFill/>
            <a:miter lim="800000"/>
            <a:headEnd/>
            <a:tailEnd/>
          </a:ln>
        </p:spPr>
      </p:pic>
      <p:pic>
        <p:nvPicPr>
          <p:cNvPr id="6" name="Рисунок 5" descr="вв1.jpeg">
            <a:hlinkClick r:id="rId2" action="ppaction://hlinksldjump"/>
          </p:cNvPr>
          <p:cNvPicPr>
            <a:picLocks noChangeAspect="1"/>
          </p:cNvPicPr>
          <p:nvPr/>
        </p:nvPicPr>
        <p:blipFill>
          <a:blip r:embed="rId6"/>
          <a:srcRect/>
          <a:stretch>
            <a:fillRect/>
          </a:stretch>
        </p:blipFill>
        <p:spPr bwMode="auto">
          <a:xfrm>
            <a:off x="3276600" y="3429000"/>
            <a:ext cx="2374900" cy="1744663"/>
          </a:xfrm>
          <a:prstGeom prst="rect">
            <a:avLst/>
          </a:prstGeom>
          <a:noFill/>
          <a:ln w="9525">
            <a:noFill/>
            <a:miter lim="800000"/>
            <a:headEnd/>
            <a:tailEnd/>
          </a:ln>
        </p:spPr>
      </p:pic>
      <p:pic>
        <p:nvPicPr>
          <p:cNvPr id="7" name="Рисунок 6" descr="палатка.jpeg">
            <a:hlinkClick r:id="rId7" action="ppaction://hlinksldjump"/>
          </p:cNvPr>
          <p:cNvPicPr>
            <a:picLocks noChangeAspect="1"/>
          </p:cNvPicPr>
          <p:nvPr/>
        </p:nvPicPr>
        <p:blipFill>
          <a:blip r:embed="rId8"/>
          <a:srcRect/>
          <a:stretch>
            <a:fillRect/>
          </a:stretch>
        </p:blipFill>
        <p:spPr bwMode="auto">
          <a:xfrm>
            <a:off x="900113" y="4652963"/>
            <a:ext cx="1549400" cy="1550987"/>
          </a:xfrm>
          <a:prstGeom prst="rect">
            <a:avLst/>
          </a:prstGeom>
          <a:noFill/>
          <a:ln w="9525">
            <a:noFill/>
            <a:miter lim="800000"/>
            <a:headEnd/>
            <a:tailEnd/>
          </a:ln>
        </p:spPr>
      </p:pic>
      <p:pic>
        <p:nvPicPr>
          <p:cNvPr id="8" name="Рисунок 7" descr="шале.jpeg">
            <a:hlinkClick r:id="rId9" action="ppaction://hlinksldjump"/>
          </p:cNvPr>
          <p:cNvPicPr>
            <a:picLocks noChangeAspect="1"/>
          </p:cNvPicPr>
          <p:nvPr/>
        </p:nvPicPr>
        <p:blipFill>
          <a:blip r:embed="rId10"/>
          <a:srcRect/>
          <a:stretch>
            <a:fillRect/>
          </a:stretch>
        </p:blipFill>
        <p:spPr bwMode="auto">
          <a:xfrm>
            <a:off x="6300788" y="5157788"/>
            <a:ext cx="2082800" cy="1079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childTnLst>
                                </p:cTn>
                              </p:par>
                              <p:par>
                                <p:cTn id="14" presetID="23" presetClass="entr" presetSubtype="16"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ppt_w</p:attrName>
                                        </p:attrNameLst>
                                      </p:cBhvr>
                                      <p:tavLst>
                                        <p:tav tm="0">
                                          <p:val>
                                            <p:fltVal val="0"/>
                                          </p:val>
                                        </p:tav>
                                        <p:tav tm="100000">
                                          <p:val>
                                            <p:strVal val="#ppt_w"/>
                                          </p:val>
                                        </p:tav>
                                      </p:tavLst>
                                    </p:anim>
                                    <p:anim calcmode="lin" valueType="num">
                                      <p:cBhvr>
                                        <p:cTn id="22" dur="1000" fill="hold"/>
                                        <p:tgtEl>
                                          <p:spTgt spid="8"/>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hangingPunct="1">
              <a:defRPr/>
            </a:pPr>
            <a:r>
              <a:rPr lang="en-US" dirty="0" smtClean="0"/>
              <a:t>ANSWER THE FOLLOWING QUESTIONS:</a:t>
            </a:r>
            <a:endParaRPr lang="ru-RU" dirty="0"/>
          </a:p>
        </p:txBody>
      </p:sp>
      <p:sp>
        <p:nvSpPr>
          <p:cNvPr id="22531" name="Содержимое 2"/>
          <p:cNvSpPr>
            <a:spLocks noGrp="1"/>
          </p:cNvSpPr>
          <p:nvPr>
            <p:ph idx="1"/>
          </p:nvPr>
        </p:nvSpPr>
        <p:spPr>
          <a:xfrm>
            <a:off x="250825" y="1557338"/>
            <a:ext cx="8686800" cy="4525962"/>
          </a:xfrm>
        </p:spPr>
        <p:txBody>
          <a:bodyPr/>
          <a:lstStyle/>
          <a:p>
            <a:pPr marL="514350" indent="-514350" eaLnBrk="1" hangingPunct="1">
              <a:buFont typeface="Franklin Gothic Medium" pitchFamily="34" charset="0"/>
              <a:buAutoNum type="arabicPeriod"/>
            </a:pPr>
            <a:r>
              <a:rPr lang="en-US" smtClean="0"/>
              <a:t>What makes people travel?</a:t>
            </a:r>
          </a:p>
          <a:p>
            <a:pPr marL="514350" indent="-514350" eaLnBrk="1" hangingPunct="1">
              <a:buFont typeface="Franklin Gothic Medium" pitchFamily="34" charset="0"/>
              <a:buAutoNum type="arabicPeriod"/>
            </a:pPr>
            <a:r>
              <a:rPr lang="en-US" smtClean="0"/>
              <a:t>What types of holiday can we choose nowadays?</a:t>
            </a:r>
          </a:p>
          <a:p>
            <a:pPr marL="514350" indent="-514350" eaLnBrk="1" hangingPunct="1">
              <a:buFont typeface="Franklin Gothic Medium" pitchFamily="34" charset="0"/>
              <a:buAutoNum type="arabicPeriod"/>
            </a:pPr>
            <a:r>
              <a:rPr lang="en-US" smtClean="0"/>
              <a:t>What forms of transport are available for travellers?</a:t>
            </a:r>
            <a:endParaRPr lang="ru-RU" smtClean="0"/>
          </a:p>
        </p:txBody>
      </p:sp>
      <p:pic>
        <p:nvPicPr>
          <p:cNvPr id="6" name="Рисунок 5" descr="123456.jpeg"/>
          <p:cNvPicPr>
            <a:picLocks noChangeAspect="1"/>
          </p:cNvPicPr>
          <p:nvPr/>
        </p:nvPicPr>
        <p:blipFill>
          <a:blip r:embed="rId2"/>
          <a:srcRect/>
          <a:stretch>
            <a:fillRect/>
          </a:stretch>
        </p:blipFill>
        <p:spPr bwMode="auto">
          <a:xfrm>
            <a:off x="3492500" y="4221163"/>
            <a:ext cx="1946275" cy="2016125"/>
          </a:xfrm>
          <a:prstGeom prst="rect">
            <a:avLst/>
          </a:prstGeom>
          <a:noFill/>
          <a:ln w="9525">
            <a:noFill/>
            <a:miter lim="800000"/>
            <a:headEnd/>
            <a:tailEnd/>
          </a:ln>
        </p:spPr>
      </p:pic>
      <p:pic>
        <p:nvPicPr>
          <p:cNvPr id="22533" name="Рисунок 6" descr="1234567.gif"/>
          <p:cNvPicPr>
            <a:picLocks noChangeAspect="1"/>
          </p:cNvPicPr>
          <p:nvPr/>
        </p:nvPicPr>
        <p:blipFill>
          <a:blip r:embed="rId3"/>
          <a:srcRect/>
          <a:stretch>
            <a:fillRect/>
          </a:stretch>
        </p:blipFill>
        <p:spPr bwMode="auto">
          <a:xfrm>
            <a:off x="7667625" y="1628775"/>
            <a:ext cx="1104900" cy="1104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dirty="0" smtClean="0"/>
              <a:t>ЛИТЕРАТУРА:</a:t>
            </a:r>
            <a:endParaRPr lang="ru-RU" dirty="0"/>
          </a:p>
        </p:txBody>
      </p:sp>
      <p:sp>
        <p:nvSpPr>
          <p:cNvPr id="23555" name="Содержимое 2"/>
          <p:cNvSpPr>
            <a:spLocks noGrp="1"/>
          </p:cNvSpPr>
          <p:nvPr>
            <p:ph idx="1"/>
          </p:nvPr>
        </p:nvSpPr>
        <p:spPr/>
        <p:txBody>
          <a:bodyPr/>
          <a:lstStyle/>
          <a:p>
            <a:pPr marL="514350" indent="-514350" eaLnBrk="1" hangingPunct="1">
              <a:buFont typeface="Wingdings 2" pitchFamily="18" charset="2"/>
              <a:buAutoNum type="arabicPeriod"/>
            </a:pPr>
            <a:r>
              <a:rPr lang="en-US" smtClean="0"/>
              <a:t>“CLICK ON”, V. EVANS</a:t>
            </a:r>
          </a:p>
          <a:p>
            <a:pPr marL="514350" indent="-514350" eaLnBrk="1" hangingPunct="1">
              <a:buFont typeface="Wingdings 2" pitchFamily="18" charset="2"/>
              <a:buAutoNum type="arabicPeriod"/>
            </a:pPr>
            <a:r>
              <a:rPr lang="en-US" smtClean="0"/>
              <a:t>“ENGLISH VOCABULARY IN USE”, S. REDMAN</a:t>
            </a:r>
          </a:p>
          <a:p>
            <a:pPr marL="514350" indent="-514350" eaLnBrk="1" hangingPunct="1">
              <a:buFont typeface="Wingdings 2" pitchFamily="18" charset="2"/>
              <a:buAutoNum type="arabicPeriod"/>
            </a:pPr>
            <a:r>
              <a:rPr lang="en-US" smtClean="0"/>
              <a:t>“</a:t>
            </a:r>
            <a:r>
              <a:rPr lang="ru-RU" smtClean="0"/>
              <a:t>Английский в фокусе</a:t>
            </a:r>
            <a:r>
              <a:rPr lang="en-US" smtClean="0"/>
              <a:t>”</a:t>
            </a:r>
            <a:r>
              <a:rPr lang="ru-RU" smtClean="0"/>
              <a:t>  10</a:t>
            </a:r>
            <a:r>
              <a:rPr lang="en-US" smtClean="0"/>
              <a:t>, O.</a:t>
            </a:r>
            <a:r>
              <a:rPr lang="ru-RU" smtClean="0"/>
              <a:t> </a:t>
            </a:r>
            <a:r>
              <a:rPr lang="en-US" smtClean="0"/>
              <a:t>AFANASJEVA </a:t>
            </a:r>
            <a:endParaRPr lang="ru-RU" smtClean="0"/>
          </a:p>
          <a:p>
            <a:pPr marL="514350" indent="-514350" eaLnBrk="1" hangingPunct="1">
              <a:buFont typeface="Wingdings 2" pitchFamily="18" charset="2"/>
              <a:buAutoNum type="arabicPeriod"/>
            </a:pPr>
            <a:r>
              <a:rPr lang="ru-RU" smtClean="0">
                <a:hlinkClick r:id="rId2" action="ppaction://hlinkfile"/>
              </a:rPr>
              <a:t>Пояснительная записка к презентации</a:t>
            </a:r>
            <a:endParaRPr lang="ru-RU"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620688"/>
            <a:ext cx="8686800" cy="1440160"/>
          </a:xfrm>
        </p:spPr>
        <p:txBody>
          <a:bodyPr/>
          <a:lstStyle/>
          <a:p>
            <a:pPr algn="ctr" eaLnBrk="1" fontAlgn="auto" hangingPunct="1">
              <a:spcAft>
                <a:spcPts val="0"/>
              </a:spcAft>
              <a:defRPr/>
            </a:pPr>
            <a:r>
              <a:rPr lang="ru-RU" dirty="0" smtClean="0"/>
              <a:t>Спасибо за внимание</a:t>
            </a:r>
            <a:endParaRPr lang="ru-RU" dirty="0"/>
          </a:p>
        </p:txBody>
      </p:sp>
      <p:sp>
        <p:nvSpPr>
          <p:cNvPr id="24579" name="Содержимое 2"/>
          <p:cNvSpPr>
            <a:spLocks noGrp="1"/>
          </p:cNvSpPr>
          <p:nvPr>
            <p:ph idx="1"/>
          </p:nvPr>
        </p:nvSpPr>
        <p:spPr>
          <a:xfrm>
            <a:off x="304800" y="2276475"/>
            <a:ext cx="8686800" cy="3803650"/>
          </a:xfrm>
        </p:spPr>
        <p:txBody>
          <a:bodyPr/>
          <a:lstStyle/>
          <a:p>
            <a:pPr algn="ctr" eaLnBrk="1" hangingPunct="1">
              <a:buFont typeface="Wingdings 2" pitchFamily="18" charset="2"/>
              <a:buNone/>
            </a:pPr>
            <a:r>
              <a:rPr lang="ru-RU" smtClean="0"/>
              <a:t>	Презентацию выполнила</a:t>
            </a:r>
            <a:br>
              <a:rPr lang="ru-RU" smtClean="0"/>
            </a:br>
            <a:r>
              <a:rPr lang="ru-RU" smtClean="0"/>
              <a:t> Короткова Л.Г., </a:t>
            </a:r>
            <a:br>
              <a:rPr lang="ru-RU" smtClean="0"/>
            </a:br>
            <a:r>
              <a:rPr lang="ru-RU" smtClean="0"/>
              <a:t>учитель английского языка </a:t>
            </a:r>
            <a:br>
              <a:rPr lang="ru-RU" smtClean="0"/>
            </a:br>
            <a:r>
              <a:rPr lang="ru-RU" smtClean="0"/>
              <a:t>МОУ ЛНИП, </a:t>
            </a:r>
            <a:br>
              <a:rPr lang="ru-RU" smtClean="0"/>
            </a:br>
            <a:r>
              <a:rPr lang="ru-RU" smtClean="0"/>
              <a:t>г. Королёв, МО</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en-US" dirty="0" smtClean="0"/>
              <a:t>MEANS OF TRANSPORT</a:t>
            </a:r>
            <a:endParaRPr lang="ru-RU" dirty="0"/>
          </a:p>
        </p:txBody>
      </p:sp>
      <p:sp>
        <p:nvSpPr>
          <p:cNvPr id="25603" name="Содержимое 2"/>
          <p:cNvSpPr>
            <a:spLocks noGrp="1"/>
          </p:cNvSpPr>
          <p:nvPr>
            <p:ph idx="1"/>
          </p:nvPr>
        </p:nvSpPr>
        <p:spPr/>
        <p:txBody>
          <a:bodyPr/>
          <a:lstStyle/>
          <a:p>
            <a:pPr eaLnBrk="1" hangingPunct="1"/>
            <a:r>
              <a:rPr lang="en-US" smtClean="0"/>
              <a:t>For some people there is no travel so fine as by boat. They love to see the rise and fall of the waves, to feel the fresh sea wind blowing in their faces and hear the cry of the sea-gulls.</a:t>
            </a:r>
            <a:endParaRPr lang="ru-RU" smtClean="0"/>
          </a:p>
        </p:txBody>
      </p:sp>
      <p:pic>
        <p:nvPicPr>
          <p:cNvPr id="25604" name="Рисунок 3" descr="яхта.jpeg">
            <a:hlinkClick r:id="rId2" action="ppaction://hlinksldjump"/>
          </p:cNvPr>
          <p:cNvPicPr>
            <a:picLocks noChangeAspect="1"/>
          </p:cNvPicPr>
          <p:nvPr/>
        </p:nvPicPr>
        <p:blipFill>
          <a:blip r:embed="rId3"/>
          <a:srcRect/>
          <a:stretch>
            <a:fillRect/>
          </a:stretch>
        </p:blipFill>
        <p:spPr bwMode="auto">
          <a:xfrm>
            <a:off x="3203575" y="4221163"/>
            <a:ext cx="2520950" cy="16795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p:cTn id="7" dur="500" fill="hold"/>
                                        <p:tgtEl>
                                          <p:spTgt spid="25604"/>
                                        </p:tgtEl>
                                        <p:attrNameLst>
                                          <p:attrName>ppt_w</p:attrName>
                                        </p:attrNameLst>
                                      </p:cBhvr>
                                      <p:tavLst>
                                        <p:tav tm="0">
                                          <p:val>
                                            <p:fltVal val="0"/>
                                          </p:val>
                                        </p:tav>
                                        <p:tav tm="100000">
                                          <p:val>
                                            <p:strVal val="#ppt_w"/>
                                          </p:val>
                                        </p:tav>
                                      </p:tavLst>
                                    </p:anim>
                                    <p:anim calcmode="lin" valueType="num">
                                      <p:cBhvr>
                                        <p:cTn id="8" dur="500" fill="hold"/>
                                        <p:tgtEl>
                                          <p:spTgt spid="2560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en-US" dirty="0" smtClean="0"/>
              <a:t>MEANS OF TRANSPORT</a:t>
            </a:r>
            <a:endParaRPr lang="ru-RU" dirty="0"/>
          </a:p>
        </p:txBody>
      </p:sp>
      <p:sp>
        <p:nvSpPr>
          <p:cNvPr id="26627" name="Содержимое 2"/>
          <p:cNvSpPr>
            <a:spLocks noGrp="1"/>
          </p:cNvSpPr>
          <p:nvPr>
            <p:ph idx="1"/>
          </p:nvPr>
        </p:nvSpPr>
        <p:spPr/>
        <p:txBody>
          <a:bodyPr/>
          <a:lstStyle/>
          <a:p>
            <a:pPr eaLnBrk="1" hangingPunct="1"/>
            <a:r>
              <a:rPr lang="en-US" smtClean="0"/>
              <a:t>With a train you have speed, comfort and pleasure combined. There is the movement, the excitement of people going away or waiting to meet friends.</a:t>
            </a:r>
            <a:endParaRPr lang="ru-RU" smtClean="0"/>
          </a:p>
        </p:txBody>
      </p:sp>
      <p:pic>
        <p:nvPicPr>
          <p:cNvPr id="26628" name="Рисунок 3" descr="поезд.jpeg">
            <a:hlinkClick r:id="rId2" action="ppaction://hlinksldjump"/>
          </p:cNvPr>
          <p:cNvPicPr>
            <a:picLocks noChangeAspect="1"/>
          </p:cNvPicPr>
          <p:nvPr/>
        </p:nvPicPr>
        <p:blipFill>
          <a:blip r:embed="rId3"/>
          <a:srcRect/>
          <a:stretch>
            <a:fillRect/>
          </a:stretch>
        </p:blipFill>
        <p:spPr bwMode="auto">
          <a:xfrm>
            <a:off x="2987675" y="4149725"/>
            <a:ext cx="2727325" cy="18002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ppt_w</p:attrName>
                                        </p:attrNameLst>
                                      </p:cBhvr>
                                      <p:tavLst>
                                        <p:tav tm="0">
                                          <p:val>
                                            <p:fltVal val="0"/>
                                          </p:val>
                                        </p:tav>
                                        <p:tav tm="100000">
                                          <p:val>
                                            <p:strVal val="#ppt_w"/>
                                          </p:val>
                                        </p:tav>
                                      </p:tavLst>
                                    </p:anim>
                                    <p:anim calcmode="lin" valueType="num">
                                      <p:cBhvr>
                                        <p:cTn id="8" dur="500" fill="hold"/>
                                        <p:tgtEl>
                                          <p:spTgt spid="266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US" dirty="0" smtClean="0"/>
              <a:t>MEANS OF TRANSPORT</a:t>
            </a:r>
            <a:endParaRPr lang="ru-RU" dirty="0"/>
          </a:p>
        </p:txBody>
      </p:sp>
      <p:sp>
        <p:nvSpPr>
          <p:cNvPr id="27651" name="Содержимое 4"/>
          <p:cNvSpPr>
            <a:spLocks noGrp="1"/>
          </p:cNvSpPr>
          <p:nvPr>
            <p:ph idx="1"/>
          </p:nvPr>
        </p:nvSpPr>
        <p:spPr>
          <a:xfrm>
            <a:off x="323850" y="1557338"/>
            <a:ext cx="8686800" cy="4525962"/>
          </a:xfrm>
        </p:spPr>
        <p:txBody>
          <a:bodyPr/>
          <a:lstStyle/>
          <a:p>
            <a:r>
              <a:rPr lang="en-US" smtClean="0"/>
              <a:t>If you are tired of the city and you are looking for an exciting holiday, why not escape to the Kamchatka Peninsula or Yakutia in winter.</a:t>
            </a:r>
          </a:p>
          <a:p>
            <a:r>
              <a:rPr lang="en-US" smtClean="0"/>
              <a:t>You can have the experience of a life time driving a reindeer or dog sled.</a:t>
            </a:r>
          </a:p>
          <a:p>
            <a:endParaRPr lang="ru-RU" smtClean="0"/>
          </a:p>
        </p:txBody>
      </p:sp>
      <p:pic>
        <p:nvPicPr>
          <p:cNvPr id="6" name="Рисунок 5" descr="олени.jpeg">
            <a:hlinkClick r:id="rId2" action="ppaction://hlinksldjump"/>
          </p:cNvPr>
          <p:cNvPicPr>
            <a:picLocks noChangeAspect="1"/>
          </p:cNvPicPr>
          <p:nvPr/>
        </p:nvPicPr>
        <p:blipFill>
          <a:blip r:embed="rId3"/>
          <a:srcRect/>
          <a:stretch>
            <a:fillRect/>
          </a:stretch>
        </p:blipFill>
        <p:spPr bwMode="auto">
          <a:xfrm>
            <a:off x="2627313" y="4724400"/>
            <a:ext cx="1657350" cy="1076325"/>
          </a:xfrm>
          <a:prstGeom prst="rect">
            <a:avLst/>
          </a:prstGeom>
          <a:noFill/>
          <a:ln w="9525">
            <a:noFill/>
            <a:miter lim="800000"/>
            <a:headEnd/>
            <a:tailEnd/>
          </a:ln>
        </p:spPr>
      </p:pic>
      <p:pic>
        <p:nvPicPr>
          <p:cNvPr id="9" name="Рисунок 8" descr="собаки.jpeg">
            <a:hlinkClick r:id="rId2" action="ppaction://hlinksldjump"/>
          </p:cNvPr>
          <p:cNvPicPr>
            <a:picLocks noChangeAspect="1"/>
          </p:cNvPicPr>
          <p:nvPr/>
        </p:nvPicPr>
        <p:blipFill>
          <a:blip r:embed="rId4"/>
          <a:srcRect/>
          <a:stretch>
            <a:fillRect/>
          </a:stretch>
        </p:blipFill>
        <p:spPr bwMode="auto">
          <a:xfrm>
            <a:off x="5364163" y="4581525"/>
            <a:ext cx="895350" cy="1181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2000"/>
                            </p:stCondLst>
                            <p:childTnLst>
                              <p:par>
                                <p:cTn id="10" presetID="23" presetClass="entr" presetSubtype="16"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2000" fill="hold"/>
                                        <p:tgtEl>
                                          <p:spTgt spid="9"/>
                                        </p:tgtEl>
                                        <p:attrNameLst>
                                          <p:attrName>ppt_w</p:attrName>
                                        </p:attrNameLst>
                                      </p:cBhvr>
                                      <p:tavLst>
                                        <p:tav tm="0">
                                          <p:val>
                                            <p:fltVal val="0"/>
                                          </p:val>
                                        </p:tav>
                                        <p:tav tm="100000">
                                          <p:val>
                                            <p:strVal val="#ppt_w"/>
                                          </p:val>
                                        </p:tav>
                                      </p:tavLst>
                                    </p:anim>
                                    <p:anim calcmode="lin" valueType="num">
                                      <p:cBhvr>
                                        <p:cTn id="13" dur="20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US" dirty="0" smtClean="0"/>
              <a:t>MEANS OF TRANSPORT</a:t>
            </a:r>
            <a:endParaRPr lang="ru-RU" dirty="0"/>
          </a:p>
        </p:txBody>
      </p:sp>
      <p:sp>
        <p:nvSpPr>
          <p:cNvPr id="28675" name="Содержимое 2"/>
          <p:cNvSpPr>
            <a:spLocks noGrp="1"/>
          </p:cNvSpPr>
          <p:nvPr>
            <p:ph idx="1"/>
          </p:nvPr>
        </p:nvSpPr>
        <p:spPr/>
        <p:txBody>
          <a:bodyPr/>
          <a:lstStyle/>
          <a:p>
            <a:r>
              <a:rPr lang="en-US" smtClean="0"/>
              <a:t>The concept of hitchhiking students may sound strange but it is fast becoming a common sight.</a:t>
            </a:r>
          </a:p>
          <a:p>
            <a:r>
              <a:rPr lang="en-US" smtClean="0"/>
              <a:t>It is the best and the cheapest way to explore foreign countries.</a:t>
            </a:r>
            <a:endParaRPr lang="ru-RU" smtClean="0"/>
          </a:p>
        </p:txBody>
      </p:sp>
      <p:pic>
        <p:nvPicPr>
          <p:cNvPr id="4" name="Рисунок 3" descr="автостоп.jpeg">
            <a:hlinkClick r:id="rId2" action="ppaction://hlinksldjump"/>
          </p:cNvPr>
          <p:cNvPicPr>
            <a:picLocks noChangeAspect="1"/>
          </p:cNvPicPr>
          <p:nvPr/>
        </p:nvPicPr>
        <p:blipFill>
          <a:blip r:embed="rId3"/>
          <a:srcRect/>
          <a:stretch>
            <a:fillRect/>
          </a:stretch>
        </p:blipFill>
        <p:spPr bwMode="auto">
          <a:xfrm>
            <a:off x="3276600" y="4149725"/>
            <a:ext cx="2232025" cy="15573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hangingPunct="1">
              <a:defRPr/>
            </a:pPr>
            <a:r>
              <a:rPr lang="en-US" dirty="0" smtClean="0"/>
              <a:t>ANSWER THE FOLLOWING QUESTIONS:</a:t>
            </a:r>
            <a:endParaRPr lang="ru-RU" dirty="0"/>
          </a:p>
        </p:txBody>
      </p:sp>
      <p:sp>
        <p:nvSpPr>
          <p:cNvPr id="11267" name="Содержимое 2"/>
          <p:cNvSpPr>
            <a:spLocks noGrp="1"/>
          </p:cNvSpPr>
          <p:nvPr>
            <p:ph idx="1"/>
          </p:nvPr>
        </p:nvSpPr>
        <p:spPr>
          <a:xfrm>
            <a:off x="250825" y="1557338"/>
            <a:ext cx="8686800" cy="4525962"/>
          </a:xfrm>
        </p:spPr>
        <p:txBody>
          <a:bodyPr/>
          <a:lstStyle/>
          <a:p>
            <a:pPr marL="514350" indent="-514350" eaLnBrk="1" hangingPunct="1">
              <a:buFont typeface="Franklin Gothic Medium" pitchFamily="34" charset="0"/>
              <a:buAutoNum type="arabicPeriod"/>
            </a:pPr>
            <a:r>
              <a:rPr lang="en-US" smtClean="0"/>
              <a:t>What makes people travel?</a:t>
            </a:r>
          </a:p>
          <a:p>
            <a:pPr marL="514350" indent="-514350" eaLnBrk="1" hangingPunct="1">
              <a:buFont typeface="Franklin Gothic Medium" pitchFamily="34" charset="0"/>
              <a:buAutoNum type="arabicPeriod"/>
            </a:pPr>
            <a:r>
              <a:rPr lang="en-US" smtClean="0"/>
              <a:t>What types of holiday can we choose nowadays?</a:t>
            </a:r>
          </a:p>
          <a:p>
            <a:pPr marL="514350" indent="-514350" eaLnBrk="1" hangingPunct="1">
              <a:buFont typeface="Franklin Gothic Medium" pitchFamily="34" charset="0"/>
              <a:buAutoNum type="arabicPeriod"/>
            </a:pPr>
            <a:r>
              <a:rPr lang="en-US" smtClean="0"/>
              <a:t>What forms of transport are available for travellers?</a:t>
            </a:r>
            <a:endParaRPr lang="ru-RU" smtClean="0"/>
          </a:p>
        </p:txBody>
      </p:sp>
      <p:pic>
        <p:nvPicPr>
          <p:cNvPr id="6" name="Рисунок 5" descr="123456.jpeg"/>
          <p:cNvPicPr>
            <a:picLocks noChangeAspect="1"/>
          </p:cNvPicPr>
          <p:nvPr/>
        </p:nvPicPr>
        <p:blipFill>
          <a:blip r:embed="rId2"/>
          <a:srcRect/>
          <a:stretch>
            <a:fillRect/>
          </a:stretch>
        </p:blipFill>
        <p:spPr bwMode="auto">
          <a:xfrm>
            <a:off x="3492500" y="4221163"/>
            <a:ext cx="1946275" cy="2016125"/>
          </a:xfrm>
          <a:prstGeom prst="rect">
            <a:avLst/>
          </a:prstGeom>
          <a:noFill/>
          <a:ln w="9525">
            <a:noFill/>
            <a:miter lim="800000"/>
            <a:headEnd/>
            <a:tailEnd/>
          </a:ln>
        </p:spPr>
      </p:pic>
      <p:pic>
        <p:nvPicPr>
          <p:cNvPr id="11269" name="Рисунок 6" descr="1234567.gif"/>
          <p:cNvPicPr>
            <a:picLocks noChangeAspect="1"/>
          </p:cNvPicPr>
          <p:nvPr/>
        </p:nvPicPr>
        <p:blipFill>
          <a:blip r:embed="rId3"/>
          <a:srcRect/>
          <a:stretch>
            <a:fillRect/>
          </a:stretch>
        </p:blipFill>
        <p:spPr bwMode="auto">
          <a:xfrm>
            <a:off x="7667625" y="1628775"/>
            <a:ext cx="1104900" cy="1104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US" dirty="0" smtClean="0"/>
              <a:t>MEANS OF TRANSPORT</a:t>
            </a:r>
            <a:endParaRPr lang="ru-RU" dirty="0"/>
          </a:p>
        </p:txBody>
      </p:sp>
      <p:sp>
        <p:nvSpPr>
          <p:cNvPr id="29699" name="Содержимое 2"/>
          <p:cNvSpPr>
            <a:spLocks noGrp="1"/>
          </p:cNvSpPr>
          <p:nvPr>
            <p:ph idx="1"/>
          </p:nvPr>
        </p:nvSpPr>
        <p:spPr/>
        <p:txBody>
          <a:bodyPr/>
          <a:lstStyle/>
          <a:p>
            <a:r>
              <a:rPr lang="en-US" smtClean="0"/>
              <a:t>The air company has an excellent safety record.</a:t>
            </a:r>
          </a:p>
          <a:p>
            <a:r>
              <a:rPr lang="en-US" smtClean="0"/>
              <a:t>If you are not nervous about flying, don’t you think it would be the best means of travel for you. There is none of the dust and dirt of a railway or car journey.</a:t>
            </a:r>
          </a:p>
          <a:p>
            <a:r>
              <a:rPr lang="en-US" smtClean="0"/>
              <a:t>As you leave the earth behind you, you seem to belong to a bigger, wider, freer world than the one you left.</a:t>
            </a:r>
            <a:endParaRPr lang="ru-RU" smtClean="0"/>
          </a:p>
        </p:txBody>
      </p:sp>
      <p:pic>
        <p:nvPicPr>
          <p:cNvPr id="6" name="Рисунок 5" descr="самолет.jpeg">
            <a:hlinkClick r:id="rId2" action="ppaction://hlinksldjump"/>
          </p:cNvPr>
          <p:cNvPicPr>
            <a:picLocks noChangeAspect="1"/>
          </p:cNvPicPr>
          <p:nvPr/>
        </p:nvPicPr>
        <p:blipFill>
          <a:blip r:embed="rId3"/>
          <a:srcRect/>
          <a:stretch>
            <a:fillRect/>
          </a:stretch>
        </p:blipFill>
        <p:spPr bwMode="auto">
          <a:xfrm>
            <a:off x="5003800" y="5300663"/>
            <a:ext cx="1800225" cy="12049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US" dirty="0" smtClean="0"/>
              <a:t>Accommodation</a:t>
            </a:r>
            <a:endParaRPr lang="ru-RU" dirty="0"/>
          </a:p>
        </p:txBody>
      </p:sp>
      <p:sp>
        <p:nvSpPr>
          <p:cNvPr id="30723" name="Содержимое 2"/>
          <p:cNvSpPr>
            <a:spLocks noGrp="1"/>
          </p:cNvSpPr>
          <p:nvPr>
            <p:ph idx="1"/>
          </p:nvPr>
        </p:nvSpPr>
        <p:spPr/>
        <p:txBody>
          <a:bodyPr/>
          <a:lstStyle/>
          <a:p>
            <a:r>
              <a:rPr lang="en-US" smtClean="0"/>
              <a:t>Spacious and elegantly furnished rooms with comfortable beds, bathrooms with floor heating and towel warmers make 5-star hotels a perfect place to stay.</a:t>
            </a:r>
            <a:endParaRPr lang="ru-RU" smtClean="0"/>
          </a:p>
        </p:txBody>
      </p:sp>
      <p:pic>
        <p:nvPicPr>
          <p:cNvPr id="4" name="Рисунок 3" descr="отель.jpeg">
            <a:hlinkClick r:id="rId2" action="ppaction://hlinksldjump"/>
          </p:cNvPr>
          <p:cNvPicPr>
            <a:picLocks noChangeAspect="1"/>
          </p:cNvPicPr>
          <p:nvPr/>
        </p:nvPicPr>
        <p:blipFill>
          <a:blip r:embed="rId3"/>
          <a:srcRect/>
          <a:stretch>
            <a:fillRect/>
          </a:stretch>
        </p:blipFill>
        <p:spPr bwMode="auto">
          <a:xfrm>
            <a:off x="3419475" y="4005263"/>
            <a:ext cx="2447925" cy="18335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US" dirty="0" smtClean="0"/>
              <a:t>Accommodation</a:t>
            </a:r>
            <a:endParaRPr lang="ru-RU" dirty="0"/>
          </a:p>
        </p:txBody>
      </p:sp>
      <p:sp>
        <p:nvSpPr>
          <p:cNvPr id="31747" name="Содержимое 2"/>
          <p:cNvSpPr>
            <a:spLocks noGrp="1"/>
          </p:cNvSpPr>
          <p:nvPr>
            <p:ph idx="1"/>
          </p:nvPr>
        </p:nvSpPr>
        <p:spPr/>
        <p:txBody>
          <a:bodyPr/>
          <a:lstStyle/>
          <a:p>
            <a:r>
              <a:rPr lang="en-US" smtClean="0"/>
              <a:t>Youth Hostel/B&amp;B</a:t>
            </a:r>
          </a:p>
          <a:p>
            <a:r>
              <a:rPr lang="en-US" smtClean="0"/>
              <a:t>A variety of holidays offer you the opportunity to live in a country of your dream at minimal cost.</a:t>
            </a:r>
            <a:endParaRPr lang="ru-RU" smtClean="0"/>
          </a:p>
        </p:txBody>
      </p:sp>
      <p:pic>
        <p:nvPicPr>
          <p:cNvPr id="4" name="Рисунок 3" descr="вв1.jpeg">
            <a:hlinkClick r:id="rId2" action="ppaction://hlinksldjump"/>
          </p:cNvPr>
          <p:cNvPicPr>
            <a:picLocks noChangeAspect="1"/>
          </p:cNvPicPr>
          <p:nvPr/>
        </p:nvPicPr>
        <p:blipFill>
          <a:blip r:embed="rId3"/>
          <a:srcRect/>
          <a:stretch>
            <a:fillRect/>
          </a:stretch>
        </p:blipFill>
        <p:spPr bwMode="auto">
          <a:xfrm>
            <a:off x="2124075" y="3716338"/>
            <a:ext cx="2374900" cy="1744662"/>
          </a:xfrm>
          <a:prstGeom prst="rect">
            <a:avLst/>
          </a:prstGeom>
          <a:noFill/>
          <a:ln w="9525">
            <a:noFill/>
            <a:miter lim="800000"/>
            <a:headEnd/>
            <a:tailEnd/>
          </a:ln>
        </p:spPr>
      </p:pic>
      <p:pic>
        <p:nvPicPr>
          <p:cNvPr id="5" name="Рисунок 4" descr="молодежный отель.jpeg">
            <a:hlinkClick r:id="rId2" action="ppaction://hlinksldjump"/>
          </p:cNvPr>
          <p:cNvPicPr>
            <a:picLocks noChangeAspect="1"/>
          </p:cNvPicPr>
          <p:nvPr/>
        </p:nvPicPr>
        <p:blipFill>
          <a:blip r:embed="rId4"/>
          <a:srcRect/>
          <a:stretch>
            <a:fillRect/>
          </a:stretch>
        </p:blipFill>
        <p:spPr bwMode="auto">
          <a:xfrm>
            <a:off x="5076825" y="3644900"/>
            <a:ext cx="1685925" cy="17795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US" dirty="0" smtClean="0"/>
              <a:t>Accommodation</a:t>
            </a:r>
            <a:endParaRPr lang="ru-RU" dirty="0"/>
          </a:p>
        </p:txBody>
      </p:sp>
      <p:sp>
        <p:nvSpPr>
          <p:cNvPr id="32771" name="Содержимое 2"/>
          <p:cNvSpPr>
            <a:spLocks noGrp="1"/>
          </p:cNvSpPr>
          <p:nvPr>
            <p:ph idx="1"/>
          </p:nvPr>
        </p:nvSpPr>
        <p:spPr/>
        <p:txBody>
          <a:bodyPr/>
          <a:lstStyle/>
          <a:p>
            <a:r>
              <a:rPr lang="en-US" smtClean="0"/>
              <a:t>Are you risky, adventurous, sporty?</a:t>
            </a:r>
          </a:p>
          <a:p>
            <a:r>
              <a:rPr lang="en-US" smtClean="0"/>
              <a:t>A holiday with an archaeological camp, expedition and anything involving a trip to a distant part of the world is the right choice for you.</a:t>
            </a:r>
            <a:endParaRPr lang="ru-RU" smtClean="0"/>
          </a:p>
        </p:txBody>
      </p:sp>
      <p:pic>
        <p:nvPicPr>
          <p:cNvPr id="4" name="Рисунок 3" descr="палатка.jpeg">
            <a:hlinkClick r:id="rId2" action="ppaction://hlinksldjump"/>
          </p:cNvPr>
          <p:cNvPicPr>
            <a:picLocks noChangeAspect="1"/>
          </p:cNvPicPr>
          <p:nvPr/>
        </p:nvPicPr>
        <p:blipFill>
          <a:blip r:embed="rId3"/>
          <a:srcRect/>
          <a:stretch>
            <a:fillRect/>
          </a:stretch>
        </p:blipFill>
        <p:spPr bwMode="auto">
          <a:xfrm>
            <a:off x="3132138" y="4149725"/>
            <a:ext cx="2376487" cy="23780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US" dirty="0" smtClean="0"/>
              <a:t>Accommodation</a:t>
            </a:r>
            <a:endParaRPr lang="ru-RU" dirty="0"/>
          </a:p>
        </p:txBody>
      </p:sp>
      <p:sp>
        <p:nvSpPr>
          <p:cNvPr id="33795" name="Содержимое 2"/>
          <p:cNvSpPr>
            <a:spLocks noGrp="1"/>
          </p:cNvSpPr>
          <p:nvPr>
            <p:ph idx="1"/>
          </p:nvPr>
        </p:nvSpPr>
        <p:spPr/>
        <p:txBody>
          <a:bodyPr/>
          <a:lstStyle/>
          <a:p>
            <a:r>
              <a:rPr lang="en-US" smtClean="0"/>
              <a:t>Fantastic winter holiday in Switzerland or France. Living in a wooden house (chalet) in the mountains, doing lots of skiing, sledging.</a:t>
            </a:r>
          </a:p>
          <a:p>
            <a:r>
              <a:rPr lang="en-US" smtClean="0"/>
              <a:t>There won’t be any dull monuments.</a:t>
            </a:r>
            <a:endParaRPr lang="ru-RU" smtClean="0"/>
          </a:p>
        </p:txBody>
      </p:sp>
      <p:pic>
        <p:nvPicPr>
          <p:cNvPr id="4" name="Рисунок 3" descr="шале.jpeg">
            <a:hlinkClick r:id="rId2" action="ppaction://hlinksldjump"/>
          </p:cNvPr>
          <p:cNvPicPr>
            <a:picLocks noChangeAspect="1"/>
          </p:cNvPicPr>
          <p:nvPr/>
        </p:nvPicPr>
        <p:blipFill>
          <a:blip r:embed="rId3"/>
          <a:srcRect/>
          <a:stretch>
            <a:fillRect/>
          </a:stretch>
        </p:blipFill>
        <p:spPr bwMode="auto">
          <a:xfrm>
            <a:off x="2555875" y="4076700"/>
            <a:ext cx="3422650" cy="17732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en-US" dirty="0" smtClean="0"/>
              <a:t>A SIGHTSEEING TOUR</a:t>
            </a:r>
            <a:endParaRPr lang="ru-RU" dirty="0"/>
          </a:p>
        </p:txBody>
      </p:sp>
      <p:sp>
        <p:nvSpPr>
          <p:cNvPr id="12291" name="Содержимое 2"/>
          <p:cNvSpPr>
            <a:spLocks noGrp="1"/>
          </p:cNvSpPr>
          <p:nvPr>
            <p:ph idx="1"/>
          </p:nvPr>
        </p:nvSpPr>
        <p:spPr/>
        <p:txBody>
          <a:bodyPr/>
          <a:lstStyle/>
          <a:p>
            <a:pPr eaLnBrk="1" hangingPunct="1"/>
            <a:r>
              <a:rPr lang="en-US" smtClean="0"/>
              <a:t>Travelling is the best way to spend your holiday. You may do a bit or a lot of sightseeing on holiday. </a:t>
            </a:r>
            <a:endParaRPr lang="ru-RU" smtClean="0"/>
          </a:p>
        </p:txBody>
      </p:sp>
      <p:pic>
        <p:nvPicPr>
          <p:cNvPr id="4" name="Рисунок 3" descr="чехия2.jpeg"/>
          <p:cNvPicPr>
            <a:picLocks noChangeAspect="1"/>
          </p:cNvPicPr>
          <p:nvPr/>
        </p:nvPicPr>
        <p:blipFill>
          <a:blip r:embed="rId2"/>
          <a:srcRect/>
          <a:stretch>
            <a:fillRect/>
          </a:stretch>
        </p:blipFill>
        <p:spPr bwMode="auto">
          <a:xfrm>
            <a:off x="827088" y="3429000"/>
            <a:ext cx="3240087" cy="2303463"/>
          </a:xfrm>
          <a:prstGeom prst="rect">
            <a:avLst/>
          </a:prstGeom>
          <a:noFill/>
          <a:ln w="9525">
            <a:noFill/>
            <a:miter lim="800000"/>
            <a:headEnd/>
            <a:tailEnd/>
          </a:ln>
        </p:spPr>
      </p:pic>
      <p:pic>
        <p:nvPicPr>
          <p:cNvPr id="5" name="Рисунок 4" descr="питер1.jpeg"/>
          <p:cNvPicPr>
            <a:picLocks noChangeAspect="1"/>
          </p:cNvPicPr>
          <p:nvPr/>
        </p:nvPicPr>
        <p:blipFill>
          <a:blip r:embed="rId3"/>
          <a:srcRect l="4034" t="5882" r="3194" b="5882"/>
          <a:stretch>
            <a:fillRect/>
          </a:stretch>
        </p:blipFill>
        <p:spPr bwMode="auto">
          <a:xfrm>
            <a:off x="4716463" y="3429000"/>
            <a:ext cx="3311525" cy="23034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en-US" dirty="0" smtClean="0"/>
              <a:t>A SIGHTSEEING TOUR</a:t>
            </a:r>
            <a:endParaRPr lang="ru-RU" dirty="0"/>
          </a:p>
        </p:txBody>
      </p:sp>
      <p:sp>
        <p:nvSpPr>
          <p:cNvPr id="13315" name="Содержимое 2"/>
          <p:cNvSpPr>
            <a:spLocks noGrp="1"/>
          </p:cNvSpPr>
          <p:nvPr>
            <p:ph idx="1"/>
          </p:nvPr>
        </p:nvSpPr>
        <p:spPr/>
        <p:txBody>
          <a:bodyPr/>
          <a:lstStyle/>
          <a:p>
            <a:pPr eaLnBrk="1" hangingPunct="1"/>
            <a:r>
              <a:rPr lang="en-US" smtClean="0"/>
              <a:t>When you are sightseeing, it helps to buy a guidebook and a map of the city you are in. </a:t>
            </a:r>
          </a:p>
          <a:p>
            <a:pPr eaLnBrk="1" hangingPunct="1"/>
            <a:endParaRPr lang="ru-RU" smtClean="0"/>
          </a:p>
        </p:txBody>
      </p:sp>
      <p:pic>
        <p:nvPicPr>
          <p:cNvPr id="4" name="Рисунок 3" descr="карта.jpeg"/>
          <p:cNvPicPr>
            <a:picLocks noChangeAspect="1"/>
          </p:cNvPicPr>
          <p:nvPr/>
        </p:nvPicPr>
        <p:blipFill>
          <a:blip r:embed="rId2"/>
          <a:srcRect/>
          <a:stretch>
            <a:fillRect/>
          </a:stretch>
        </p:blipFill>
        <p:spPr bwMode="auto">
          <a:xfrm>
            <a:off x="468313" y="3357563"/>
            <a:ext cx="3311525" cy="2163762"/>
          </a:xfrm>
          <a:prstGeom prst="rect">
            <a:avLst/>
          </a:prstGeom>
          <a:noFill/>
          <a:ln w="9525">
            <a:noFill/>
            <a:miter lim="800000"/>
            <a:headEnd/>
            <a:tailEnd/>
          </a:ln>
        </p:spPr>
      </p:pic>
      <p:pic>
        <p:nvPicPr>
          <p:cNvPr id="5" name="Рисунок 4" descr="путев1.jpeg"/>
          <p:cNvPicPr>
            <a:picLocks noChangeAspect="1"/>
          </p:cNvPicPr>
          <p:nvPr/>
        </p:nvPicPr>
        <p:blipFill>
          <a:blip r:embed="rId3"/>
          <a:srcRect/>
          <a:stretch>
            <a:fillRect/>
          </a:stretch>
        </p:blipFill>
        <p:spPr bwMode="auto">
          <a:xfrm>
            <a:off x="3419475" y="3573463"/>
            <a:ext cx="1873250" cy="2871787"/>
          </a:xfrm>
          <a:prstGeom prst="rect">
            <a:avLst/>
          </a:prstGeom>
          <a:noFill/>
          <a:ln w="9525">
            <a:noFill/>
            <a:miter lim="800000"/>
            <a:headEnd/>
            <a:tailEnd/>
          </a:ln>
        </p:spPr>
      </p:pic>
      <p:pic>
        <p:nvPicPr>
          <p:cNvPr id="6" name="Рисунок 5" descr="путев2.jpeg"/>
          <p:cNvPicPr>
            <a:picLocks noChangeAspect="1"/>
          </p:cNvPicPr>
          <p:nvPr/>
        </p:nvPicPr>
        <p:blipFill>
          <a:blip r:embed="rId4"/>
          <a:srcRect/>
          <a:stretch>
            <a:fillRect/>
          </a:stretch>
        </p:blipFill>
        <p:spPr bwMode="auto">
          <a:xfrm>
            <a:off x="5219700" y="4005263"/>
            <a:ext cx="2232025" cy="26685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en-US" dirty="0" smtClean="0"/>
              <a:t>A SIGHTSEEING TOUR</a:t>
            </a:r>
            <a:endParaRPr lang="ru-RU" dirty="0"/>
          </a:p>
        </p:txBody>
      </p:sp>
      <p:sp>
        <p:nvSpPr>
          <p:cNvPr id="14339" name="Содержимое 2"/>
          <p:cNvSpPr>
            <a:spLocks noGrp="1"/>
          </p:cNvSpPr>
          <p:nvPr>
            <p:ph idx="1"/>
          </p:nvPr>
        </p:nvSpPr>
        <p:spPr/>
        <p:txBody>
          <a:bodyPr/>
          <a:lstStyle/>
          <a:p>
            <a:pPr eaLnBrk="1" hangingPunct="1"/>
            <a:r>
              <a:rPr lang="en-US" smtClean="0"/>
              <a:t>European countries with a long, fascinating history and traditions won’t leave you bored.</a:t>
            </a:r>
            <a:endParaRPr lang="ru-RU" smtClean="0"/>
          </a:p>
        </p:txBody>
      </p:sp>
      <p:pic>
        <p:nvPicPr>
          <p:cNvPr id="4" name="Рисунок 3" descr="англия1.jpeg"/>
          <p:cNvPicPr>
            <a:picLocks noChangeAspect="1"/>
          </p:cNvPicPr>
          <p:nvPr/>
        </p:nvPicPr>
        <p:blipFill>
          <a:blip r:embed="rId2"/>
          <a:srcRect/>
          <a:stretch>
            <a:fillRect/>
          </a:stretch>
        </p:blipFill>
        <p:spPr bwMode="auto">
          <a:xfrm>
            <a:off x="3492500" y="2636838"/>
            <a:ext cx="2173288" cy="1408112"/>
          </a:xfrm>
          <a:prstGeom prst="rect">
            <a:avLst/>
          </a:prstGeom>
          <a:noFill/>
          <a:ln w="9525">
            <a:noFill/>
            <a:miter lim="800000"/>
            <a:headEnd/>
            <a:tailEnd/>
          </a:ln>
        </p:spPr>
      </p:pic>
      <p:pic>
        <p:nvPicPr>
          <p:cNvPr id="5" name="Рисунок 4" descr="англия2.jpeg"/>
          <p:cNvPicPr>
            <a:picLocks noChangeAspect="1"/>
          </p:cNvPicPr>
          <p:nvPr/>
        </p:nvPicPr>
        <p:blipFill>
          <a:blip r:embed="rId3"/>
          <a:srcRect/>
          <a:stretch>
            <a:fillRect/>
          </a:stretch>
        </p:blipFill>
        <p:spPr bwMode="auto">
          <a:xfrm>
            <a:off x="611188" y="2708275"/>
            <a:ext cx="1428750" cy="1076325"/>
          </a:xfrm>
          <a:prstGeom prst="rect">
            <a:avLst/>
          </a:prstGeom>
          <a:noFill/>
          <a:ln w="9525">
            <a:noFill/>
            <a:miter lim="800000"/>
            <a:headEnd/>
            <a:tailEnd/>
          </a:ln>
        </p:spPr>
      </p:pic>
      <p:pic>
        <p:nvPicPr>
          <p:cNvPr id="6" name="Рисунок 5" descr="англия3.jpeg"/>
          <p:cNvPicPr>
            <a:picLocks noChangeAspect="1"/>
          </p:cNvPicPr>
          <p:nvPr/>
        </p:nvPicPr>
        <p:blipFill>
          <a:blip r:embed="rId4"/>
          <a:srcRect/>
          <a:stretch>
            <a:fillRect/>
          </a:stretch>
        </p:blipFill>
        <p:spPr bwMode="auto">
          <a:xfrm>
            <a:off x="6804025" y="4292600"/>
            <a:ext cx="1487488" cy="1989138"/>
          </a:xfrm>
          <a:prstGeom prst="rect">
            <a:avLst/>
          </a:prstGeom>
          <a:noFill/>
          <a:ln w="9525">
            <a:noFill/>
            <a:miter lim="800000"/>
            <a:headEnd/>
            <a:tailEnd/>
          </a:ln>
        </p:spPr>
      </p:pic>
      <p:pic>
        <p:nvPicPr>
          <p:cNvPr id="7" name="Рисунок 6" descr="чехия3.jpeg"/>
          <p:cNvPicPr>
            <a:picLocks noChangeAspect="1"/>
          </p:cNvPicPr>
          <p:nvPr/>
        </p:nvPicPr>
        <p:blipFill>
          <a:blip r:embed="rId5"/>
          <a:srcRect/>
          <a:stretch>
            <a:fillRect/>
          </a:stretch>
        </p:blipFill>
        <p:spPr bwMode="auto">
          <a:xfrm>
            <a:off x="468313" y="4076700"/>
            <a:ext cx="2016125" cy="2089150"/>
          </a:xfrm>
          <a:prstGeom prst="rect">
            <a:avLst/>
          </a:prstGeom>
          <a:noFill/>
          <a:ln w="9525">
            <a:noFill/>
            <a:miter lim="800000"/>
            <a:headEnd/>
            <a:tailEnd/>
          </a:ln>
        </p:spPr>
      </p:pic>
      <p:pic>
        <p:nvPicPr>
          <p:cNvPr id="8" name="Рисунок 7" descr="чехия.jpg"/>
          <p:cNvPicPr>
            <a:picLocks noChangeAspect="1"/>
          </p:cNvPicPr>
          <p:nvPr/>
        </p:nvPicPr>
        <p:blipFill>
          <a:blip r:embed="rId6"/>
          <a:srcRect/>
          <a:stretch>
            <a:fillRect/>
          </a:stretch>
        </p:blipFill>
        <p:spPr bwMode="auto">
          <a:xfrm>
            <a:off x="2987675" y="4221163"/>
            <a:ext cx="3059113" cy="2019300"/>
          </a:xfrm>
          <a:prstGeom prst="rect">
            <a:avLst/>
          </a:prstGeom>
          <a:noFill/>
          <a:ln w="9525">
            <a:noFill/>
            <a:miter lim="800000"/>
            <a:headEnd/>
            <a:tailEnd/>
          </a:ln>
        </p:spPr>
      </p:pic>
      <p:pic>
        <p:nvPicPr>
          <p:cNvPr id="9" name="Рисунок 8" descr="чехия4.jpeg"/>
          <p:cNvPicPr>
            <a:picLocks noChangeAspect="1"/>
          </p:cNvPicPr>
          <p:nvPr/>
        </p:nvPicPr>
        <p:blipFill>
          <a:blip r:embed="rId7"/>
          <a:srcRect/>
          <a:stretch>
            <a:fillRect/>
          </a:stretch>
        </p:blipFill>
        <p:spPr bwMode="auto">
          <a:xfrm>
            <a:off x="6875463" y="2781300"/>
            <a:ext cx="1428750" cy="10763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en-US" dirty="0" smtClean="0"/>
              <a:t>A SIGHTSEEING TOUR</a:t>
            </a:r>
            <a:endParaRPr lang="ru-RU" dirty="0"/>
          </a:p>
        </p:txBody>
      </p:sp>
      <p:sp>
        <p:nvSpPr>
          <p:cNvPr id="15363" name="Содержимое 2"/>
          <p:cNvSpPr>
            <a:spLocks noGrp="1"/>
          </p:cNvSpPr>
          <p:nvPr>
            <p:ph idx="1"/>
          </p:nvPr>
        </p:nvSpPr>
        <p:spPr/>
        <p:txBody>
          <a:bodyPr/>
          <a:lstStyle/>
          <a:p>
            <a:pPr eaLnBrk="1" hangingPunct="1"/>
            <a:r>
              <a:rPr lang="en-US" smtClean="0"/>
              <a:t>We have a lot of historical places to see in Russia.</a:t>
            </a:r>
            <a:endParaRPr lang="ru-RU" smtClean="0"/>
          </a:p>
          <a:p>
            <a:pPr eaLnBrk="1" hangingPunct="1"/>
            <a:endParaRPr lang="ru-RU" smtClean="0"/>
          </a:p>
        </p:txBody>
      </p:sp>
      <p:pic>
        <p:nvPicPr>
          <p:cNvPr id="7" name="Рисунок 6" descr="DSC00902.JPG"/>
          <p:cNvPicPr>
            <a:picLocks noChangeAspect="1"/>
          </p:cNvPicPr>
          <p:nvPr/>
        </p:nvPicPr>
        <p:blipFill>
          <a:blip r:embed="rId2"/>
          <a:srcRect/>
          <a:stretch>
            <a:fillRect/>
          </a:stretch>
        </p:blipFill>
        <p:spPr bwMode="auto">
          <a:xfrm>
            <a:off x="684213" y="2636838"/>
            <a:ext cx="3851275" cy="2568575"/>
          </a:xfrm>
          <a:prstGeom prst="rect">
            <a:avLst/>
          </a:prstGeom>
          <a:noFill/>
          <a:ln w="9525">
            <a:noFill/>
            <a:miter lim="800000"/>
            <a:headEnd/>
            <a:tailEnd/>
          </a:ln>
        </p:spPr>
      </p:pic>
      <p:pic>
        <p:nvPicPr>
          <p:cNvPr id="8" name="Рисунок 7" descr="питер4.jpeg"/>
          <p:cNvPicPr>
            <a:picLocks noChangeAspect="1"/>
          </p:cNvPicPr>
          <p:nvPr/>
        </p:nvPicPr>
        <p:blipFill>
          <a:blip r:embed="rId3"/>
          <a:srcRect/>
          <a:stretch>
            <a:fillRect/>
          </a:stretch>
        </p:blipFill>
        <p:spPr bwMode="auto">
          <a:xfrm>
            <a:off x="4787900" y="2420938"/>
            <a:ext cx="1939925" cy="1262062"/>
          </a:xfrm>
          <a:prstGeom prst="rect">
            <a:avLst/>
          </a:prstGeom>
          <a:noFill/>
          <a:ln w="9525">
            <a:noFill/>
            <a:miter lim="800000"/>
            <a:headEnd/>
            <a:tailEnd/>
          </a:ln>
        </p:spPr>
      </p:pic>
      <p:pic>
        <p:nvPicPr>
          <p:cNvPr id="9" name="Рисунок 8" descr="питер3.jpeg"/>
          <p:cNvPicPr>
            <a:picLocks noChangeAspect="1"/>
          </p:cNvPicPr>
          <p:nvPr/>
        </p:nvPicPr>
        <p:blipFill>
          <a:blip r:embed="rId4"/>
          <a:srcRect/>
          <a:stretch>
            <a:fillRect/>
          </a:stretch>
        </p:blipFill>
        <p:spPr bwMode="auto">
          <a:xfrm>
            <a:off x="5867400" y="3500438"/>
            <a:ext cx="1873250" cy="1244600"/>
          </a:xfrm>
          <a:prstGeom prst="rect">
            <a:avLst/>
          </a:prstGeom>
          <a:noFill/>
          <a:ln w="9525">
            <a:noFill/>
            <a:miter lim="800000"/>
            <a:headEnd/>
            <a:tailEnd/>
          </a:ln>
        </p:spPr>
      </p:pic>
      <p:pic>
        <p:nvPicPr>
          <p:cNvPr id="10" name="Рисунок 9" descr="питер2.jpeg"/>
          <p:cNvPicPr>
            <a:picLocks noChangeAspect="1"/>
          </p:cNvPicPr>
          <p:nvPr/>
        </p:nvPicPr>
        <p:blipFill>
          <a:blip r:embed="rId5"/>
          <a:srcRect/>
          <a:stretch>
            <a:fillRect/>
          </a:stretch>
        </p:blipFill>
        <p:spPr bwMode="auto">
          <a:xfrm>
            <a:off x="6732588" y="4437063"/>
            <a:ext cx="2052637" cy="1368425"/>
          </a:xfrm>
          <a:prstGeom prst="rect">
            <a:avLst/>
          </a:prstGeom>
          <a:noFill/>
          <a:ln w="9525">
            <a:noFill/>
            <a:miter lim="800000"/>
            <a:headEnd/>
            <a:tailEnd/>
          </a:ln>
        </p:spPr>
      </p:pic>
      <p:pic>
        <p:nvPicPr>
          <p:cNvPr id="11" name="Рисунок 10" descr="королев.jpeg"/>
          <p:cNvPicPr>
            <a:picLocks noChangeAspect="1"/>
          </p:cNvPicPr>
          <p:nvPr/>
        </p:nvPicPr>
        <p:blipFill>
          <a:blip r:embed="rId6"/>
          <a:srcRect/>
          <a:stretch>
            <a:fillRect/>
          </a:stretch>
        </p:blipFill>
        <p:spPr bwMode="auto">
          <a:xfrm>
            <a:off x="4643438" y="4437063"/>
            <a:ext cx="2005012" cy="1368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childTnLst>
                                </p:cTn>
                              </p:par>
                            </p:childTnLst>
                          </p:cTn>
                        </p:par>
                        <p:par>
                          <p:cTn id="14" fill="hold">
                            <p:stCondLst>
                              <p:cond delay="1500"/>
                            </p:stCondLst>
                            <p:childTnLst>
                              <p:par>
                                <p:cTn id="15" presetID="2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ppt_w</p:attrName>
                                        </p:attrNameLst>
                                      </p:cBhvr>
                                      <p:tavLst>
                                        <p:tav tm="0">
                                          <p:val>
                                            <p:fltVal val="0"/>
                                          </p:val>
                                        </p:tav>
                                        <p:tav tm="100000">
                                          <p:val>
                                            <p:strVal val="#ppt_w"/>
                                          </p:val>
                                        </p:tav>
                                      </p:tavLst>
                                    </p:anim>
                                    <p:anim calcmode="lin" valueType="num">
                                      <p:cBhvr>
                                        <p:cTn id="18" dur="1000" fill="hold"/>
                                        <p:tgtEl>
                                          <p:spTgt spid="9"/>
                                        </p:tgtEl>
                                        <p:attrNameLst>
                                          <p:attrName>ppt_h</p:attrName>
                                        </p:attrNameLst>
                                      </p:cBhvr>
                                      <p:tavLst>
                                        <p:tav tm="0">
                                          <p:val>
                                            <p:fltVal val="0"/>
                                          </p:val>
                                        </p:tav>
                                        <p:tav tm="100000">
                                          <p:val>
                                            <p:strVal val="#ppt_h"/>
                                          </p:val>
                                        </p:tav>
                                      </p:tavLst>
                                    </p:anim>
                                  </p:childTnLst>
                                </p:cTn>
                              </p:par>
                            </p:childTnLst>
                          </p:cTn>
                        </p:par>
                        <p:par>
                          <p:cTn id="19" fill="hold">
                            <p:stCondLst>
                              <p:cond delay="2500"/>
                            </p:stCondLst>
                            <p:childTnLst>
                              <p:par>
                                <p:cTn id="20" presetID="23" presetClass="entr" presetSubtype="16"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childTnLst>
                                </p:cTn>
                              </p:par>
                            </p:childTnLst>
                          </p:cTn>
                        </p:par>
                        <p:par>
                          <p:cTn id="24" fill="hold">
                            <p:stCondLst>
                              <p:cond delay="3000"/>
                            </p:stCondLst>
                            <p:childTnLst>
                              <p:par>
                                <p:cTn id="25" presetID="23" presetClass="entr" presetSubtype="16"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ppt_w</p:attrName>
                                        </p:attrNameLst>
                                      </p:cBhvr>
                                      <p:tavLst>
                                        <p:tav tm="0">
                                          <p:val>
                                            <p:fltVal val="0"/>
                                          </p:val>
                                        </p:tav>
                                        <p:tav tm="100000">
                                          <p:val>
                                            <p:strVal val="#ppt_w"/>
                                          </p:val>
                                        </p:tav>
                                      </p:tavLst>
                                    </p:anim>
                                    <p:anim calcmode="lin" valueType="num">
                                      <p:cBhvr>
                                        <p:cTn id="28" dur="10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en-US" dirty="0" smtClean="0"/>
              <a:t>ON THE BEACH</a:t>
            </a:r>
            <a:endParaRPr lang="ru-RU" dirty="0"/>
          </a:p>
        </p:txBody>
      </p:sp>
      <p:sp>
        <p:nvSpPr>
          <p:cNvPr id="16387" name="Содержимое 2"/>
          <p:cNvSpPr>
            <a:spLocks noGrp="1"/>
          </p:cNvSpPr>
          <p:nvPr>
            <p:ph idx="1"/>
          </p:nvPr>
        </p:nvSpPr>
        <p:spPr/>
        <p:txBody>
          <a:bodyPr/>
          <a:lstStyle/>
          <a:p>
            <a:pPr eaLnBrk="1" hangingPunct="1"/>
            <a:r>
              <a:rPr lang="en-US" smtClean="0"/>
              <a:t>Those who want to relax and spend some time by the sea should visit  health resorts  in the Crimea, the Caucasus, health resorts in Spain, Portugal, Pomerania, Egypt and Turkey enjoying sunbathing and swimming.</a:t>
            </a:r>
            <a:endParaRPr lang="ru-RU" smtClean="0"/>
          </a:p>
        </p:txBody>
      </p:sp>
      <p:pic>
        <p:nvPicPr>
          <p:cNvPr id="4" name="Рисунок 3" descr="кр.jpeg"/>
          <p:cNvPicPr>
            <a:picLocks noChangeAspect="1"/>
          </p:cNvPicPr>
          <p:nvPr/>
        </p:nvPicPr>
        <p:blipFill>
          <a:blip r:embed="rId2"/>
          <a:srcRect/>
          <a:stretch>
            <a:fillRect/>
          </a:stretch>
        </p:blipFill>
        <p:spPr bwMode="auto">
          <a:xfrm>
            <a:off x="179388" y="4076700"/>
            <a:ext cx="1520825" cy="1077913"/>
          </a:xfrm>
          <a:prstGeom prst="rect">
            <a:avLst/>
          </a:prstGeom>
          <a:noFill/>
          <a:ln w="9525">
            <a:noFill/>
            <a:miter lim="800000"/>
            <a:headEnd/>
            <a:tailEnd/>
          </a:ln>
        </p:spPr>
      </p:pic>
      <p:pic>
        <p:nvPicPr>
          <p:cNvPr id="5" name="Рисунок 4" descr="как.jpeg"/>
          <p:cNvPicPr>
            <a:picLocks noChangeAspect="1"/>
          </p:cNvPicPr>
          <p:nvPr/>
        </p:nvPicPr>
        <p:blipFill>
          <a:blip r:embed="rId3"/>
          <a:srcRect/>
          <a:stretch>
            <a:fillRect/>
          </a:stretch>
        </p:blipFill>
        <p:spPr bwMode="auto">
          <a:xfrm>
            <a:off x="1908175" y="4549775"/>
            <a:ext cx="1511300" cy="1008063"/>
          </a:xfrm>
          <a:prstGeom prst="rect">
            <a:avLst/>
          </a:prstGeom>
          <a:noFill/>
          <a:ln w="9525">
            <a:noFill/>
            <a:miter lim="800000"/>
            <a:headEnd/>
            <a:tailEnd/>
          </a:ln>
        </p:spPr>
      </p:pic>
      <p:pic>
        <p:nvPicPr>
          <p:cNvPr id="6" name="Рисунок 5" descr="испания.jpeg"/>
          <p:cNvPicPr>
            <a:picLocks noChangeAspect="1"/>
          </p:cNvPicPr>
          <p:nvPr/>
        </p:nvPicPr>
        <p:blipFill>
          <a:blip r:embed="rId4"/>
          <a:srcRect/>
          <a:stretch>
            <a:fillRect/>
          </a:stretch>
        </p:blipFill>
        <p:spPr bwMode="auto">
          <a:xfrm>
            <a:off x="3492500" y="5229225"/>
            <a:ext cx="1655763" cy="1193800"/>
          </a:xfrm>
          <a:prstGeom prst="rect">
            <a:avLst/>
          </a:prstGeom>
          <a:noFill/>
          <a:ln w="9525">
            <a:noFill/>
            <a:miter lim="800000"/>
            <a:headEnd/>
            <a:tailEnd/>
          </a:ln>
        </p:spPr>
      </p:pic>
      <p:pic>
        <p:nvPicPr>
          <p:cNvPr id="7" name="Рисунок 6" descr="порт.jpg"/>
          <p:cNvPicPr>
            <a:picLocks noChangeAspect="1"/>
          </p:cNvPicPr>
          <p:nvPr/>
        </p:nvPicPr>
        <p:blipFill>
          <a:blip r:embed="rId5"/>
          <a:srcRect/>
          <a:stretch>
            <a:fillRect/>
          </a:stretch>
        </p:blipFill>
        <p:spPr bwMode="auto">
          <a:xfrm>
            <a:off x="5219700" y="4652963"/>
            <a:ext cx="1584325" cy="965200"/>
          </a:xfrm>
          <a:prstGeom prst="rect">
            <a:avLst/>
          </a:prstGeom>
          <a:noFill/>
          <a:ln w="9525">
            <a:noFill/>
            <a:miter lim="800000"/>
            <a:headEnd/>
            <a:tailEnd/>
          </a:ln>
        </p:spPr>
      </p:pic>
      <p:pic>
        <p:nvPicPr>
          <p:cNvPr id="8" name="Рисунок 7" descr="египет.jpeg"/>
          <p:cNvPicPr>
            <a:picLocks noChangeAspect="1"/>
          </p:cNvPicPr>
          <p:nvPr/>
        </p:nvPicPr>
        <p:blipFill>
          <a:blip r:embed="rId6"/>
          <a:srcRect/>
          <a:stretch>
            <a:fillRect/>
          </a:stretch>
        </p:blipFill>
        <p:spPr bwMode="auto">
          <a:xfrm>
            <a:off x="7019925" y="4005263"/>
            <a:ext cx="1512888" cy="1047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childTnLst>
                                </p:cTn>
                              </p:par>
                              <p:par>
                                <p:cTn id="14" presetID="23" presetClass="entr" presetSubtype="16"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fltVal val="0"/>
                                          </p:val>
                                        </p:tav>
                                        <p:tav tm="100000">
                                          <p:val>
                                            <p:strVal val="#ppt_w"/>
                                          </p:val>
                                        </p:tav>
                                      </p:tavLst>
                                    </p:anim>
                                    <p:anim calcmode="lin" valueType="num">
                                      <p:cBhvr>
                                        <p:cTn id="17" dur="1000" fill="hold"/>
                                        <p:tgtEl>
                                          <p:spTgt spid="7"/>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3" presetClass="entr" presetSubtype="16"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fltVal val="0"/>
                                          </p:val>
                                        </p:tav>
                                        <p:tav tm="100000">
                                          <p:val>
                                            <p:strVal val="#ppt_w"/>
                                          </p:val>
                                        </p:tav>
                                      </p:tavLst>
                                    </p:anim>
                                    <p:anim calcmode="lin" valueType="num">
                                      <p:cBhvr>
                                        <p:cTn id="22" dur="1000" fill="hold"/>
                                        <p:tgtEl>
                                          <p:spTgt spid="4"/>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fltVal val="0"/>
                                          </p:val>
                                        </p:tav>
                                        <p:tav tm="100000">
                                          <p:val>
                                            <p:strVal val="#ppt_w"/>
                                          </p:val>
                                        </p:tav>
                                      </p:tavLst>
                                    </p:anim>
                                    <p:anim calcmode="lin" valueType="num">
                                      <p:cBhvr>
                                        <p:cTn id="26" dur="10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en-US" dirty="0" smtClean="0"/>
              <a:t>IN THE COUNTRY</a:t>
            </a:r>
            <a:endParaRPr lang="ru-RU" dirty="0"/>
          </a:p>
        </p:txBody>
      </p:sp>
      <p:sp>
        <p:nvSpPr>
          <p:cNvPr id="17411" name="Содержимое 2"/>
          <p:cNvSpPr>
            <a:spLocks noGrp="1"/>
          </p:cNvSpPr>
          <p:nvPr>
            <p:ph idx="1"/>
          </p:nvPr>
        </p:nvSpPr>
        <p:spPr/>
        <p:txBody>
          <a:bodyPr/>
          <a:lstStyle/>
          <a:p>
            <a:pPr eaLnBrk="1" hangingPunct="1"/>
            <a:r>
              <a:rPr lang="en-US" smtClean="0"/>
              <a:t>Do you know a more exciting place than Russian countryside?</a:t>
            </a:r>
          </a:p>
          <a:p>
            <a:pPr eaLnBrk="1" hangingPunct="1"/>
            <a:r>
              <a:rPr lang="en-US" smtClean="0"/>
              <a:t>If you live in a big city, go to the countryside to put your feet up enjoying peace and quiet.</a:t>
            </a:r>
          </a:p>
          <a:p>
            <a:pPr eaLnBrk="1" hangingPunct="1"/>
            <a:endParaRPr lang="ru-RU" smtClean="0"/>
          </a:p>
        </p:txBody>
      </p:sp>
      <p:pic>
        <p:nvPicPr>
          <p:cNvPr id="5" name="Рисунок 4" descr="_DSC1565.JPG"/>
          <p:cNvPicPr>
            <a:picLocks noChangeAspect="1"/>
          </p:cNvPicPr>
          <p:nvPr/>
        </p:nvPicPr>
        <p:blipFill>
          <a:blip r:embed="rId2"/>
          <a:srcRect/>
          <a:stretch>
            <a:fillRect/>
          </a:stretch>
        </p:blipFill>
        <p:spPr bwMode="auto">
          <a:xfrm>
            <a:off x="1908175" y="4005263"/>
            <a:ext cx="5616575" cy="24717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en-US" dirty="0" smtClean="0"/>
              <a:t>IN THE COUNTRY</a:t>
            </a:r>
            <a:endParaRPr lang="ru-RU" dirty="0"/>
          </a:p>
        </p:txBody>
      </p:sp>
      <p:sp>
        <p:nvSpPr>
          <p:cNvPr id="18435" name="Содержимое 2"/>
          <p:cNvSpPr>
            <a:spLocks noGrp="1"/>
          </p:cNvSpPr>
          <p:nvPr>
            <p:ph idx="1"/>
          </p:nvPr>
        </p:nvSpPr>
        <p:spPr/>
        <p:txBody>
          <a:bodyPr/>
          <a:lstStyle/>
          <a:p>
            <a:pPr eaLnBrk="1" hangingPunct="1"/>
            <a:r>
              <a:rPr lang="en-US" smtClean="0"/>
              <a:t>Occasionally, go for a stroll to admire flora and fauna, clear blue sky, glorious sunshine and a gentle breeze. It’s an ideal way of getting relaxed.</a:t>
            </a:r>
            <a:endParaRPr lang="ru-RU" smtClean="0"/>
          </a:p>
        </p:txBody>
      </p:sp>
      <p:pic>
        <p:nvPicPr>
          <p:cNvPr id="4" name="Рисунок 3" descr="_DSC1502.JPG"/>
          <p:cNvPicPr>
            <a:picLocks noChangeAspect="1"/>
          </p:cNvPicPr>
          <p:nvPr/>
        </p:nvPicPr>
        <p:blipFill>
          <a:blip r:embed="rId2"/>
          <a:srcRect/>
          <a:stretch>
            <a:fillRect/>
          </a:stretch>
        </p:blipFill>
        <p:spPr bwMode="auto">
          <a:xfrm>
            <a:off x="4643438" y="3500438"/>
            <a:ext cx="3706812" cy="2665412"/>
          </a:xfrm>
          <a:prstGeom prst="rect">
            <a:avLst/>
          </a:prstGeom>
          <a:noFill/>
          <a:ln w="9525">
            <a:noFill/>
            <a:miter lim="800000"/>
            <a:headEnd/>
            <a:tailEnd/>
          </a:ln>
        </p:spPr>
      </p:pic>
      <p:pic>
        <p:nvPicPr>
          <p:cNvPr id="7" name="Рисунок 6" descr="_DSC1533.JPG"/>
          <p:cNvPicPr>
            <a:picLocks noChangeAspect="1"/>
          </p:cNvPicPr>
          <p:nvPr/>
        </p:nvPicPr>
        <p:blipFill>
          <a:blip r:embed="rId3"/>
          <a:srcRect/>
          <a:stretch>
            <a:fillRect/>
          </a:stretch>
        </p:blipFill>
        <p:spPr bwMode="auto">
          <a:xfrm>
            <a:off x="468313" y="3573463"/>
            <a:ext cx="3382962" cy="2641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2000" fill="hold"/>
                                        <p:tgtEl>
                                          <p:spTgt spid="7"/>
                                        </p:tgtEl>
                                        <p:attrNameLst>
                                          <p:attrName>ppt_w</p:attrName>
                                        </p:attrNameLst>
                                      </p:cBhvr>
                                      <p:tavLst>
                                        <p:tav tm="0">
                                          <p:val>
                                            <p:fltVal val="0"/>
                                          </p:val>
                                        </p:tav>
                                        <p:tav tm="100000">
                                          <p:val>
                                            <p:strVal val="#ppt_w"/>
                                          </p:val>
                                        </p:tav>
                                      </p:tavLst>
                                    </p:anim>
                                    <p:anim calcmode="lin" valueType="num">
                                      <p:cBhvr>
                                        <p:cTn id="8" dur="2000" fill="hold"/>
                                        <p:tgtEl>
                                          <p:spTgt spid="7"/>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2000" fill="hold"/>
                                        <p:tgtEl>
                                          <p:spTgt spid="4"/>
                                        </p:tgtEl>
                                        <p:attrNameLst>
                                          <p:attrName>ppt_w</p:attrName>
                                        </p:attrNameLst>
                                      </p:cBhvr>
                                      <p:tavLst>
                                        <p:tav tm="0">
                                          <p:val>
                                            <p:fltVal val="0"/>
                                          </p:val>
                                        </p:tav>
                                        <p:tav tm="100000">
                                          <p:val>
                                            <p:strVal val="#ppt_w"/>
                                          </p:val>
                                        </p:tav>
                                      </p:tavLst>
                                    </p:anim>
                                    <p:anim calcmode="lin" valueType="num">
                                      <p:cBhvr>
                                        <p:cTn id="12" dur="2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304</TotalTime>
  <Words>673</Words>
  <Application>Microsoft Office PowerPoint</Application>
  <PresentationFormat>Экран (4:3)</PresentationFormat>
  <Paragraphs>62</Paragraphs>
  <Slides>24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24</vt:i4>
      </vt:variant>
    </vt:vector>
  </HeadingPairs>
  <TitlesOfParts>
    <vt:vector size="30" baseType="lpstr">
      <vt:lpstr>Arial</vt:lpstr>
      <vt:lpstr>Franklin Gothic Medium</vt:lpstr>
      <vt:lpstr>Franklin Gothic Book</vt:lpstr>
      <vt:lpstr>Wingdings 2</vt:lpstr>
      <vt:lpstr>Calibri</vt:lpstr>
      <vt:lpstr>Трек</vt:lpstr>
      <vt:lpstr>TRAVELLING</vt:lpstr>
      <vt:lpstr>ANSWER THE FOLLOWING QUESTIONS:</vt:lpstr>
      <vt:lpstr>A SIGHTSEEING TOUR</vt:lpstr>
      <vt:lpstr>A SIGHTSEEING TOUR</vt:lpstr>
      <vt:lpstr>A SIGHTSEEING TOUR</vt:lpstr>
      <vt:lpstr>A SIGHTSEEING TOUR</vt:lpstr>
      <vt:lpstr>ON THE BEACH</vt:lpstr>
      <vt:lpstr>IN THE COUNTRY</vt:lpstr>
      <vt:lpstr>IN THE COUNTRY</vt:lpstr>
      <vt:lpstr>IN THE COUNTRY/AUTUMN </vt:lpstr>
      <vt:lpstr>MEANS OF TRANSPORT</vt:lpstr>
      <vt:lpstr>Accommodation</vt:lpstr>
      <vt:lpstr>ANSWER THE FOLLOWING QUESTIONS:</vt:lpstr>
      <vt:lpstr>ЛИТЕРАТУРА:</vt:lpstr>
      <vt:lpstr>Спасибо за внимание</vt:lpstr>
      <vt:lpstr>MEANS OF TRANSPORT</vt:lpstr>
      <vt:lpstr>MEANS OF TRANSPORT</vt:lpstr>
      <vt:lpstr>MEANS OF TRANSPORT</vt:lpstr>
      <vt:lpstr>MEANS OF TRANSPORT</vt:lpstr>
      <vt:lpstr>MEANS OF TRANSPORT</vt:lpstr>
      <vt:lpstr>Accommodation</vt:lpstr>
      <vt:lpstr>Accommodation</vt:lpstr>
      <vt:lpstr>Accommodation</vt:lpstr>
      <vt:lpstr>Accommodation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TRAVELLING</dc:title>
  <cp:lastModifiedBy>дом</cp:lastModifiedBy>
  <cp:revision>49</cp:revision>
  <dcterms:modified xsi:type="dcterms:W3CDTF">2012-01-30T17:33:29Z</dcterms:modified>
</cp:coreProperties>
</file>