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59" r:id="rId5"/>
    <p:sldId id="261" r:id="rId6"/>
    <p:sldId id="262" r:id="rId7"/>
    <p:sldId id="263" r:id="rId8"/>
    <p:sldId id="264" r:id="rId9"/>
    <p:sldId id="265" r:id="rId10"/>
    <p:sldId id="266" r:id="rId11"/>
    <p:sldId id="268" r:id="rId12"/>
    <p:sldId id="269" r:id="rId13"/>
    <p:sldId id="270" r:id="rId14"/>
    <p:sldId id="271"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924F68CD-1363-423A-91DC-C51D727BA484}" type="datetimeFigureOut">
              <a:rPr lang="ru-RU" smtClean="0"/>
              <a:pPr/>
              <a:t>30.01.2012</a:t>
            </a:fld>
            <a:endParaRPr lang="ru-RU" dirty="0"/>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dirty="0"/>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DC50C8C7-0A05-45BE-A8CF-F4493F8BA9D6}"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24F68CD-1363-423A-91DC-C51D727BA484}" type="datetimeFigureOut">
              <a:rPr lang="ru-RU" smtClean="0"/>
              <a:pPr/>
              <a:t>30.01.2012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DC50C8C7-0A05-45BE-A8CF-F4493F8BA9D6}"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24F68CD-1363-423A-91DC-C51D727BA484}" type="datetimeFigureOut">
              <a:rPr lang="ru-RU" smtClean="0"/>
              <a:pPr/>
              <a:t>30.01.2012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DC50C8C7-0A05-45BE-A8CF-F4493F8BA9D6}"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924F68CD-1363-423A-91DC-C51D727BA484}" type="datetimeFigureOut">
              <a:rPr lang="ru-RU" smtClean="0"/>
              <a:pPr/>
              <a:t>30.01.2012</a:t>
            </a:fld>
            <a:endParaRPr lang="ru-RU" dirty="0"/>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dirty="0"/>
          </a:p>
        </p:txBody>
      </p:sp>
      <p:sp>
        <p:nvSpPr>
          <p:cNvPr id="6" name="Номер слайда 5"/>
          <p:cNvSpPr>
            <a:spLocks noGrp="1"/>
          </p:cNvSpPr>
          <p:nvPr>
            <p:ph type="sldNum" sz="quarter" idx="12"/>
          </p:nvPr>
        </p:nvSpPr>
        <p:spPr/>
        <p:txBody>
          <a:bodyPr/>
          <a:lstStyle/>
          <a:p>
            <a:fld id="{DC50C8C7-0A05-45BE-A8CF-F4493F8BA9D6}"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Дата 3"/>
          <p:cNvSpPr>
            <a:spLocks noGrp="1"/>
          </p:cNvSpPr>
          <p:nvPr>
            <p:ph type="dt" sz="half" idx="10"/>
          </p:nvPr>
        </p:nvSpPr>
        <p:spPr>
          <a:xfrm>
            <a:off x="6955632" y="6477000"/>
            <a:ext cx="2133600" cy="304800"/>
          </a:xfrm>
        </p:spPr>
        <p:txBody>
          <a:bodyPr/>
          <a:lstStyle/>
          <a:p>
            <a:fld id="{924F68CD-1363-423A-91DC-C51D727BA484}" type="datetimeFigureOut">
              <a:rPr lang="ru-RU" smtClean="0"/>
              <a:pPr/>
              <a:t>30.01.2012</a:t>
            </a:fld>
            <a:endParaRPr lang="ru-RU" dirty="0"/>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dirty="0"/>
          </a:p>
        </p:txBody>
      </p:sp>
      <p:sp>
        <p:nvSpPr>
          <p:cNvPr id="6" name="Номер слайда 5"/>
          <p:cNvSpPr>
            <a:spLocks noGrp="1"/>
          </p:cNvSpPr>
          <p:nvPr>
            <p:ph type="sldNum" sz="quarter" idx="12"/>
          </p:nvPr>
        </p:nvSpPr>
        <p:spPr>
          <a:xfrm>
            <a:off x="8451056" y="809624"/>
            <a:ext cx="502920" cy="300831"/>
          </a:xfrm>
        </p:spPr>
        <p:txBody>
          <a:bodyPr/>
          <a:lstStyle/>
          <a:p>
            <a:fld id="{DC50C8C7-0A05-45BE-A8CF-F4493F8BA9D6}" type="slidenum">
              <a:rPr lang="ru-RU" smtClean="0"/>
              <a:pPr/>
              <a:t>‹#›</a:t>
            </a:fld>
            <a:endParaRPr lang="ru-RU" dirty="0"/>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924F68CD-1363-423A-91DC-C51D727BA484}" type="datetimeFigureOut">
              <a:rPr lang="ru-RU" smtClean="0"/>
              <a:pPr/>
              <a:t>30.01.2012</a:t>
            </a:fld>
            <a:endParaRPr lang="ru-RU" dirty="0"/>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dirty="0"/>
          </a:p>
        </p:txBody>
      </p:sp>
      <p:sp>
        <p:nvSpPr>
          <p:cNvPr id="7" name="Номер слайда 6"/>
          <p:cNvSpPr>
            <a:spLocks noGrp="1"/>
          </p:cNvSpPr>
          <p:nvPr>
            <p:ph type="sldNum" sz="quarter" idx="12"/>
          </p:nvPr>
        </p:nvSpPr>
        <p:spPr>
          <a:xfrm>
            <a:off x="7589520" y="6480969"/>
            <a:ext cx="502920" cy="301752"/>
          </a:xfrm>
        </p:spPr>
        <p:txBody>
          <a:bodyPr/>
          <a:lstStyle/>
          <a:p>
            <a:fld id="{DC50C8C7-0A05-45BE-A8CF-F4493F8BA9D6}"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924F68CD-1363-423A-91DC-C51D727BA484}" type="datetimeFigureOut">
              <a:rPr lang="ru-RU" smtClean="0"/>
              <a:pPr/>
              <a:t>30.01.2012</a:t>
            </a:fld>
            <a:endParaRPr lang="ru-RU" dirty="0"/>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dirty="0"/>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DC50C8C7-0A05-45BE-A8CF-F4493F8BA9D6}"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924F68CD-1363-423A-91DC-C51D727BA484}" type="datetimeFigureOut">
              <a:rPr lang="ru-RU" smtClean="0"/>
              <a:pPr/>
              <a:t>30.01.2012</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DC50C8C7-0A05-45BE-A8CF-F4493F8BA9D6}"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924F68CD-1363-423A-91DC-C51D727BA484}" type="datetimeFigureOut">
              <a:rPr lang="ru-RU" smtClean="0"/>
              <a:pPr/>
              <a:t>30.01.2012</a:t>
            </a:fld>
            <a:endParaRPr lang="ru-RU" dirty="0"/>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dirty="0"/>
          </a:p>
        </p:txBody>
      </p:sp>
      <p:sp>
        <p:nvSpPr>
          <p:cNvPr id="4" name="Номер слайда 3"/>
          <p:cNvSpPr>
            <a:spLocks noGrp="1"/>
          </p:cNvSpPr>
          <p:nvPr>
            <p:ph type="sldNum" sz="quarter" idx="12"/>
          </p:nvPr>
        </p:nvSpPr>
        <p:spPr>
          <a:xfrm>
            <a:off x="7589520" y="6480969"/>
            <a:ext cx="502920" cy="301752"/>
          </a:xfrm>
        </p:spPr>
        <p:txBody>
          <a:bodyPr/>
          <a:lstStyle/>
          <a:p>
            <a:fld id="{DC50C8C7-0A05-45BE-A8CF-F4493F8BA9D6}"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924F68CD-1363-423A-91DC-C51D727BA484}" type="datetimeFigureOut">
              <a:rPr lang="ru-RU" smtClean="0"/>
              <a:pPr/>
              <a:t>30.01.2012</a:t>
            </a:fld>
            <a:endParaRPr lang="ru-RU" dirty="0"/>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dirty="0"/>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DC50C8C7-0A05-45BE-A8CF-F4493F8BA9D6}"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dirty="0"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924F68CD-1363-423A-91DC-C51D727BA484}" type="datetimeFigureOut">
              <a:rPr lang="ru-RU" smtClean="0"/>
              <a:pPr/>
              <a:t>30.01.2012</a:t>
            </a:fld>
            <a:endParaRPr lang="ru-RU" dirty="0"/>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dirty="0"/>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DC50C8C7-0A05-45BE-A8CF-F4493F8BA9D6}"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924F68CD-1363-423A-91DC-C51D727BA484}" type="datetimeFigureOut">
              <a:rPr lang="ru-RU" smtClean="0"/>
              <a:pPr/>
              <a:t>30.01.2012</a:t>
            </a:fld>
            <a:endParaRPr lang="ru-RU" dirty="0"/>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dirty="0"/>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DC50C8C7-0A05-45BE-A8CF-F4493F8BA9D6}"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water20.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ctrTitle"/>
          </p:nvPr>
        </p:nvSpPr>
        <p:spPr>
          <a:xfrm>
            <a:off x="0" y="285729"/>
            <a:ext cx="8929718" cy="5286411"/>
          </a:xfrm>
        </p:spPr>
        <p:txBody>
          <a:bodyPr>
            <a:normAutofit fontScale="90000"/>
          </a:bodyPr>
          <a:lstStyle/>
          <a:p>
            <a:r>
              <a:rPr lang="ru-RU" sz="6600" b="1" dirty="0" smtClean="0">
                <a:solidFill>
                  <a:srgbClr val="FFFF00"/>
                </a:solidFill>
                <a:latin typeface="Comic Sans MS" pitchFamily="66" charset="0"/>
                <a:ea typeface="Arial Unicode MS" pitchFamily="34" charset="-128"/>
                <a:cs typeface="Arial Unicode MS" pitchFamily="34" charset="-128"/>
              </a:rPr>
              <a:t>Звуки. </a:t>
            </a:r>
            <a:br>
              <a:rPr lang="ru-RU" sz="6600" b="1" dirty="0" smtClean="0">
                <a:solidFill>
                  <a:srgbClr val="FFFF00"/>
                </a:solidFill>
                <a:latin typeface="Comic Sans MS" pitchFamily="66" charset="0"/>
                <a:ea typeface="Arial Unicode MS" pitchFamily="34" charset="-128"/>
                <a:cs typeface="Arial Unicode MS" pitchFamily="34" charset="-128"/>
              </a:rPr>
            </a:br>
            <a:r>
              <a:rPr lang="ru-RU" sz="6600" b="1" dirty="0" smtClean="0">
                <a:solidFill>
                  <a:srgbClr val="FFFF00"/>
                </a:solidFill>
                <a:latin typeface="Comic Sans MS" pitchFamily="66" charset="0"/>
                <a:ea typeface="Arial Unicode MS" pitchFamily="34" charset="-128"/>
                <a:cs typeface="Arial Unicode MS" pitchFamily="34" charset="-128"/>
              </a:rPr>
              <a:t>Звуковые волны</a:t>
            </a:r>
            <a:br>
              <a:rPr lang="ru-RU" sz="6600" b="1" dirty="0" smtClean="0">
                <a:solidFill>
                  <a:srgbClr val="FFFF00"/>
                </a:solidFill>
                <a:latin typeface="Comic Sans MS" pitchFamily="66" charset="0"/>
                <a:ea typeface="Arial Unicode MS" pitchFamily="34" charset="-128"/>
                <a:cs typeface="Arial Unicode MS" pitchFamily="34" charset="-128"/>
              </a:rPr>
            </a:br>
            <a:r>
              <a:rPr lang="ru-RU" sz="6600" b="1" dirty="0" smtClean="0">
                <a:solidFill>
                  <a:srgbClr val="FFFF00"/>
                </a:solidFill>
                <a:latin typeface="Comic Sans MS" pitchFamily="66" charset="0"/>
                <a:ea typeface="Arial Unicode MS" pitchFamily="34" charset="-128"/>
                <a:cs typeface="Arial Unicode MS" pitchFamily="34" charset="-128"/>
              </a:rPr>
              <a:t/>
            </a:r>
            <a:br>
              <a:rPr lang="ru-RU" sz="6600" b="1" dirty="0" smtClean="0">
                <a:solidFill>
                  <a:srgbClr val="FFFF00"/>
                </a:solidFill>
                <a:latin typeface="Comic Sans MS" pitchFamily="66" charset="0"/>
                <a:ea typeface="Arial Unicode MS" pitchFamily="34" charset="-128"/>
                <a:cs typeface="Arial Unicode MS" pitchFamily="34" charset="-128"/>
              </a:rPr>
            </a:br>
            <a:r>
              <a:rPr lang="ru-RU" sz="6600" b="1" dirty="0" smtClean="0">
                <a:solidFill>
                  <a:srgbClr val="FFFF00"/>
                </a:solidFill>
                <a:latin typeface="Comic Sans MS" pitchFamily="66" charset="0"/>
                <a:ea typeface="Arial Unicode MS" pitchFamily="34" charset="-128"/>
                <a:cs typeface="Arial Unicode MS" pitchFamily="34" charset="-128"/>
              </a:rPr>
              <a:t/>
            </a:r>
            <a:br>
              <a:rPr lang="ru-RU" sz="6600" b="1" dirty="0" smtClean="0">
                <a:solidFill>
                  <a:srgbClr val="FFFF00"/>
                </a:solidFill>
                <a:latin typeface="Comic Sans MS" pitchFamily="66" charset="0"/>
                <a:ea typeface="Arial Unicode MS" pitchFamily="34" charset="-128"/>
                <a:cs typeface="Arial Unicode MS" pitchFamily="34" charset="-128"/>
              </a:rPr>
            </a:br>
            <a:r>
              <a:rPr lang="ru-RU" sz="2400" b="1" dirty="0" smtClean="0">
                <a:solidFill>
                  <a:srgbClr val="FFFF00"/>
                </a:solidFill>
                <a:latin typeface="Comic Sans MS" pitchFamily="66" charset="0"/>
                <a:ea typeface="Arial Unicode MS" pitchFamily="34" charset="-128"/>
                <a:cs typeface="Arial Unicode MS" pitchFamily="34" charset="-128"/>
              </a:rPr>
              <a:t>выполнила</a:t>
            </a:r>
            <a:r>
              <a:rPr lang="ru-RU" sz="2400" b="1" dirty="0" smtClean="0">
                <a:solidFill>
                  <a:srgbClr val="FFFF00"/>
                </a:solidFill>
                <a:latin typeface="Comic Sans MS" pitchFamily="66" charset="0"/>
                <a:ea typeface="Arial Unicode MS" pitchFamily="34" charset="-128"/>
                <a:cs typeface="Arial Unicode MS" pitchFamily="34" charset="-128"/>
              </a:rPr>
              <a:t>: ученица 9 класса МКОУ </a:t>
            </a:r>
            <a:r>
              <a:rPr lang="ru-RU" sz="2400" b="1" dirty="0" smtClean="0">
                <a:solidFill>
                  <a:srgbClr val="FFFF00"/>
                </a:solidFill>
                <a:latin typeface="Comic Sans MS" pitchFamily="66" charset="0"/>
                <a:ea typeface="Arial Unicode MS" pitchFamily="34" charset="-128"/>
                <a:cs typeface="Arial Unicode MS" pitchFamily="34" charset="-128"/>
              </a:rPr>
              <a:t> «</a:t>
            </a:r>
            <a:r>
              <a:rPr lang="ru-RU" sz="2400" b="1" dirty="0" err="1" smtClean="0">
                <a:solidFill>
                  <a:srgbClr val="FFFF00"/>
                </a:solidFill>
                <a:latin typeface="Comic Sans MS" pitchFamily="66" charset="0"/>
                <a:ea typeface="Arial Unicode MS" pitchFamily="34" charset="-128"/>
                <a:cs typeface="Arial Unicode MS" pitchFamily="34" charset="-128"/>
              </a:rPr>
              <a:t>Бабежская</a:t>
            </a:r>
            <a:r>
              <a:rPr lang="ru-RU" sz="2400" b="1" dirty="0" smtClean="0">
                <a:solidFill>
                  <a:srgbClr val="FFFF00"/>
                </a:solidFill>
                <a:latin typeface="Comic Sans MS" pitchFamily="66" charset="0"/>
                <a:ea typeface="Arial Unicode MS" pitchFamily="34" charset="-128"/>
                <a:cs typeface="Arial Unicode MS" pitchFamily="34" charset="-128"/>
              </a:rPr>
              <a:t> СОШ»« </a:t>
            </a:r>
            <a:r>
              <a:rPr lang="ru-RU" sz="2400" b="1" dirty="0" err="1" smtClean="0">
                <a:solidFill>
                  <a:srgbClr val="FFFF00"/>
                </a:solidFill>
                <a:latin typeface="Comic Sans MS" pitchFamily="66" charset="0"/>
                <a:ea typeface="Arial Unicode MS" pitchFamily="34" charset="-128"/>
                <a:cs typeface="Arial Unicode MS" pitchFamily="34" charset="-128"/>
              </a:rPr>
              <a:t>Павлючкова</a:t>
            </a:r>
            <a:r>
              <a:rPr lang="ru-RU" sz="2400" b="1" dirty="0" smtClean="0">
                <a:solidFill>
                  <a:srgbClr val="FFFF00"/>
                </a:solidFill>
                <a:latin typeface="Comic Sans MS" pitchFamily="66" charset="0"/>
                <a:ea typeface="Arial Unicode MS" pitchFamily="34" charset="-128"/>
                <a:cs typeface="Arial Unicode MS" pitchFamily="34" charset="-128"/>
              </a:rPr>
              <a:t> </a:t>
            </a:r>
            <a:r>
              <a:rPr lang="ru-RU" sz="2400" b="1" dirty="0" smtClean="0">
                <a:solidFill>
                  <a:srgbClr val="FFFF00"/>
                </a:solidFill>
                <a:latin typeface="Comic Sans MS" pitchFamily="66" charset="0"/>
                <a:ea typeface="Arial Unicode MS" pitchFamily="34" charset="-128"/>
                <a:cs typeface="Arial Unicode MS" pitchFamily="34" charset="-128"/>
              </a:rPr>
              <a:t>Юлия</a:t>
            </a:r>
            <a:br>
              <a:rPr lang="ru-RU" sz="2400" b="1" dirty="0" smtClean="0">
                <a:solidFill>
                  <a:srgbClr val="FFFF00"/>
                </a:solidFill>
                <a:latin typeface="Comic Sans MS" pitchFamily="66" charset="0"/>
                <a:ea typeface="Arial Unicode MS" pitchFamily="34" charset="-128"/>
                <a:cs typeface="Arial Unicode MS" pitchFamily="34" charset="-128"/>
              </a:rPr>
            </a:br>
            <a:r>
              <a:rPr lang="ru-RU" sz="2400" b="1" dirty="0" smtClean="0">
                <a:solidFill>
                  <a:srgbClr val="FFFF00"/>
                </a:solidFill>
                <a:latin typeface="Comic Sans MS" pitchFamily="66" charset="0"/>
                <a:ea typeface="Arial Unicode MS" pitchFamily="34" charset="-128"/>
                <a:cs typeface="Arial Unicode MS" pitchFamily="34" charset="-128"/>
              </a:rPr>
              <a:t>руководитель</a:t>
            </a:r>
            <a:r>
              <a:rPr lang="ru-RU" sz="2400" b="1" dirty="0" smtClean="0">
                <a:solidFill>
                  <a:srgbClr val="FFFF00"/>
                </a:solidFill>
                <a:latin typeface="Comic Sans MS" pitchFamily="66" charset="0"/>
                <a:ea typeface="Arial Unicode MS" pitchFamily="34" charset="-128"/>
                <a:cs typeface="Arial Unicode MS" pitchFamily="34" charset="-128"/>
              </a:rPr>
              <a:t>: учитель физики </a:t>
            </a:r>
            <a:r>
              <a:rPr lang="ru-RU" sz="2400" b="1" dirty="0" err="1" smtClean="0">
                <a:solidFill>
                  <a:srgbClr val="FFFF00"/>
                </a:solidFill>
                <a:latin typeface="Comic Sans MS" pitchFamily="66" charset="0"/>
                <a:ea typeface="Arial Unicode MS" pitchFamily="34" charset="-128"/>
                <a:cs typeface="Arial Unicode MS" pitchFamily="34" charset="-128"/>
              </a:rPr>
              <a:t>Тетенькина</a:t>
            </a:r>
            <a:r>
              <a:rPr lang="ru-RU" sz="2400" b="1" dirty="0" smtClean="0">
                <a:solidFill>
                  <a:srgbClr val="FFFF00"/>
                </a:solidFill>
                <a:latin typeface="Comic Sans MS" pitchFamily="66" charset="0"/>
                <a:ea typeface="Arial Unicode MS" pitchFamily="34" charset="-128"/>
                <a:cs typeface="Arial Unicode MS" pitchFamily="34" charset="-128"/>
              </a:rPr>
              <a:t> Екатерина Владимировна</a:t>
            </a:r>
            <a:br>
              <a:rPr lang="ru-RU" sz="2400" b="1" dirty="0" smtClean="0">
                <a:solidFill>
                  <a:srgbClr val="FFFF00"/>
                </a:solidFill>
                <a:latin typeface="Comic Sans MS" pitchFamily="66" charset="0"/>
                <a:ea typeface="Arial Unicode MS" pitchFamily="34" charset="-128"/>
                <a:cs typeface="Arial Unicode MS" pitchFamily="34" charset="-128"/>
              </a:rPr>
            </a:br>
            <a:r>
              <a:rPr lang="ru-RU" sz="2400" b="1" dirty="0" smtClean="0">
                <a:solidFill>
                  <a:srgbClr val="FFFF00"/>
                </a:solidFill>
                <a:latin typeface="Comic Sans MS" pitchFamily="66" charset="0"/>
                <a:ea typeface="Arial Unicode MS" pitchFamily="34" charset="-128"/>
                <a:cs typeface="Arial Unicode MS" pitchFamily="34" charset="-128"/>
              </a:rPr>
              <a:t> </a:t>
            </a:r>
            <a:endParaRPr lang="ru-RU" sz="2400" b="1" dirty="0">
              <a:solidFill>
                <a:srgbClr val="FFFF00"/>
              </a:solidFill>
              <a:latin typeface="Comic Sans MS" pitchFamily="66"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b="1" dirty="0" smtClean="0">
                <a:solidFill>
                  <a:schemeClr val="tx1"/>
                </a:solidFill>
              </a:rPr>
              <a:t>Интересные сведения о звуках</a:t>
            </a:r>
            <a:endParaRPr lang="ru-RU" b="1" dirty="0">
              <a:solidFill>
                <a:schemeClr val="tx1"/>
              </a:solidFill>
            </a:endParaRPr>
          </a:p>
        </p:txBody>
      </p:sp>
      <p:pic>
        <p:nvPicPr>
          <p:cNvPr id="5" name="Рисунок 4" descr="0_25106_9b4f3f40_L.jpg"/>
          <p:cNvPicPr>
            <a:picLocks noChangeAspect="1"/>
          </p:cNvPicPr>
          <p:nvPr/>
        </p:nvPicPr>
        <p:blipFill>
          <a:blip r:embed="rId2" cstate="print"/>
          <a:stretch>
            <a:fillRect/>
          </a:stretch>
        </p:blipFill>
        <p:spPr>
          <a:xfrm>
            <a:off x="1214414" y="2714620"/>
            <a:ext cx="6652173" cy="363855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6097642"/>
          </a:xfrm>
        </p:spPr>
        <p:txBody>
          <a:bodyPr>
            <a:normAutofit fontScale="77500" lnSpcReduction="20000"/>
          </a:bodyPr>
          <a:lstStyle/>
          <a:p>
            <a:r>
              <a:rPr lang="ru-RU" b="1" dirty="0" smtClean="0"/>
              <a:t>Воздействие инфразвука на человека весьма своеобразно. Известен такой интересный случай. Как-то в театре для пьесы о временах Средневековья заказали знаменитому физику Р. Вуду огромную органную трубу, около 40 метров длиной. Труба издает тем ниже звук, чем она длиннее. Такая длинная труба должна была издать уже не слышимый человеческим ухом звук. Звуковая волна в 40 м длиной соответствует частоте около 8 Гц. А это вдвое ниже нижнего предела слышимости человека по высоте. Конфуз получился, когда попробовали на спектакле воспользоваться этой трубой. Инфразвук такой частоты хотя и не был слышим, но близко подошел к так называемому альфа-ритму человеческого мозга (5 — 7 Гц). Колебания такой частоты вызвали у людей чувство страха и паники. Зрители разбежались, устроив при этом давку. Такие частоты вообще опасны для человека.</a:t>
            </a:r>
            <a:br>
              <a:rPr lang="ru-RU" b="1" dirty="0" smtClean="0"/>
            </a:br>
            <a:endParaRPr lang="ru-RU"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75721800.jpg"/>
          <p:cNvPicPr>
            <a:picLocks noChangeAspect="1"/>
          </p:cNvPicPr>
          <p:nvPr/>
        </p:nvPicPr>
        <p:blipFill>
          <a:blip r:embed="rId2" cstate="print"/>
          <a:stretch>
            <a:fillRect/>
          </a:stretch>
        </p:blipFill>
        <p:spPr>
          <a:xfrm>
            <a:off x="2786050" y="2071678"/>
            <a:ext cx="6096000" cy="4381500"/>
          </a:xfrm>
          <a:prstGeom prst="rect">
            <a:avLst/>
          </a:prstGeom>
        </p:spPr>
      </p:pic>
      <p:sp>
        <p:nvSpPr>
          <p:cNvPr id="3" name="Содержимое 2"/>
          <p:cNvSpPr>
            <a:spLocks noGrp="1"/>
          </p:cNvSpPr>
          <p:nvPr>
            <p:ph idx="1"/>
          </p:nvPr>
        </p:nvSpPr>
        <p:spPr>
          <a:xfrm>
            <a:off x="457200" y="428604"/>
            <a:ext cx="8229600" cy="6026204"/>
          </a:xfrm>
        </p:spPr>
        <p:txBody>
          <a:bodyPr/>
          <a:lstStyle/>
          <a:p>
            <a:r>
              <a:rPr lang="ru-RU" sz="2400" b="1" dirty="0" smtClean="0">
                <a:solidFill>
                  <a:srgbClr val="FFFF00"/>
                </a:solidFill>
              </a:rPr>
              <a:t>Подобными колебаниями некоторые даже объясняют таинственные события в океане, например в Бермудском треугольнике, когда с кораблей исчезают люди. Ветер, отражаясь от длинных волн в океане, может породить инфразвук, губительно действующий на психику людей. Согласно этой гипотезе, люди на кораблях впадают в панику и сами выкидываются за борт.</a:t>
            </a:r>
          </a:p>
          <a:p>
            <a:r>
              <a:rPr lang="ru-RU" sz="2400" dirty="0" smtClean="0"/>
              <a:t> </a:t>
            </a:r>
          </a:p>
          <a:p>
            <a:endParaRPr lang="ru-RU" dirty="0"/>
          </a:p>
        </p:txBody>
      </p:sp>
      <p:pic>
        <p:nvPicPr>
          <p:cNvPr id="5" name="Рисунок 4" descr="1702297.jpg"/>
          <p:cNvPicPr>
            <a:picLocks noChangeAspect="1"/>
          </p:cNvPicPr>
          <p:nvPr/>
        </p:nvPicPr>
        <p:blipFill>
          <a:blip r:embed="rId3" cstate="print"/>
          <a:stretch>
            <a:fillRect/>
          </a:stretch>
        </p:blipFill>
        <p:spPr>
          <a:xfrm>
            <a:off x="0" y="4429108"/>
            <a:ext cx="3238523" cy="2428892"/>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6169080"/>
          </a:xfrm>
        </p:spPr>
        <p:txBody>
          <a:bodyPr>
            <a:normAutofit/>
          </a:bodyPr>
          <a:lstStyle/>
          <a:p>
            <a:r>
              <a:rPr lang="ru-RU" sz="2000" b="1" dirty="0" smtClean="0"/>
              <a:t>Великий композитор Бетховен, например, вообще был глухим. Он приставлял к роялю конец своей трости, а другой ее конец прижимал к зубам.::: И звук доходил до его внутреннего уха, которое было здоровым. Если взять в зубы тикающие наручные часы и заткнуть себе уши, то тиканье превратится в сильные, тяжелые удары — настолько оно усилится. Удивительные факты — почти глухие люди разговаривают по телефону, прижимая трубку к височной кости. Глухие часто </a:t>
            </a:r>
          </a:p>
          <a:p>
            <a:r>
              <a:rPr lang="ru-RU" sz="2000" b="1" dirty="0" smtClean="0"/>
              <a:t>танцуют под музыку, ведь звук </a:t>
            </a:r>
          </a:p>
          <a:p>
            <a:r>
              <a:rPr lang="ru-RU" sz="2000" b="1" dirty="0" smtClean="0"/>
              <a:t>проникает в их внутреннее ухо через </a:t>
            </a:r>
          </a:p>
          <a:p>
            <a:r>
              <a:rPr lang="ru-RU" sz="2000" b="1" dirty="0" smtClean="0"/>
              <a:t>пол и кости скелета. Вот какими </a:t>
            </a:r>
          </a:p>
          <a:p>
            <a:r>
              <a:rPr lang="ru-RU" sz="2000" b="1" dirty="0" smtClean="0"/>
              <a:t>удивительными путями доходят звуки </a:t>
            </a:r>
          </a:p>
          <a:p>
            <a:r>
              <a:rPr lang="ru-RU" sz="2000" b="1" dirty="0" smtClean="0"/>
              <a:t>до слухового нерва человека, но </a:t>
            </a:r>
          </a:p>
          <a:p>
            <a:r>
              <a:rPr lang="ru-RU" sz="2000" b="1" dirty="0" smtClean="0"/>
              <a:t>«музыкальный слух» при этом остается.</a:t>
            </a:r>
          </a:p>
          <a:p>
            <a:endParaRPr lang="ru-RU" dirty="0"/>
          </a:p>
        </p:txBody>
      </p:sp>
      <p:pic>
        <p:nvPicPr>
          <p:cNvPr id="5" name="Рисунок 4" descr="Beethoven01.jpg"/>
          <p:cNvPicPr>
            <a:picLocks noChangeAspect="1"/>
          </p:cNvPicPr>
          <p:nvPr/>
        </p:nvPicPr>
        <p:blipFill>
          <a:blip r:embed="rId2" cstate="print"/>
          <a:stretch>
            <a:fillRect/>
          </a:stretch>
        </p:blipFill>
        <p:spPr>
          <a:xfrm>
            <a:off x="6405532" y="3071810"/>
            <a:ext cx="2738468" cy="3533507"/>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000240"/>
            <a:ext cx="8229600" cy="4454568"/>
          </a:xfrm>
        </p:spPr>
        <p:txBody>
          <a:bodyPr/>
          <a:lstStyle/>
          <a:p>
            <a:pPr>
              <a:buNone/>
            </a:pPr>
            <a:r>
              <a:rPr lang="ru-RU" b="1" dirty="0" smtClean="0"/>
              <a:t>Таким образом звуки играют важную роль в жизни человека, так как являются средством познания мира и овладения тайнами природы.</a:t>
            </a:r>
          </a:p>
          <a:p>
            <a:pPr>
              <a:buNone/>
            </a:pPr>
            <a:endParaRPr lang="ru-RU"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42910" y="285728"/>
            <a:ext cx="7772400" cy="5572164"/>
          </a:xfrm>
        </p:spPr>
        <p:txBody>
          <a:bodyPr/>
          <a:lstStyle/>
          <a:p>
            <a:r>
              <a:rPr lang="ru-RU" b="1" dirty="0" smtClean="0"/>
              <a:t>Звуки, воспринимаемые человеческим ухом, являются одним из важнейших источников информации об окружающем мире. </a:t>
            </a:r>
            <a:endParaRPr lang="ru-RU" b="1" dirty="0"/>
          </a:p>
        </p:txBody>
      </p:sp>
      <p:pic>
        <p:nvPicPr>
          <p:cNvPr id="5" name="Рисунок 4" descr="infrasunete.jpg"/>
          <p:cNvPicPr>
            <a:picLocks noChangeAspect="1"/>
          </p:cNvPicPr>
          <p:nvPr/>
        </p:nvPicPr>
        <p:blipFill>
          <a:blip r:embed="rId2" cstate="print"/>
          <a:stretch>
            <a:fillRect/>
          </a:stretch>
        </p:blipFill>
        <p:spPr>
          <a:xfrm>
            <a:off x="214282" y="2643182"/>
            <a:ext cx="5429288" cy="3928509"/>
          </a:xfrm>
          <a:prstGeom prst="rect">
            <a:avLst/>
          </a:prstGeom>
        </p:spPr>
      </p:pic>
      <p:pic>
        <p:nvPicPr>
          <p:cNvPr id="6" name="Рисунок 5" descr="0011-013-Priemniki-zvukovykh-voln.jpg"/>
          <p:cNvPicPr>
            <a:picLocks noChangeAspect="1"/>
          </p:cNvPicPr>
          <p:nvPr/>
        </p:nvPicPr>
        <p:blipFill>
          <a:blip r:embed="rId3" cstate="print"/>
          <a:stretch>
            <a:fillRect/>
          </a:stretch>
        </p:blipFill>
        <p:spPr>
          <a:xfrm>
            <a:off x="6143636" y="2928934"/>
            <a:ext cx="2796772" cy="318313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6095070"/>
          </a:xfrm>
        </p:spPr>
        <p:txBody>
          <a:bodyPr/>
          <a:lstStyle/>
          <a:p>
            <a:r>
              <a:rPr lang="ru-RU" b="1" dirty="0" smtClean="0"/>
              <a:t>Шум моря и ветра, пение птиц, голоса людей и крики животных, раскаты грома, звуки движущихся машин, воспринимаемые человеческим ухом, позволяют легче адаптироваться в изменяющихся внешних условиях. </a:t>
            </a:r>
            <a:endParaRPr lang="ru-RU" b="1" dirty="0"/>
          </a:p>
        </p:txBody>
      </p:sp>
      <p:pic>
        <p:nvPicPr>
          <p:cNvPr id="6" name="Рисунок 5" descr="05.jpg"/>
          <p:cNvPicPr>
            <a:picLocks noChangeAspect="1"/>
          </p:cNvPicPr>
          <p:nvPr/>
        </p:nvPicPr>
        <p:blipFill>
          <a:blip r:embed="rId2" cstate="print"/>
          <a:stretch>
            <a:fillRect/>
          </a:stretch>
        </p:blipFill>
        <p:spPr>
          <a:xfrm>
            <a:off x="3929058" y="3357562"/>
            <a:ext cx="4786346" cy="3173347"/>
          </a:xfrm>
          <a:prstGeom prst="rect">
            <a:avLst/>
          </a:prstGeom>
        </p:spPr>
      </p:pic>
      <p:pic>
        <p:nvPicPr>
          <p:cNvPr id="8" name="Рисунок 7" descr="penie ptic.jpg"/>
          <p:cNvPicPr>
            <a:picLocks noChangeAspect="1"/>
          </p:cNvPicPr>
          <p:nvPr/>
        </p:nvPicPr>
        <p:blipFill>
          <a:blip r:embed="rId3" cstate="print"/>
          <a:stretch>
            <a:fillRect/>
          </a:stretch>
        </p:blipFill>
        <p:spPr>
          <a:xfrm>
            <a:off x="357158" y="3929066"/>
            <a:ext cx="3039312" cy="195263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0_3b9aa_c10cef83_XL.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ctrTitle"/>
          </p:nvPr>
        </p:nvSpPr>
        <p:spPr>
          <a:xfrm>
            <a:off x="540544" y="776288"/>
            <a:ext cx="8062912" cy="3724282"/>
          </a:xfrm>
        </p:spPr>
        <p:txBody>
          <a:bodyPr>
            <a:normAutofit/>
          </a:bodyPr>
          <a:lstStyle/>
          <a:p>
            <a:r>
              <a:rPr lang="ru-RU" b="1" dirty="0" smtClean="0">
                <a:solidFill>
                  <a:schemeClr val="tx1"/>
                </a:solidFill>
              </a:rPr>
              <a:t>Процесс возникновения и восприятия звуковых волн. </a:t>
            </a:r>
            <a:br>
              <a:rPr lang="ru-RU" b="1" dirty="0" smtClean="0">
                <a:solidFill>
                  <a:schemeClr val="tx1"/>
                </a:solidFill>
              </a:rPr>
            </a:br>
            <a:endParaRPr lang="ru-RU" b="1"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952194"/>
          </a:xfrm>
        </p:spPr>
        <p:txBody>
          <a:bodyPr/>
          <a:lstStyle/>
          <a:p>
            <a:r>
              <a:rPr lang="ru-RU" b="1" dirty="0" smtClean="0"/>
              <a:t>Еще с древних времен звуки служили людям средством связи и общения друг с другом, средством познания мира и овладения тайнами природы.</a:t>
            </a:r>
            <a:endParaRPr lang="ru-RU" b="1" dirty="0"/>
          </a:p>
        </p:txBody>
      </p:sp>
      <p:pic>
        <p:nvPicPr>
          <p:cNvPr id="4" name="Рисунок 3" descr="18521_7.jpg"/>
          <p:cNvPicPr>
            <a:picLocks noChangeAspect="1"/>
          </p:cNvPicPr>
          <p:nvPr/>
        </p:nvPicPr>
        <p:blipFill>
          <a:blip r:embed="rId2" cstate="print"/>
          <a:stretch>
            <a:fillRect/>
          </a:stretch>
        </p:blipFill>
        <p:spPr>
          <a:xfrm>
            <a:off x="1571604" y="2571744"/>
            <a:ext cx="5429288" cy="3857652"/>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6095070"/>
          </a:xfrm>
        </p:spPr>
        <p:txBody>
          <a:bodyPr/>
          <a:lstStyle/>
          <a:p>
            <a:r>
              <a:rPr lang="ru-RU" b="1" dirty="0" smtClean="0"/>
              <a:t>Звуки – наши неизменные спутники. Они по-разному действуют на человека: радуют и раздражают, умиротворяют и придают силы, ласкают слух и пугают своей неожиданностью .</a:t>
            </a:r>
          </a:p>
          <a:p>
            <a:endParaRPr lang="ru-RU" dirty="0" smtClean="0"/>
          </a:p>
          <a:p>
            <a:endParaRPr lang="ru-RU" dirty="0" smtClean="0"/>
          </a:p>
          <a:p>
            <a:endParaRPr lang="ru-RU" dirty="0" smtClean="0"/>
          </a:p>
          <a:p>
            <a:endParaRPr lang="ru-RU" dirty="0"/>
          </a:p>
        </p:txBody>
      </p:sp>
      <p:pic>
        <p:nvPicPr>
          <p:cNvPr id="4" name="Рисунок 3" descr="0020-023-Vosprijatie-zvukov.jpg"/>
          <p:cNvPicPr>
            <a:picLocks noChangeAspect="1"/>
          </p:cNvPicPr>
          <p:nvPr/>
        </p:nvPicPr>
        <p:blipFill>
          <a:blip r:embed="rId2" cstate="print"/>
          <a:stretch>
            <a:fillRect/>
          </a:stretch>
        </p:blipFill>
        <p:spPr>
          <a:xfrm>
            <a:off x="857224" y="3142369"/>
            <a:ext cx="7072362" cy="3437589"/>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6095070"/>
          </a:xfrm>
        </p:spPr>
        <p:txBody>
          <a:bodyPr/>
          <a:lstStyle/>
          <a:p>
            <a:r>
              <a:rPr lang="ru-RU" b="1" dirty="0" smtClean="0"/>
              <a:t>Сейчас нас окружает море звуков, в том числе и вредных для здоровья.</a:t>
            </a:r>
            <a:endParaRPr lang="ru-RU" b="1" dirty="0"/>
          </a:p>
        </p:txBody>
      </p:sp>
      <p:pic>
        <p:nvPicPr>
          <p:cNvPr id="6" name="Рисунок 5" descr="x_e2d9256d.jpg"/>
          <p:cNvPicPr>
            <a:picLocks noChangeAspect="1"/>
          </p:cNvPicPr>
          <p:nvPr/>
        </p:nvPicPr>
        <p:blipFill>
          <a:blip r:embed="rId2" cstate="print"/>
          <a:stretch>
            <a:fillRect/>
          </a:stretch>
        </p:blipFill>
        <p:spPr>
          <a:xfrm>
            <a:off x="5429256" y="1785926"/>
            <a:ext cx="3048000" cy="4572000"/>
          </a:xfrm>
          <a:prstGeom prst="rect">
            <a:avLst/>
          </a:prstGeom>
        </p:spPr>
      </p:pic>
      <p:pic>
        <p:nvPicPr>
          <p:cNvPr id="7" name="Рисунок 6" descr="1201574838_f.jpg"/>
          <p:cNvPicPr>
            <a:picLocks noChangeAspect="1"/>
          </p:cNvPicPr>
          <p:nvPr/>
        </p:nvPicPr>
        <p:blipFill>
          <a:blip r:embed="rId3" cstate="print"/>
          <a:stretch>
            <a:fillRect/>
          </a:stretch>
        </p:blipFill>
        <p:spPr>
          <a:xfrm>
            <a:off x="571472" y="2714620"/>
            <a:ext cx="4286250" cy="320992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6023632"/>
          </a:xfrm>
        </p:spPr>
        <p:txBody>
          <a:bodyPr/>
          <a:lstStyle/>
          <a:p>
            <a:r>
              <a:rPr lang="ru-RU" b="1" dirty="0" smtClean="0"/>
              <a:t>Источники звука могут быть естественными  и искусственными:</a:t>
            </a:r>
          </a:p>
          <a:p>
            <a:pPr algn="ctr"/>
            <a:endParaRPr lang="ru-RU" dirty="0"/>
          </a:p>
        </p:txBody>
      </p:sp>
      <p:pic>
        <p:nvPicPr>
          <p:cNvPr id="7" name="Рисунок 6" descr="2601648.jpg"/>
          <p:cNvPicPr>
            <a:picLocks noChangeAspect="1"/>
          </p:cNvPicPr>
          <p:nvPr/>
        </p:nvPicPr>
        <p:blipFill>
          <a:blip r:embed="rId2" cstate="print"/>
          <a:stretch>
            <a:fillRect/>
          </a:stretch>
        </p:blipFill>
        <p:spPr>
          <a:xfrm>
            <a:off x="285720" y="1428736"/>
            <a:ext cx="2571768" cy="3039362"/>
          </a:xfrm>
          <a:prstGeom prst="rect">
            <a:avLst/>
          </a:prstGeom>
        </p:spPr>
      </p:pic>
      <p:pic>
        <p:nvPicPr>
          <p:cNvPr id="8" name="Рисунок 7" descr="0015-016-Istochniki-zvuka.jpg"/>
          <p:cNvPicPr>
            <a:picLocks noChangeAspect="1"/>
          </p:cNvPicPr>
          <p:nvPr/>
        </p:nvPicPr>
        <p:blipFill>
          <a:blip r:embed="rId3" cstate="print"/>
          <a:stretch>
            <a:fillRect/>
          </a:stretch>
        </p:blipFill>
        <p:spPr>
          <a:xfrm>
            <a:off x="6705600" y="1428736"/>
            <a:ext cx="2438400" cy="4143375"/>
          </a:xfrm>
          <a:prstGeom prst="rect">
            <a:avLst/>
          </a:prstGeom>
        </p:spPr>
      </p:pic>
      <p:pic>
        <p:nvPicPr>
          <p:cNvPr id="4" name="Рисунок 3" descr="yamaha_rgx121z_black.jpg"/>
          <p:cNvPicPr>
            <a:picLocks noChangeAspect="1"/>
          </p:cNvPicPr>
          <p:nvPr/>
        </p:nvPicPr>
        <p:blipFill>
          <a:blip r:embed="rId4" cstate="print"/>
          <a:stretch>
            <a:fillRect/>
          </a:stretch>
        </p:blipFill>
        <p:spPr>
          <a:xfrm>
            <a:off x="4357686" y="3786190"/>
            <a:ext cx="3137479" cy="2857520"/>
          </a:xfrm>
          <a:prstGeom prst="rect">
            <a:avLst/>
          </a:prstGeom>
        </p:spPr>
      </p:pic>
      <p:pic>
        <p:nvPicPr>
          <p:cNvPr id="6" name="Рисунок 5" descr="0005-006-S-glubokoj-drevnosti-cheloveka-okruzhali-zvuki-inache-on-ne-nauchilsja-by.jpg"/>
          <p:cNvPicPr>
            <a:picLocks noChangeAspect="1"/>
          </p:cNvPicPr>
          <p:nvPr/>
        </p:nvPicPr>
        <p:blipFill>
          <a:blip r:embed="rId5" cstate="print"/>
          <a:stretch>
            <a:fillRect/>
          </a:stretch>
        </p:blipFill>
        <p:spPr>
          <a:xfrm rot="20501375">
            <a:off x="681492" y="4189950"/>
            <a:ext cx="2905298" cy="207818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160.jpg"/>
          <p:cNvPicPr>
            <a:picLocks noChangeAspect="1"/>
          </p:cNvPicPr>
          <p:nvPr/>
        </p:nvPicPr>
        <p:blipFill>
          <a:blip r:embed="rId2" cstate="print"/>
          <a:stretch>
            <a:fillRect/>
          </a:stretch>
        </p:blipFill>
        <p:spPr>
          <a:xfrm>
            <a:off x="714348" y="3714752"/>
            <a:ext cx="2581275" cy="2857500"/>
          </a:xfrm>
          <a:prstGeom prst="rect">
            <a:avLst/>
          </a:prstGeom>
        </p:spPr>
      </p:pic>
      <p:pic>
        <p:nvPicPr>
          <p:cNvPr id="7" name="Рисунок 6" descr="2006-07-06_drum_set.jpg"/>
          <p:cNvPicPr>
            <a:picLocks noChangeAspect="1"/>
          </p:cNvPicPr>
          <p:nvPr/>
        </p:nvPicPr>
        <p:blipFill>
          <a:blip r:embed="rId3" cstate="print"/>
          <a:stretch>
            <a:fillRect/>
          </a:stretch>
        </p:blipFill>
        <p:spPr>
          <a:xfrm>
            <a:off x="4221509" y="1601952"/>
            <a:ext cx="4922491" cy="5256048"/>
          </a:xfrm>
          <a:prstGeom prst="rect">
            <a:avLst/>
          </a:prstGeom>
        </p:spPr>
      </p:pic>
      <p:pic>
        <p:nvPicPr>
          <p:cNvPr id="4" name="Содержимое 3" descr="30.jpg"/>
          <p:cNvPicPr>
            <a:picLocks noGrp="1" noChangeAspect="1"/>
          </p:cNvPicPr>
          <p:nvPr>
            <p:ph idx="1"/>
          </p:nvPr>
        </p:nvPicPr>
        <p:blipFill>
          <a:blip r:embed="rId4" cstate="print"/>
          <a:stretch>
            <a:fillRect/>
          </a:stretch>
        </p:blipFill>
        <p:spPr>
          <a:xfrm>
            <a:off x="0" y="0"/>
            <a:ext cx="4357686" cy="3571875"/>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300</TotalTime>
  <Words>472</Words>
  <Application>Microsoft Office PowerPoint</Application>
  <PresentationFormat>Экран (4:3)</PresentationFormat>
  <Paragraphs>22</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Яркая</vt:lpstr>
      <vt:lpstr>Звуки.  Звуковые волны   выполнила: ученица 9 класса МКОУ  «Бабежская СОШ»« Павлючкова Юлия руководитель: учитель физики Тетенькина Екатерина Владимировна  </vt:lpstr>
      <vt:lpstr>Слайд 2</vt:lpstr>
      <vt:lpstr>Слайд 3</vt:lpstr>
      <vt:lpstr>Процесс возникновения и восприятия звуковых волн.  </vt:lpstr>
      <vt:lpstr>Слайд 5</vt:lpstr>
      <vt:lpstr>Слайд 6</vt:lpstr>
      <vt:lpstr>Слайд 7</vt:lpstr>
      <vt:lpstr>Слайд 8</vt:lpstr>
      <vt:lpstr>Слайд 9</vt:lpstr>
      <vt:lpstr>Интересные сведения о звуках</vt:lpstr>
      <vt:lpstr>Слайд 11</vt:lpstr>
      <vt:lpstr>Слайд 12</vt:lpstr>
      <vt:lpstr>Слайд 13</vt:lpstr>
      <vt:lpstr>Слайд 14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Екатерина</cp:lastModifiedBy>
  <cp:revision>32</cp:revision>
  <dcterms:created xsi:type="dcterms:W3CDTF">2012-01-18T15:42:09Z</dcterms:created>
  <dcterms:modified xsi:type="dcterms:W3CDTF">2012-01-30T05:05:13Z</dcterms:modified>
</cp:coreProperties>
</file>