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8" r:id="rId16"/>
    <p:sldId id="272" r:id="rId17"/>
    <p:sldId id="273" r:id="rId18"/>
    <p:sldId id="276" r:id="rId19"/>
    <p:sldId id="277" r:id="rId20"/>
    <p:sldId id="279" r:id="rId21"/>
    <p:sldId id="280" r:id="rId22"/>
    <p:sldId id="281" r:id="rId23"/>
    <p:sldId id="282" r:id="rId24"/>
    <p:sldId id="283" r:id="rId25"/>
    <p:sldId id="284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8B1AB-8C76-46A6-88DD-EBF67DCA5530}" type="datetimeFigureOut">
              <a:rPr lang="ru-RU" smtClean="0"/>
              <a:pPr/>
              <a:t>25.06.2010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C8E42-9BED-4638-84FA-802D54B18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C8E42-9BED-4638-84FA-802D54B184A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72EAA2D-82DD-418C-8C5D-A2616F20656B}" type="datetimeFigureOut">
              <a:rPr lang="ru-RU" smtClean="0"/>
              <a:pPr/>
              <a:t>25.06.2010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EE3102-4564-4BE2-AC2C-07F4E81F4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AA2D-82DD-418C-8C5D-A2616F20656B}" type="datetimeFigureOut">
              <a:rPr lang="ru-RU" smtClean="0"/>
              <a:pPr/>
              <a:t>25.06.2010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3102-4564-4BE2-AC2C-07F4E81F4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AA2D-82DD-418C-8C5D-A2616F20656B}" type="datetimeFigureOut">
              <a:rPr lang="ru-RU" smtClean="0"/>
              <a:pPr/>
              <a:t>25.06.2010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3102-4564-4BE2-AC2C-07F4E81F4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72EAA2D-82DD-418C-8C5D-A2616F20656B}" type="datetimeFigureOut">
              <a:rPr lang="ru-RU" smtClean="0"/>
              <a:pPr/>
              <a:t>25.06.2010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E3102-4564-4BE2-AC2C-07F4E81F43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72EAA2D-82DD-418C-8C5D-A2616F20656B}" type="datetimeFigureOut">
              <a:rPr lang="ru-RU" smtClean="0"/>
              <a:pPr/>
              <a:t>25.06.2010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EE3102-4564-4BE2-AC2C-07F4E81F4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AA2D-82DD-418C-8C5D-A2616F20656B}" type="datetimeFigureOut">
              <a:rPr lang="ru-RU" smtClean="0"/>
              <a:pPr/>
              <a:t>25.06.2010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3102-4564-4BE2-AC2C-07F4E81F43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AA2D-82DD-418C-8C5D-A2616F20656B}" type="datetimeFigureOut">
              <a:rPr lang="ru-RU" smtClean="0"/>
              <a:pPr/>
              <a:t>25.06.2010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3102-4564-4BE2-AC2C-07F4E81F43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72EAA2D-82DD-418C-8C5D-A2616F20656B}" type="datetimeFigureOut">
              <a:rPr lang="ru-RU" smtClean="0"/>
              <a:pPr/>
              <a:t>25.06.2010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E3102-4564-4BE2-AC2C-07F4E81F43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AA2D-82DD-418C-8C5D-A2616F20656B}" type="datetimeFigureOut">
              <a:rPr lang="ru-RU" smtClean="0"/>
              <a:pPr/>
              <a:t>25.06.2010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3102-4564-4BE2-AC2C-07F4E81F4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72EAA2D-82DD-418C-8C5D-A2616F20656B}" type="datetimeFigureOut">
              <a:rPr lang="ru-RU" smtClean="0"/>
              <a:pPr/>
              <a:t>25.06.2010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E3102-4564-4BE2-AC2C-07F4E81F43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72EAA2D-82DD-418C-8C5D-A2616F20656B}" type="datetimeFigureOut">
              <a:rPr lang="ru-RU" smtClean="0"/>
              <a:pPr/>
              <a:t>25.06.2010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E3102-4564-4BE2-AC2C-07F4E81F43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72EAA2D-82DD-418C-8C5D-A2616F20656B}" type="datetimeFigureOut">
              <a:rPr lang="ru-RU" smtClean="0"/>
              <a:pPr/>
              <a:t>25.06.2010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EE3102-4564-4BE2-AC2C-07F4E81F4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live4fun.ru/pictures/img_16985898_189_4.jpg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bigfoto.ru/gallery/albums/userpics/12018/final_Pesez.JPG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myflorafauna.ru/images/pic394-1.jpg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s55.radikal.ru/i150/0902/4b/000f63305090.jpg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2" Type="http://schemas.openxmlformats.org/officeDocument/2006/relationships/hyperlink" Target="http://i2.guns.ru/forums/icons/forum_pictures/002092/2092085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s50.radikal.ru/i129/0907/f5/60c868bbbc1et.jpg" TargetMode="External"/><Relationship Id="rId5" Type="http://schemas.openxmlformats.org/officeDocument/2006/relationships/image" Target="../media/image24.jpeg"/><Relationship Id="rId4" Type="http://schemas.openxmlformats.org/officeDocument/2006/relationships/hyperlink" Target="http://polyris.ucoz.ru/_pu/3/79021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8.jpeg"/><Relationship Id="rId2" Type="http://schemas.openxmlformats.org/officeDocument/2006/relationships/hyperlink" Target="http://estb.msn.com/i/75/1BDC84CA7EE3FCE51D1111EDCCCB8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032.radikal.ru/0908/5e/3d6c0fa4af88.jpg" TargetMode="External"/><Relationship Id="rId5" Type="http://schemas.openxmlformats.org/officeDocument/2006/relationships/image" Target="../media/image27.jpeg"/><Relationship Id="rId4" Type="http://schemas.openxmlformats.org/officeDocument/2006/relationships/hyperlink" Target="http://www.qwas.ru/images/h_5746311_12_200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1.jpeg"/><Relationship Id="rId2" Type="http://schemas.openxmlformats.org/officeDocument/2006/relationships/hyperlink" Target="http://www.northpolextreme.com/images/dscn0149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vvv.ru/photos/img/11760.jpg" TargetMode="External"/><Relationship Id="rId5" Type="http://schemas.openxmlformats.org/officeDocument/2006/relationships/image" Target="../media/image30.jpeg"/><Relationship Id="rId4" Type="http://schemas.openxmlformats.org/officeDocument/2006/relationships/hyperlink" Target="http://www.konyukhov.ru/files/573/sIce%20Cap%202007%20312.jpg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b/1/25/620/25620020_ant_2.jpg" TargetMode="External"/><Relationship Id="rId3" Type="http://schemas.openxmlformats.org/officeDocument/2006/relationships/image" Target="../media/image32.jpeg"/><Relationship Id="rId7" Type="http://schemas.openxmlformats.org/officeDocument/2006/relationships/image" Target="../media/image34.jpeg"/><Relationship Id="rId2" Type="http://schemas.openxmlformats.org/officeDocument/2006/relationships/hyperlink" Target="http://www.sevmeteo.ru/foto/i/209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mg1.liveinternet.ru/images/foto/b/3/541/2443541/f_14126020.jpg" TargetMode="External"/><Relationship Id="rId5" Type="http://schemas.openxmlformats.org/officeDocument/2006/relationships/image" Target="../media/image33.jpeg"/><Relationship Id="rId4" Type="http://schemas.openxmlformats.org/officeDocument/2006/relationships/hyperlink" Target="http://www.sevmeteo.ru/foto/i/166" TargetMode="External"/><Relationship Id="rId9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kp.by/upimg/5a3e8f353c90697f8fa8aa939d18ebfb3dd46ab0/362796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hyperlink" Target="http://www.svrpu.ru/psv/3911/0190_1.jpg" TargetMode="Externa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D%D0%BE%D1%80%D0%B2%D0%B5%D0%B3%D0%B8%D1%8F" TargetMode="External"/><Relationship Id="rId13" Type="http://schemas.openxmlformats.org/officeDocument/2006/relationships/hyperlink" Target="http://img.lenta.ru/science/2004/05/18/arctic/picture.jpg" TargetMode="External"/><Relationship Id="rId3" Type="http://schemas.openxmlformats.org/officeDocument/2006/relationships/hyperlink" Target="http://ru.wikipedia.org/wiki/%D0%91%D0%BE%D0%BB%D1%8C%D1%88%D0%B0%D1%8F_%D0%9C%D0%B5%D0%B4%D0%B2%D0%B5%D0%B4%D0%B8%D1%86%D0%B0_(%D1%81%D0%BE%D0%B7%D0%B2%D0%B5%D0%B7%D0%B4%D0%B8%D0%B5)" TargetMode="External"/><Relationship Id="rId7" Type="http://schemas.openxmlformats.org/officeDocument/2006/relationships/hyperlink" Target="http://ru.wikipedia.org/wiki/%D0%A1%D0%B5%D0%B2%D0%B5%D1%80%D0%BD%D1%8B%D0%B9_%D0%9B%D0%B5%D0%B4%D0%BE%D0%B2%D0%B8%D1%82%D1%8B%D0%B9_%D0%BE%D0%BA%D0%B5%D0%B0%D0%BD" TargetMode="External"/><Relationship Id="rId12" Type="http://schemas.openxmlformats.org/officeDocument/2006/relationships/hyperlink" Target="http://ru.wikipedia.org/wiki/%D0%A1%D0%B5%D0%B2%D0%B5%D1%80%D0%BD%D1%8B%D0%B9_%D0%BF%D0%BE%D0%BB%D1%8F%D1%80%D0%BD%D1%8B%D0%B9_%D0%BA%D1%80%D1%83%D0%B3" TargetMode="External"/><Relationship Id="rId2" Type="http://schemas.openxmlformats.org/officeDocument/2006/relationships/hyperlink" Target="http://ru.wikipedia.org/wiki/%D0%93%D1%80%D0%B5%D1%87%D0%B5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B5%D0%B2%D0%B5%D1%80%D0%BD%D0%B0%D1%8F_%D0%90%D0%BC%D0%B5%D1%80%D0%B8%D0%BA%D0%B0" TargetMode="External"/><Relationship Id="rId11" Type="http://schemas.openxmlformats.org/officeDocument/2006/relationships/hyperlink" Target="http://ru.wikipedia.org/wiki/%D0%A2%D1%83%D0%BD%D0%B4%D1%80%D0%B0" TargetMode="External"/><Relationship Id="rId5" Type="http://schemas.openxmlformats.org/officeDocument/2006/relationships/hyperlink" Target="http://ru.wikipedia.org/wiki/%D0%95%D0%B2%D1%80%D0%B0%D0%B7%D0%B8%D1%8F" TargetMode="External"/><Relationship Id="rId10" Type="http://schemas.openxmlformats.org/officeDocument/2006/relationships/hyperlink" Target="http://ru.wikipedia.org/wiki/%D0%A2%D0%B8%D1%85%D0%B8%D0%B9_%D0%BE%D0%BA%D0%B5%D0%B0%D0%BD" TargetMode="External"/><Relationship Id="rId4" Type="http://schemas.openxmlformats.org/officeDocument/2006/relationships/hyperlink" Target="http://ru.wikipedia.org/wiki/%D0%97%D0%B5%D0%BC%D0%BB%D1%8F" TargetMode="External"/><Relationship Id="rId9" Type="http://schemas.openxmlformats.org/officeDocument/2006/relationships/hyperlink" Target="http://ru.wikipedia.org/wiki/%D0%90%D1%82%D0%BB%D0%B0%D0%BD%D1%82%D0%B8%D1%87%D0%B5%D1%81%D0%BA%D0%B8%D0%B9_%D0%BE%D0%BA%D0%B5%D0%B0%D0%BD" TargetMode="Externa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2.jpeg"/><Relationship Id="rId2" Type="http://schemas.openxmlformats.org/officeDocument/2006/relationships/hyperlink" Target="http://img0.liveinternet.ru/images/attach/c/0/38/350/38350284_1232299995_northlight1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tunguska.ru/fotog/atm/011.jpg" TargetMode="External"/><Relationship Id="rId5" Type="http://schemas.openxmlformats.org/officeDocument/2006/relationships/image" Target="../media/image41.jpeg"/><Relationship Id="rId4" Type="http://schemas.openxmlformats.org/officeDocument/2006/relationships/hyperlink" Target="http://www.travelconnect.ru/tour/country/12chudes/gallery/img0008.jpg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ndiver.ru/pics/fotogall/white/polar1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hibiny.ru/images/gallery/gal255/81e75cfeb0d912acd6a5f4e7c785c368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search?p=0&amp;serverurl=www.sun-city.ru&amp;text=%D0%BF%D0%BE%D0%BB%D1%8F%D1%80%D0%BD%D0%B0%D1%8F%20%D0%B7%D0%B8%D0%BC%D0%B0&amp;spsite=www.sun-city.ru&amp;img_url=www.ndiver.ru/pics/fotogall/white/polar1.jpg&amp;rpt=simage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foto.qrz.ru/albums/userpics/10410/normal_poberez%FCe_arktiki02.jpg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www.fototerra.ru/image.html?id=100721&amp;size=mediu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okrugsveta.ru/img/cmn/2007/08/10/015.jpg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i.focus.ua/img/a/1/6/71561.jpg?1255600138" TargetMode="External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luzhok.ru/pics/art1/art639_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img-2006-12.photosight.ru/03/1797359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klopp.ru/uploads/posts/2007-10/thumbs/1192478585_1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g-2005-06.photosight.ru/04/889576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000108"/>
            <a:ext cx="6743720" cy="2357454"/>
          </a:xfrm>
        </p:spPr>
        <p:txBody>
          <a:bodyPr>
            <a:noAutofit/>
          </a:bodyPr>
          <a:lstStyle/>
          <a:p>
            <a:pPr algn="ctr"/>
            <a:r>
              <a:rPr lang="ru-RU" sz="8800" i="1" dirty="0" smtClean="0"/>
              <a:t>АРКТИКА</a:t>
            </a:r>
            <a:endParaRPr lang="ru-RU" sz="8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ПРЕЗЕНТАЦИЯ</a:t>
            </a:r>
          </a:p>
          <a:p>
            <a:pPr algn="ctr"/>
            <a:r>
              <a:rPr lang="ru-RU" dirty="0" smtClean="0"/>
              <a:t>УЧИТЕЛЯ НАЧАЛЬНЫХ КЛАССОВ</a:t>
            </a:r>
          </a:p>
          <a:p>
            <a:pPr algn="ctr"/>
            <a:r>
              <a:rPr lang="ru-RU" dirty="0" smtClean="0"/>
              <a:t>МОУ «СОШ №1 Р.П.ТАТИЩЕВО»</a:t>
            </a:r>
          </a:p>
          <a:p>
            <a:pPr algn="ctr"/>
            <a:r>
              <a:rPr lang="ru-RU" dirty="0" smtClean="0"/>
              <a:t>КАРАНОВОЙ А.М.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 b="1" i="1" dirty="0" smtClean="0">
                <a:latin typeface="Georgia" pitchFamily="18" charset="0"/>
              </a:rPr>
              <a:t>Тюлень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3554" name="Picture 2" descr="Картинка 7 из 14679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500174"/>
            <a:ext cx="6858048" cy="5133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latin typeface="Georgia" pitchFamily="18" charset="0"/>
              </a:rPr>
              <a:t>Песец </a:t>
            </a:r>
            <a:endParaRPr lang="ru-RU" sz="7200" b="1" i="1" dirty="0">
              <a:latin typeface="Georgia" pitchFamily="18" charset="0"/>
            </a:endParaRPr>
          </a:p>
        </p:txBody>
      </p:sp>
      <p:pic>
        <p:nvPicPr>
          <p:cNvPr id="24578" name="Picture 2" descr="Картинка 1 из 941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428736"/>
            <a:ext cx="6858048" cy="5133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i="1" dirty="0" smtClean="0">
                <a:latin typeface="Georgia" pitchFamily="18" charset="0"/>
              </a:rPr>
              <a:t>Кайра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5602" name="Picture 2" descr="Картинка 7 из 11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571612"/>
            <a:ext cx="6500858" cy="4915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latin typeface="Georgia" pitchFamily="18" charset="0"/>
              </a:rPr>
              <a:t>Полярная сова</a:t>
            </a:r>
            <a:endParaRPr lang="ru-RU" sz="6600" b="1" i="1" dirty="0">
              <a:latin typeface="Georgia" pitchFamily="18" charset="0"/>
            </a:endParaRPr>
          </a:p>
        </p:txBody>
      </p:sp>
      <p:pic>
        <p:nvPicPr>
          <p:cNvPr id="26626" name="Picture 2" descr="Картинка 5 из 16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643050"/>
            <a:ext cx="6643734" cy="4985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>
                <a:latin typeface="Georgia" pitchFamily="18" charset="0"/>
              </a:rPr>
              <a:t>Человек в Арктике</a:t>
            </a:r>
            <a:endParaRPr lang="ru-RU" sz="5400" b="1" i="1" dirty="0">
              <a:latin typeface="Georgia" pitchFamily="18" charset="0"/>
            </a:endParaRPr>
          </a:p>
        </p:txBody>
      </p:sp>
      <p:pic>
        <p:nvPicPr>
          <p:cNvPr id="29698" name="Picture 2" descr="Картинка 1 из 11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508057">
            <a:off x="359398" y="1479803"/>
            <a:ext cx="4000529" cy="2942229"/>
          </a:xfrm>
          <a:prstGeom prst="rect">
            <a:avLst/>
          </a:prstGeom>
          <a:noFill/>
        </p:spPr>
      </p:pic>
      <p:pic>
        <p:nvPicPr>
          <p:cNvPr id="29700" name="Picture 4" descr="http://polyris.ucoz.ru/_pu/3/7902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108034">
            <a:off x="4429124" y="1785926"/>
            <a:ext cx="4114828" cy="3214710"/>
          </a:xfrm>
          <a:prstGeom prst="rect">
            <a:avLst/>
          </a:prstGeom>
          <a:noFill/>
        </p:spPr>
      </p:pic>
      <p:pic>
        <p:nvPicPr>
          <p:cNvPr id="29702" name="Picture 6" descr="Картинка 16 из 263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57356" y="3500438"/>
            <a:ext cx="4071966" cy="3126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97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97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13 из 21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071546"/>
            <a:ext cx="3927330" cy="2214578"/>
          </a:xfrm>
          <a:prstGeom prst="rect">
            <a:avLst/>
          </a:prstGeom>
          <a:noFill/>
        </p:spPr>
      </p:pic>
      <p:pic>
        <p:nvPicPr>
          <p:cNvPr id="1030" name="Picture 6" descr="Картинка 63 из 21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1071546"/>
            <a:ext cx="2857520" cy="2143141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928694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latin typeface="Georgia" pitchFamily="18" charset="0"/>
              </a:rPr>
              <a:t>Добыча нефти и газа</a:t>
            </a:r>
            <a:endParaRPr lang="ru-RU" sz="4800" b="1" i="1" dirty="0">
              <a:latin typeface="Georgia" pitchFamily="18" charset="0"/>
            </a:endParaRPr>
          </a:p>
        </p:txBody>
      </p:sp>
      <p:pic>
        <p:nvPicPr>
          <p:cNvPr id="7" name="Picture 2" descr="Картинка 7 из 216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2857496"/>
            <a:ext cx="2571768" cy="381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dirty="0" smtClean="0">
                <a:latin typeface="Georgia" pitchFamily="18" charset="0"/>
              </a:rPr>
              <a:t>экспедиции</a:t>
            </a:r>
            <a:endParaRPr lang="ru-RU" sz="6000" b="1" i="1" dirty="0">
              <a:latin typeface="Georgia" pitchFamily="18" charset="0"/>
            </a:endParaRPr>
          </a:p>
        </p:txBody>
      </p:sp>
      <p:pic>
        <p:nvPicPr>
          <p:cNvPr id="30722" name="Picture 2" descr="Картинка 48 из 200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00108"/>
            <a:ext cx="3997995" cy="3000372"/>
          </a:xfrm>
          <a:prstGeom prst="rect">
            <a:avLst/>
          </a:prstGeom>
          <a:noFill/>
        </p:spPr>
      </p:pic>
      <p:pic>
        <p:nvPicPr>
          <p:cNvPr id="30724" name="Picture 4" descr="Картинка 49 из 200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000108"/>
            <a:ext cx="3807644" cy="2857520"/>
          </a:xfrm>
          <a:prstGeom prst="rect">
            <a:avLst/>
          </a:prstGeom>
          <a:noFill/>
        </p:spPr>
      </p:pic>
      <p:pic>
        <p:nvPicPr>
          <p:cNvPr id="30726" name="Picture 6" descr="Картинка 50 из 200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71670" y="3357562"/>
            <a:ext cx="4429156" cy="3323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>
                <a:latin typeface="Georgia" pitchFamily="18" charset="0"/>
              </a:rPr>
              <a:t>Полярные станции</a:t>
            </a:r>
            <a:endParaRPr lang="ru-RU" sz="5400" b="1" i="1" dirty="0">
              <a:latin typeface="Georgia" pitchFamily="18" charset="0"/>
            </a:endParaRPr>
          </a:p>
        </p:txBody>
      </p:sp>
      <p:pic>
        <p:nvPicPr>
          <p:cNvPr id="31746" name="Picture 2" descr="Картинка 8 из 165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54113">
            <a:off x="612111" y="1330921"/>
            <a:ext cx="4286250" cy="3209925"/>
          </a:xfrm>
          <a:prstGeom prst="rect">
            <a:avLst/>
          </a:prstGeom>
          <a:noFill/>
        </p:spPr>
      </p:pic>
      <p:pic>
        <p:nvPicPr>
          <p:cNvPr id="31748" name="Picture 4" descr="Картинка 8 из 165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336745">
            <a:off x="4234665" y="1549916"/>
            <a:ext cx="4286250" cy="3209925"/>
          </a:xfrm>
          <a:prstGeom prst="rect">
            <a:avLst/>
          </a:prstGeom>
          <a:noFill/>
        </p:spPr>
      </p:pic>
      <p:pic>
        <p:nvPicPr>
          <p:cNvPr id="31750" name="Picture 6" descr="Картинка 11 из 1654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724559">
            <a:off x="714348" y="2714620"/>
            <a:ext cx="4876800" cy="3295650"/>
          </a:xfrm>
          <a:prstGeom prst="rect">
            <a:avLst/>
          </a:prstGeom>
          <a:noFill/>
        </p:spPr>
      </p:pic>
      <p:pic>
        <p:nvPicPr>
          <p:cNvPr id="31752" name="Picture 8" descr="Картинка 22 из 1654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232870">
            <a:off x="3395905" y="2998552"/>
            <a:ext cx="4778711" cy="3120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Содержимое 32"/>
          <p:cNvSpPr>
            <a:spLocks noGrp="1"/>
          </p:cNvSpPr>
          <p:nvPr>
            <p:ph sz="quarter" idx="4294967295"/>
          </p:nvPr>
        </p:nvSpPr>
        <p:spPr>
          <a:xfrm>
            <a:off x="0" y="500042"/>
            <a:ext cx="5357818" cy="6572296"/>
          </a:xfrm>
        </p:spPr>
        <p:txBody>
          <a:bodyPr>
            <a:noAutofit/>
          </a:bodyPr>
          <a:lstStyle/>
          <a:p>
            <a:r>
              <a:rPr lang="ru-RU" sz="1600" dirty="0" smtClean="0"/>
              <a:t>Дата создания</a:t>
            </a:r>
          </a:p>
          <a:p>
            <a:r>
              <a:rPr lang="ru-RU" sz="1600" dirty="0" smtClean="0"/>
              <a:t>Государственный природный заповедник "Остров Врангеля" учрежден Постановлением Совета Министров РСФСР от 23 марта 1976 г. №189.</a:t>
            </a:r>
          </a:p>
          <a:p>
            <a:r>
              <a:rPr lang="ru-RU" sz="1600" dirty="0" smtClean="0"/>
              <a:t>Географическое положение</a:t>
            </a:r>
          </a:p>
          <a:p>
            <a:r>
              <a:rPr lang="ru-RU" sz="1600" dirty="0" smtClean="0"/>
              <a:t>Этот самый северный из заповедников Дальнего Востока занимает два острова Чукотского моря - Врангеля и </a:t>
            </a:r>
            <a:r>
              <a:rPr lang="ru-RU" sz="1600" dirty="0" err="1" smtClean="0"/>
              <a:t>Геральд</a:t>
            </a:r>
            <a:r>
              <a:rPr lang="ru-RU" sz="1600" dirty="0" smtClean="0"/>
              <a:t>, а также прилегающую акваторию, и располагается на территории </a:t>
            </a:r>
            <a:r>
              <a:rPr lang="ru-RU" sz="1600" dirty="0" err="1" smtClean="0"/>
              <a:t>Шмидтовского</a:t>
            </a:r>
            <a:r>
              <a:rPr lang="ru-RU" sz="1600" dirty="0" smtClean="0"/>
              <a:t> района Магаданской области.</a:t>
            </a:r>
          </a:p>
          <a:p>
            <a:r>
              <a:rPr lang="ru-RU" sz="1600" dirty="0" smtClean="0"/>
              <a:t>Целью создания заповедника является сохранение и изучение типичных и уникальных экосистем островной части Арктики, а также таких видов как белый медведь(остров - главный "родильный дом" белых медведей в Российской Арктике), морж, единственная в России гнездовая популяция белого гуся, и многих других видов </a:t>
            </a:r>
            <a:r>
              <a:rPr lang="ru-RU" sz="1600" dirty="0" err="1" smtClean="0"/>
              <a:t>Берингийской</a:t>
            </a:r>
            <a:r>
              <a:rPr lang="ru-RU" sz="1600" dirty="0" smtClean="0"/>
              <a:t> флоры и фауны с высоким уровнем эндемизма. В 1974 г. на острове акклиматизирован овцебык.</a:t>
            </a:r>
          </a:p>
          <a:p>
            <a:endParaRPr lang="ru-RU" sz="1600" dirty="0">
              <a:latin typeface="Georgia" pitchFamily="18" charset="0"/>
            </a:endParaRPr>
          </a:p>
        </p:txBody>
      </p:sp>
      <p:pic>
        <p:nvPicPr>
          <p:cNvPr id="3" name="Picture 14" descr="увеличить карту ООП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714356"/>
            <a:ext cx="3389714" cy="2714644"/>
          </a:xfrm>
          <a:prstGeom prst="rect">
            <a:avLst/>
          </a:prstGeom>
          <a:noFill/>
        </p:spPr>
      </p:pic>
      <p:sp>
        <p:nvSpPr>
          <p:cNvPr id="4" name="Заголовок 14"/>
          <p:cNvSpPr txBox="1">
            <a:spLocks/>
          </p:cNvSpPr>
          <p:nvPr/>
        </p:nvSpPr>
        <p:spPr>
          <a:xfrm>
            <a:off x="457200" y="0"/>
            <a:ext cx="7467600" cy="57148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Заповедник  «Остров Врангеля»</a:t>
            </a:r>
            <a:endParaRPr kumimoji="0" lang="ru-RU" sz="3000" b="1" i="1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5" name="AutoShape 1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333375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85725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3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13335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114300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5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120015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1905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7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118110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8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1247775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9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72390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0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49530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Picture 13" descr="http://oopt.info/images/nbs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5250" cy="9525"/>
          </a:xfrm>
          <a:prstGeom prst="rect">
            <a:avLst/>
          </a:prstGeom>
          <a:noFill/>
        </p:spPr>
      </p:pic>
      <p:pic>
        <p:nvPicPr>
          <p:cNvPr id="16" name="Picture 14" descr="увеличить карту ООП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714356"/>
            <a:ext cx="3389714" cy="2714644"/>
          </a:xfrm>
          <a:prstGeom prst="rect">
            <a:avLst/>
          </a:prstGeom>
          <a:noFill/>
        </p:spPr>
      </p:pic>
      <p:sp>
        <p:nvSpPr>
          <p:cNvPr id="17" name="AutoShape 15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333375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6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85725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17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13335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8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114300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19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120015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20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1905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AutoShape 21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118110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AutoShape 22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1247775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AutoShape 23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72390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AutoShape 24" descr="http://oopt.info/ovran/images/spacer.gif"/>
          <p:cNvSpPr>
            <a:spLocks noChangeAspect="1" noChangeArrowheads="1"/>
          </p:cNvSpPr>
          <p:nvPr/>
        </p:nvSpPr>
        <p:spPr bwMode="auto">
          <a:xfrm>
            <a:off x="0" y="0"/>
            <a:ext cx="495300" cy="9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" name="Picture 27" descr="http://oopt.info/images/nbs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5250" cy="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3 из 18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85728"/>
            <a:ext cx="3429024" cy="3429025"/>
          </a:xfrm>
          <a:prstGeom prst="rect">
            <a:avLst/>
          </a:prstGeom>
          <a:noFill/>
        </p:spPr>
      </p:pic>
      <p:pic>
        <p:nvPicPr>
          <p:cNvPr id="3" name="Picture 4" descr="Картинка 1 из 23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3" y="2428868"/>
            <a:ext cx="4240191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78579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Арктика – ледяная зона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4000504"/>
            <a:ext cx="7643866" cy="285749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А́рктика</a:t>
            </a:r>
            <a:r>
              <a:rPr lang="ru-RU" dirty="0" smtClean="0"/>
              <a:t> (</a:t>
            </a:r>
            <a:r>
              <a:rPr lang="ru-RU" dirty="0" smtClean="0">
                <a:hlinkClick r:id="rId2" tooltip="Греческий язык"/>
              </a:rPr>
              <a:t>греч.</a:t>
            </a:r>
            <a:r>
              <a:rPr lang="ru-RU" dirty="0" smtClean="0"/>
              <a:t> </a:t>
            </a:r>
            <a:r>
              <a:rPr lang="ru-RU" dirty="0" err="1" smtClean="0"/>
              <a:t>ἄρκτος </a:t>
            </a:r>
            <a:r>
              <a:rPr lang="ru-RU" dirty="0" smtClean="0"/>
              <a:t>— медведь (греч. </a:t>
            </a:r>
            <a:r>
              <a:rPr lang="ru-RU" dirty="0" err="1" smtClean="0"/>
              <a:t>arktikos</a:t>
            </a:r>
            <a:r>
              <a:rPr lang="ru-RU" dirty="0" smtClean="0"/>
              <a:t> — северный., от </a:t>
            </a:r>
            <a:r>
              <a:rPr lang="ru-RU" dirty="0" err="1" smtClean="0"/>
              <a:t>arctos</a:t>
            </a:r>
            <a:r>
              <a:rPr lang="ru-RU" dirty="0" smtClean="0"/>
              <a:t> — медведь (по созвездию </a:t>
            </a:r>
            <a:r>
              <a:rPr lang="ru-RU" dirty="0" smtClean="0">
                <a:hlinkClick r:id="rId3" tooltip="Большая Медведица (созвездие)"/>
              </a:rPr>
              <a:t>Б. Медведица</a:t>
            </a:r>
            <a:r>
              <a:rPr lang="ru-RU" dirty="0" smtClean="0"/>
              <a:t>))) — единый физико-географический район </a:t>
            </a:r>
            <a:r>
              <a:rPr lang="ru-RU" dirty="0" smtClean="0">
                <a:hlinkClick r:id="rId4" tooltip="Земля"/>
              </a:rPr>
              <a:t>Земли</a:t>
            </a:r>
            <a:r>
              <a:rPr lang="ru-RU" dirty="0" smtClean="0"/>
              <a:t>, примыкающий к Северному полюсу и включающий окраины материков </a:t>
            </a:r>
            <a:r>
              <a:rPr lang="ru-RU" dirty="0" smtClean="0">
                <a:hlinkClick r:id="rId5" tooltip="Евразия"/>
              </a:rPr>
              <a:t>Евразии</a:t>
            </a:r>
            <a:r>
              <a:rPr lang="ru-RU" dirty="0" smtClean="0"/>
              <a:t> и </a:t>
            </a:r>
            <a:r>
              <a:rPr lang="ru-RU" dirty="0" smtClean="0">
                <a:hlinkClick r:id="rId6" tooltip="Северная Америка"/>
              </a:rPr>
              <a:t>Северной Америки</a:t>
            </a:r>
            <a:r>
              <a:rPr lang="ru-RU" dirty="0" smtClean="0"/>
              <a:t>, почти весь </a:t>
            </a:r>
            <a:r>
              <a:rPr lang="ru-RU" dirty="0" smtClean="0">
                <a:hlinkClick r:id="rId7" tooltip="Северный Ледовитый океан"/>
              </a:rPr>
              <a:t>Северный Ледовитый океан</a:t>
            </a:r>
            <a:r>
              <a:rPr lang="ru-RU" dirty="0" smtClean="0"/>
              <a:t> с островами (кроме прибрежных островов </a:t>
            </a:r>
            <a:r>
              <a:rPr lang="ru-RU" dirty="0" smtClean="0">
                <a:hlinkClick r:id="rId8" tooltip="Норвегия"/>
              </a:rPr>
              <a:t>Норвегии</a:t>
            </a:r>
            <a:r>
              <a:rPr lang="ru-RU" dirty="0" smtClean="0"/>
              <a:t>), а также прилегающие части </a:t>
            </a:r>
            <a:r>
              <a:rPr lang="ru-RU" dirty="0" smtClean="0">
                <a:hlinkClick r:id="rId9" tooltip="Атлантический океан"/>
              </a:rPr>
              <a:t>Атлантического</a:t>
            </a:r>
            <a:r>
              <a:rPr lang="ru-RU" dirty="0" smtClean="0"/>
              <a:t> и </a:t>
            </a:r>
            <a:r>
              <a:rPr lang="ru-RU" dirty="0" smtClean="0">
                <a:hlinkClick r:id="rId10" tooltip="Тихий океан"/>
              </a:rPr>
              <a:t>Тихого</a:t>
            </a:r>
            <a:r>
              <a:rPr lang="ru-RU" dirty="0" smtClean="0"/>
              <a:t> океанов.  Южная граница Арктики совпадает с южной границей зоны </a:t>
            </a:r>
            <a:r>
              <a:rPr lang="ru-RU" dirty="0" smtClean="0">
                <a:hlinkClick r:id="rId11" tooltip="Тундра"/>
              </a:rPr>
              <a:t>тундры</a:t>
            </a:r>
            <a:r>
              <a:rPr lang="ru-RU" dirty="0" smtClean="0"/>
              <a:t>.  Площадь около 27 млн. кв. км; иногда Арктику ограничивают с юга </a:t>
            </a:r>
            <a:r>
              <a:rPr lang="ru-RU" dirty="0" smtClean="0">
                <a:hlinkClick r:id="rId12" tooltip="Северный полярный круг"/>
              </a:rPr>
              <a:t>Северным полярным кругом</a:t>
            </a:r>
            <a:r>
              <a:rPr lang="ru-RU" dirty="0" smtClean="0"/>
              <a:t> (66° 33′ с. </a:t>
            </a:r>
            <a:r>
              <a:rPr lang="ru-RU" dirty="0" err="1" smtClean="0"/>
              <a:t>ш</a:t>
            </a:r>
            <a:r>
              <a:rPr lang="ru-RU" dirty="0" smtClean="0"/>
              <a:t>.), в этом случае её площадь составит 21 млн. кв. км.</a:t>
            </a:r>
            <a:endParaRPr lang="ru-RU" dirty="0"/>
          </a:p>
        </p:txBody>
      </p:sp>
      <p:pic>
        <p:nvPicPr>
          <p:cNvPr id="1026" name="Picture 2" descr="Картинка 1 из 37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14546" y="857232"/>
            <a:ext cx="3857652" cy="2813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585789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1</a:t>
            </a:r>
            <a:r>
              <a:rPr lang="ru-RU" sz="4400" i="1" dirty="0" smtClean="0">
                <a:latin typeface="Georgia" pitchFamily="18" charset="0"/>
              </a:rPr>
              <a:t>. </a:t>
            </a:r>
            <a:r>
              <a:rPr lang="ru-RU" sz="4400" b="1" i="1" dirty="0" smtClean="0">
                <a:latin typeface="Georgia" pitchFamily="18" charset="0"/>
              </a:rPr>
              <a:t>Природная зона Арктических пустынь расположена на островах:</a:t>
            </a:r>
            <a:br>
              <a:rPr lang="ru-RU" sz="4400" b="1" i="1" dirty="0" smtClean="0">
                <a:latin typeface="Georgia" pitchFamily="18" charset="0"/>
              </a:rPr>
            </a:br>
            <a:r>
              <a:rPr lang="ru-RU" sz="4400" i="1" dirty="0" smtClean="0">
                <a:latin typeface="Georgia" pitchFamily="18" charset="0"/>
              </a:rPr>
              <a:t>А) Северная Земля;</a:t>
            </a:r>
            <a:br>
              <a:rPr lang="ru-RU" sz="4400" i="1" dirty="0" smtClean="0">
                <a:latin typeface="Georgia" pitchFamily="18" charset="0"/>
              </a:rPr>
            </a:br>
            <a:r>
              <a:rPr lang="ru-RU" sz="4400" i="1" dirty="0" smtClean="0">
                <a:latin typeface="Georgia" pitchFamily="18" charset="0"/>
              </a:rPr>
              <a:t>Б) Командорские;</a:t>
            </a:r>
            <a:br>
              <a:rPr lang="ru-RU" sz="4400" i="1" dirty="0" smtClean="0">
                <a:latin typeface="Georgia" pitchFamily="18" charset="0"/>
              </a:rPr>
            </a:br>
            <a:r>
              <a:rPr lang="ru-RU" sz="4400" i="1" dirty="0" smtClean="0">
                <a:latin typeface="Georgia" pitchFamily="18" charset="0"/>
              </a:rPr>
              <a:t>В) Новосибирские;</a:t>
            </a:r>
            <a:br>
              <a:rPr lang="ru-RU" sz="4400" i="1" dirty="0" smtClean="0">
                <a:latin typeface="Georgia" pitchFamily="18" charset="0"/>
              </a:rPr>
            </a:br>
            <a:r>
              <a:rPr lang="ru-RU" sz="4400" i="1" dirty="0" smtClean="0">
                <a:latin typeface="Georgia" pitchFamily="18" charset="0"/>
              </a:rPr>
              <a:t>Г) Сахалин.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940444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Georgia" pitchFamily="18" charset="0"/>
              </a:rPr>
              <a:t>2. Для зоны арктических пустынь характерны животные:</a:t>
            </a:r>
            <a:r>
              <a:rPr lang="ru-RU" sz="4000" i="1" dirty="0" smtClean="0">
                <a:latin typeface="Georgia" pitchFamily="18" charset="0"/>
              </a:rPr>
              <a:t/>
            </a:r>
            <a:br>
              <a:rPr lang="ru-RU" sz="4000" i="1" dirty="0" smtClean="0">
                <a:latin typeface="Georgia" pitchFamily="18" charset="0"/>
              </a:rPr>
            </a:br>
            <a:r>
              <a:rPr lang="ru-RU" sz="4000" i="1" dirty="0" smtClean="0">
                <a:latin typeface="Georgia" pitchFamily="18" charset="0"/>
              </a:rPr>
              <a:t>А) белый медведь;</a:t>
            </a:r>
            <a:br>
              <a:rPr lang="ru-RU" sz="4000" i="1" dirty="0" smtClean="0">
                <a:latin typeface="Georgia" pitchFamily="18" charset="0"/>
              </a:rPr>
            </a:br>
            <a:r>
              <a:rPr lang="ru-RU" sz="4000" i="1" dirty="0" smtClean="0">
                <a:latin typeface="Georgia" pitchFamily="18" charset="0"/>
              </a:rPr>
              <a:t>Б) волк;</a:t>
            </a:r>
            <a:br>
              <a:rPr lang="ru-RU" sz="4000" i="1" dirty="0" smtClean="0">
                <a:latin typeface="Georgia" pitchFamily="18" charset="0"/>
              </a:rPr>
            </a:br>
            <a:r>
              <a:rPr lang="ru-RU" sz="4000" i="1" dirty="0" smtClean="0">
                <a:latin typeface="Georgia" pitchFamily="18" charset="0"/>
              </a:rPr>
              <a:t>В) зубр; </a:t>
            </a:r>
            <a:br>
              <a:rPr lang="ru-RU" sz="4000" i="1" dirty="0" smtClean="0">
                <a:latin typeface="Georgia" pitchFamily="18" charset="0"/>
              </a:rPr>
            </a:br>
            <a:r>
              <a:rPr lang="ru-RU" sz="4000" i="1" dirty="0" smtClean="0">
                <a:latin typeface="Georgia" pitchFamily="18" charset="0"/>
              </a:rPr>
              <a:t>Г) овцебык;</a:t>
            </a:r>
            <a:br>
              <a:rPr lang="ru-RU" sz="4000" i="1" dirty="0" smtClean="0">
                <a:latin typeface="Georgia" pitchFamily="18" charset="0"/>
              </a:rPr>
            </a:br>
            <a:r>
              <a:rPr lang="ru-RU" sz="4000" i="1" dirty="0" smtClean="0">
                <a:latin typeface="Georgia" pitchFamily="18" charset="0"/>
              </a:rPr>
              <a:t>Д) куница;</a:t>
            </a:r>
            <a:br>
              <a:rPr lang="ru-RU" sz="4000" i="1" dirty="0" smtClean="0">
                <a:latin typeface="Georgia" pitchFamily="18" charset="0"/>
              </a:rPr>
            </a:br>
            <a:r>
              <a:rPr lang="ru-RU" sz="4000" i="1" dirty="0" smtClean="0">
                <a:latin typeface="Georgia" pitchFamily="18" charset="0"/>
              </a:rPr>
              <a:t>Е) морж.</a:t>
            </a:r>
            <a:br>
              <a:rPr lang="ru-RU" sz="4000" i="1" dirty="0" smtClean="0">
                <a:latin typeface="Georgia" pitchFamily="18" charset="0"/>
              </a:rPr>
            </a:br>
            <a:endParaRPr lang="ru-RU" sz="4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8336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Georgia" pitchFamily="18" charset="0"/>
              </a:rPr>
              <a:t>3. Отметьте характерные признаки природной зоны Арктики:</a:t>
            </a:r>
            <a:br>
              <a:rPr lang="ru-RU" sz="3200" b="1" i="1" dirty="0" smtClean="0">
                <a:latin typeface="Georgia" pitchFamily="18" charset="0"/>
              </a:rPr>
            </a:br>
            <a:r>
              <a:rPr lang="ru-RU" sz="3200" i="1" dirty="0" smtClean="0">
                <a:latin typeface="Georgia" pitchFamily="18" charset="0"/>
              </a:rPr>
              <a:t>А)  полярное сияние;</a:t>
            </a:r>
            <a:br>
              <a:rPr lang="ru-RU" sz="3200" i="1" dirty="0" smtClean="0">
                <a:latin typeface="Georgia" pitchFamily="18" charset="0"/>
              </a:rPr>
            </a:br>
            <a:r>
              <a:rPr lang="ru-RU" sz="3200" i="1" dirty="0" smtClean="0">
                <a:latin typeface="Georgia" pitchFamily="18" charset="0"/>
              </a:rPr>
              <a:t>Б) средняя температура июля около +2◦С;</a:t>
            </a:r>
            <a:br>
              <a:rPr lang="ru-RU" sz="3200" i="1" dirty="0" smtClean="0">
                <a:latin typeface="Georgia" pitchFamily="18" charset="0"/>
              </a:rPr>
            </a:br>
            <a:r>
              <a:rPr lang="ru-RU" sz="3200" i="1" dirty="0" smtClean="0">
                <a:latin typeface="Georgia" pitchFamily="18" charset="0"/>
              </a:rPr>
              <a:t>В) выпадает много осадков;</a:t>
            </a:r>
            <a:br>
              <a:rPr lang="ru-RU" sz="3200" i="1" dirty="0" smtClean="0">
                <a:latin typeface="Georgia" pitchFamily="18" charset="0"/>
              </a:rPr>
            </a:br>
            <a:r>
              <a:rPr lang="ru-RU" sz="3200" i="1" dirty="0" smtClean="0">
                <a:latin typeface="Georgia" pitchFamily="18" charset="0"/>
              </a:rPr>
              <a:t>Г) поверхность сильно заболочена;</a:t>
            </a:r>
            <a:br>
              <a:rPr lang="ru-RU" sz="3200" i="1" dirty="0" smtClean="0">
                <a:latin typeface="Georgia" pitchFamily="18" charset="0"/>
              </a:rPr>
            </a:br>
            <a:r>
              <a:rPr lang="ru-RU" sz="3200" i="1" dirty="0" smtClean="0">
                <a:latin typeface="Georgia" pitchFamily="18" charset="0"/>
              </a:rPr>
              <a:t>Д) ) практически отсутствуют почвы;</a:t>
            </a:r>
            <a:br>
              <a:rPr lang="ru-RU" sz="3200" i="1" dirty="0" smtClean="0">
                <a:latin typeface="Georgia" pitchFamily="18" charset="0"/>
              </a:rPr>
            </a:br>
            <a:r>
              <a:rPr lang="ru-RU" sz="3200" i="1" dirty="0" smtClean="0">
                <a:latin typeface="Georgia" pitchFamily="18" charset="0"/>
              </a:rPr>
              <a:t>Е) на скалистых берегах много птичьих базаров.</a:t>
            </a:r>
            <a:br>
              <a:rPr lang="ru-RU" sz="3200" i="1" dirty="0" smtClean="0">
                <a:latin typeface="Georgia" pitchFamily="18" charset="0"/>
              </a:rPr>
            </a:br>
            <a:r>
              <a:rPr lang="ru-RU" sz="3200" i="1" dirty="0" smtClean="0">
                <a:latin typeface="Georgia" pitchFamily="18" charset="0"/>
              </a:rPr>
              <a:t>Ж ) обилие ягодных кустарников.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5786454"/>
          </a:xfrm>
        </p:spPr>
        <p:txBody>
          <a:bodyPr>
            <a:norm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Что за чудо – чудеса:</a:t>
            </a: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Загорелись небеса.</a:t>
            </a: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Ой, горит – пылает пламя</a:t>
            </a: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Над сверкающими льдами!</a:t>
            </a: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Кто зажег огонь небесный,</a:t>
            </a: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Золотой костер чудесный?</a:t>
            </a: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Никого за тучей нет.</a:t>
            </a: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4000" b="1" i="1" cap="none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Это с неба льется свет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142852"/>
            <a:ext cx="7467600" cy="785818"/>
          </a:xfrm>
          <a:prstGeom prst="rect">
            <a:avLst/>
          </a:prstGeom>
        </p:spPr>
        <p:txBody>
          <a:bodyPr vert="horz" anchor="b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Северное сияние</a:t>
            </a:r>
            <a:endParaRPr kumimoji="0" lang="ru-RU" sz="6000" b="1" i="1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4" name="Picture 2" descr="Картинка 1 из 6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00108"/>
            <a:ext cx="4052956" cy="2714644"/>
          </a:xfrm>
          <a:prstGeom prst="rect">
            <a:avLst/>
          </a:prstGeom>
          <a:noFill/>
        </p:spPr>
      </p:pic>
      <p:pic>
        <p:nvPicPr>
          <p:cNvPr id="5" name="Picture 4" descr="Картинка 5 из 6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1071546"/>
            <a:ext cx="3048000" cy="2381251"/>
          </a:xfrm>
          <a:prstGeom prst="rect">
            <a:avLst/>
          </a:prstGeom>
          <a:noFill/>
        </p:spPr>
      </p:pic>
      <p:pic>
        <p:nvPicPr>
          <p:cNvPr id="6" name="Picture 6" descr="Картинка 19 из 6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3786190"/>
            <a:ext cx="347188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4868874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latin typeface="Georgia" pitchFamily="18" charset="0"/>
              </a:rPr>
              <a:t>Домашнее задание:</a:t>
            </a:r>
            <a:br>
              <a:rPr lang="ru-RU" sz="4400" b="1" i="1" dirty="0" smtClean="0">
                <a:latin typeface="Georgia" pitchFamily="18" charset="0"/>
              </a:rPr>
            </a:br>
            <a:r>
              <a:rPr lang="ru-RU" sz="4400" i="1" dirty="0" smtClean="0">
                <a:latin typeface="Georgia" pitchFamily="18" charset="0"/>
              </a:rPr>
              <a:t/>
            </a:r>
            <a:br>
              <a:rPr lang="ru-RU" sz="4400" i="1" dirty="0" smtClean="0">
                <a:latin typeface="Georgia" pitchFamily="18" charset="0"/>
              </a:rPr>
            </a:br>
            <a:r>
              <a:rPr lang="ru-RU" sz="4400" i="1" dirty="0" smtClean="0">
                <a:latin typeface="Georgia" pitchFamily="18" charset="0"/>
              </a:rPr>
              <a:t>учебник стр. 7 – 9  пересказ</a:t>
            </a:r>
            <a:br>
              <a:rPr lang="ru-RU" sz="4400" i="1" dirty="0" smtClean="0">
                <a:latin typeface="Georgia" pitchFamily="18" charset="0"/>
              </a:rPr>
            </a:br>
            <a:r>
              <a:rPr lang="ru-RU" sz="4400" i="1" dirty="0" smtClean="0">
                <a:latin typeface="Georgia" pitchFamily="18" charset="0"/>
              </a:rPr>
              <a:t>сообщение о животном Арктики (по желанию)</a:t>
            </a:r>
            <a:br>
              <a:rPr lang="ru-RU" sz="4400" i="1" dirty="0" smtClean="0">
                <a:latin typeface="Georgia" pitchFamily="18" charset="0"/>
              </a:rPr>
            </a:br>
            <a:endParaRPr lang="ru-RU" sz="44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00174"/>
            <a:ext cx="8501122" cy="1569660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>
            <a:bevelT prst="convex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9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</a:rPr>
              <a:t>МОЛОДЦЫ!</a:t>
            </a:r>
            <a:endParaRPr lang="ru-RU" sz="96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latin typeface="Georgia" pitchFamily="18" charset="0"/>
              </a:rPr>
              <a:t>Полярный день</a:t>
            </a:r>
            <a:endParaRPr lang="ru-RU" sz="6000" b="1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Картинка 2 из 1022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71612"/>
            <a:ext cx="6572296" cy="4932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i="1" dirty="0" smtClean="0">
                <a:latin typeface="Georgia" pitchFamily="18" charset="0"/>
              </a:rPr>
              <a:t>Полярная ночь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Картинка 1 из 1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571612"/>
            <a:ext cx="6568186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186766" cy="114300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Полярная зима – температура </a:t>
            </a:r>
            <a:br>
              <a:rPr lang="ru-RU" b="1" i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от -30</a:t>
            </a:r>
            <a:r>
              <a:rPr lang="ru-RU" sz="2400" b="1" i="1" baseline="30000" dirty="0" smtClean="0">
                <a:latin typeface="Georgia" pitchFamily="18" charset="0"/>
              </a:rPr>
              <a:t>0   </a:t>
            </a:r>
            <a:r>
              <a:rPr lang="ru-RU" sz="3100" b="1" i="1" dirty="0" smtClean="0">
                <a:latin typeface="Georgia" pitchFamily="18" charset="0"/>
              </a:rPr>
              <a:t>и ниже</a:t>
            </a:r>
            <a:endParaRPr lang="ru-RU" sz="3100" b="1" i="1" dirty="0">
              <a:latin typeface="Georgi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143000" y="3854132"/>
          <a:ext cx="6096000" cy="36576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048000" y="3246120"/>
          <a:ext cx="3048000" cy="36576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8437" name="Picture 5" descr="http://im3-tub.yandex.net/i?id=7930663&amp;tov=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9" y="1643050"/>
            <a:ext cx="2774601" cy="2071702"/>
          </a:xfrm>
          <a:prstGeom prst="rect">
            <a:avLst/>
          </a:prstGeom>
          <a:noFill/>
        </p:spPr>
      </p:pic>
      <p:pic>
        <p:nvPicPr>
          <p:cNvPr id="18438" name="Picture 6" descr="http://im0-tub.yandex.net/i?id=7930663&amp;tov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099" y="1643050"/>
            <a:ext cx="2870277" cy="2143140"/>
          </a:xfrm>
          <a:prstGeom prst="rect">
            <a:avLst/>
          </a:prstGeom>
          <a:noFill/>
        </p:spPr>
      </p:pic>
      <p:pic>
        <p:nvPicPr>
          <p:cNvPr id="18440" name="Picture 8" descr="http://im3-tub.yandex.net/i?id=8305206&amp;tov=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4071942"/>
            <a:ext cx="3245880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Georgia" pitchFamily="18" charset="0"/>
              </a:rPr>
              <a:t>Полярное лето – температура</a:t>
            </a:r>
            <a:br>
              <a:rPr lang="ru-RU" b="1" i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  +5</a:t>
            </a:r>
            <a:r>
              <a:rPr lang="ru-RU" sz="2400" b="1" i="1" baseline="30000" dirty="0" smtClean="0">
                <a:latin typeface="Georgia" pitchFamily="18" charset="0"/>
              </a:rPr>
              <a:t>0   </a:t>
            </a:r>
            <a:r>
              <a:rPr lang="ru-RU" sz="2800" b="1" i="1" baseline="30000" dirty="0" smtClean="0">
                <a:latin typeface="Georgia" pitchFamily="18" charset="0"/>
              </a:rPr>
              <a:t>_</a:t>
            </a:r>
            <a:r>
              <a:rPr lang="ru-RU" sz="2800" b="1" i="1" dirty="0" smtClean="0">
                <a:latin typeface="Georgia" pitchFamily="18" charset="0"/>
              </a:rPr>
              <a:t>  +6</a:t>
            </a:r>
            <a:r>
              <a:rPr lang="ru-RU" sz="2800" b="1" i="1" baseline="30000" dirty="0" smtClean="0">
                <a:latin typeface="Georgia" pitchFamily="18" charset="0"/>
              </a:rPr>
              <a:t>0 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9460" name="Picture 4" descr="Картинка 24 из 153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28736"/>
            <a:ext cx="3076561" cy="2308864"/>
          </a:xfrm>
          <a:prstGeom prst="rect">
            <a:avLst/>
          </a:prstGeom>
          <a:noFill/>
        </p:spPr>
      </p:pic>
      <p:pic>
        <p:nvPicPr>
          <p:cNvPr id="19464" name="Picture 8" descr="Картинка 17 из 146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428736"/>
            <a:ext cx="3750495" cy="2428892"/>
          </a:xfrm>
          <a:prstGeom prst="rect">
            <a:avLst/>
          </a:prstGeom>
          <a:noFill/>
        </p:spPr>
      </p:pic>
      <p:pic>
        <p:nvPicPr>
          <p:cNvPr id="19466" name="Picture 10" descr="Картинка 20 из 146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28662" y="3929066"/>
            <a:ext cx="2714644" cy="2651303"/>
          </a:xfrm>
          <a:prstGeom prst="rect">
            <a:avLst/>
          </a:prstGeom>
          <a:noFill/>
        </p:spPr>
      </p:pic>
      <p:pic>
        <p:nvPicPr>
          <p:cNvPr id="19468" name="Picture 12" descr="Картинка 27 из 1468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43372" y="3929066"/>
            <a:ext cx="4005255" cy="2592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i="1" dirty="0" smtClean="0">
                <a:latin typeface="Georgia" pitchFamily="18" charset="0"/>
              </a:rPr>
              <a:t>Растения Арктики</a:t>
            </a:r>
            <a:endParaRPr lang="ru-RU" sz="6000" b="1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Картинка 13 из 42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643050"/>
            <a:ext cx="2727632" cy="4500594"/>
          </a:xfrm>
          <a:prstGeom prst="rect">
            <a:avLst/>
          </a:prstGeom>
          <a:noFill/>
        </p:spPr>
      </p:pic>
      <p:pic>
        <p:nvPicPr>
          <p:cNvPr id="9218" name="Picture 2" descr="Картинка 1 из 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2071678"/>
            <a:ext cx="4295775" cy="3810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7467600" cy="1714512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latin typeface="Georgia" pitchFamily="18" charset="0"/>
              </a:rPr>
              <a:t>Животные Арктики</a:t>
            </a:r>
            <a:br>
              <a:rPr lang="ru-RU" sz="4800" b="1" i="1" dirty="0" smtClean="0">
                <a:latin typeface="Georgia" pitchFamily="18" charset="0"/>
              </a:rPr>
            </a:br>
            <a:r>
              <a:rPr lang="ru-RU" sz="4800" b="1" i="1" dirty="0" smtClean="0">
                <a:latin typeface="Georgia" pitchFamily="18" charset="0"/>
              </a:rPr>
              <a:t>Белый медведь</a:t>
            </a:r>
            <a:endParaRPr lang="ru-RU" sz="4800" b="1" dirty="0"/>
          </a:p>
        </p:txBody>
      </p:sp>
      <p:pic>
        <p:nvPicPr>
          <p:cNvPr id="21506" name="Picture 2" descr="Картинка 17 из 106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643314"/>
            <a:ext cx="3788218" cy="2786082"/>
          </a:xfrm>
          <a:prstGeom prst="rect">
            <a:avLst/>
          </a:prstGeom>
          <a:noFill/>
        </p:spPr>
      </p:pic>
      <p:pic>
        <p:nvPicPr>
          <p:cNvPr id="4" name="Picture 6" descr="Белый медведь (сл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785926"/>
            <a:ext cx="4427538" cy="3117850"/>
          </a:xfrm>
          <a:prstGeom prst="rect">
            <a:avLst/>
          </a:prstGeom>
          <a:noFill/>
          <a:ln w="25400">
            <a:solidFill>
              <a:srgbClr val="7070FF"/>
            </a:solidFill>
            <a:miter lim="800000"/>
            <a:headEnd/>
            <a:tailEnd/>
          </a:ln>
        </p:spPr>
      </p:pic>
      <p:pic>
        <p:nvPicPr>
          <p:cNvPr id="5" name="Picture 9" descr="TRavel_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1500174"/>
            <a:ext cx="2433638" cy="3286125"/>
          </a:xfrm>
          <a:prstGeom prst="rect">
            <a:avLst/>
          </a:prstGeom>
          <a:noFill/>
          <a:ln w="25400">
            <a:solidFill>
              <a:srgbClr val="7070FF"/>
            </a:solidFill>
            <a:miter lim="800000"/>
            <a:headEnd/>
            <a:tailEnd/>
          </a:ln>
        </p:spPr>
      </p:pic>
      <p:pic>
        <p:nvPicPr>
          <p:cNvPr id="6" name="Picture 5" descr="C:\Documents and Settings\Мама\Мои документы\Мои рисунки\Новая папка\bears_2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3571876"/>
            <a:ext cx="3643312" cy="2732088"/>
          </a:xfrm>
          <a:prstGeom prst="rect">
            <a:avLst/>
          </a:prstGeom>
          <a:noFill/>
          <a:ln w="25400">
            <a:solidFill>
              <a:srgbClr val="707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latin typeface="Georgia" pitchFamily="18" charset="0"/>
              </a:rPr>
              <a:t>Морской котик</a:t>
            </a:r>
            <a:endParaRPr lang="ru-RU" sz="6600" b="1" i="1" dirty="0">
              <a:latin typeface="Georgia" pitchFamily="18" charset="0"/>
            </a:endParaRPr>
          </a:p>
        </p:txBody>
      </p:sp>
      <p:pic>
        <p:nvPicPr>
          <p:cNvPr id="1028" name="Picture 4" descr="Картинка 1 из 815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571612"/>
            <a:ext cx="6663377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251</TotalTime>
  <Words>226</Words>
  <Application>Microsoft Office PowerPoint</Application>
  <PresentationFormat>Экран (4:3)</PresentationFormat>
  <Paragraphs>36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Эркер</vt:lpstr>
      <vt:lpstr>АРКТИКА</vt:lpstr>
      <vt:lpstr>Арктика – ледяная зона</vt:lpstr>
      <vt:lpstr>Полярный день</vt:lpstr>
      <vt:lpstr>Полярная ночь</vt:lpstr>
      <vt:lpstr>Полярная зима – температура  от -300   и ниже</vt:lpstr>
      <vt:lpstr>Полярное лето – температура   +50   _  +60 </vt:lpstr>
      <vt:lpstr>Растения Арктики</vt:lpstr>
      <vt:lpstr>Животные Арктики Белый медведь</vt:lpstr>
      <vt:lpstr>Морской котик</vt:lpstr>
      <vt:lpstr>Тюлень </vt:lpstr>
      <vt:lpstr>Песец </vt:lpstr>
      <vt:lpstr>Кайра </vt:lpstr>
      <vt:lpstr>Полярная сова</vt:lpstr>
      <vt:lpstr>Человек в Арктике</vt:lpstr>
      <vt:lpstr>Добыча нефти и газа</vt:lpstr>
      <vt:lpstr>экспедиции</vt:lpstr>
      <vt:lpstr>Полярные станции</vt:lpstr>
      <vt:lpstr>Слайд 18</vt:lpstr>
      <vt:lpstr>Слайд 19</vt:lpstr>
      <vt:lpstr>1. Природная зона Арктических пустынь расположена на островах: А) Северная Земля; Б) Командорские; В) Новосибирские; Г) Сахалин. </vt:lpstr>
      <vt:lpstr>2. Для зоны арктических пустынь характерны животные: А) белый медведь; Б) волк; В) зубр;  Г) овцебык; Д) куница; Е) морж. </vt:lpstr>
      <vt:lpstr>3. Отметьте характерные признаки природной зоны Арктики: А)  полярное сияние; Б) средняя температура июля около +2◦С; В) выпадает много осадков; Г) поверхность сильно заболочена; Д) ) практически отсутствуют почвы; Е) на скалистых берегах много птичьих базаров. Ж ) обилие ягодных кустарников. </vt:lpstr>
      <vt:lpstr>Что за чудо – чудеса: Загорелись небеса. Ой, горит – пылает пламя Над сверкающими льдами! Кто зажег огонь небесный, Золотой костер чудесный? Никого за тучей нет. Это с неба льется свет</vt:lpstr>
      <vt:lpstr>Слайд 24</vt:lpstr>
      <vt:lpstr>Домашнее задание:  учебник стр. 7 – 9  пересказ сообщение о животном Арктики (по желанию) </vt:lpstr>
      <vt:lpstr>Слайд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АРКТИКА</dc:title>
  <dc:creator>Антон</dc:creator>
  <cp:lastModifiedBy>Admin</cp:lastModifiedBy>
  <cp:revision>30</cp:revision>
  <dcterms:created xsi:type="dcterms:W3CDTF">2010-01-05T12:39:06Z</dcterms:created>
  <dcterms:modified xsi:type="dcterms:W3CDTF">2010-06-25T10:16:07Z</dcterms:modified>
</cp:coreProperties>
</file>