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2" r:id="rId3"/>
    <p:sldId id="263" r:id="rId4"/>
    <p:sldId id="264" r:id="rId5"/>
    <p:sldId id="257" r:id="rId6"/>
    <p:sldId id="261" r:id="rId7"/>
    <p:sldId id="258" r:id="rId8"/>
    <p:sldId id="266" r:id="rId9"/>
    <p:sldId id="273" r:id="rId1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76" autoAdjust="0"/>
    <p:restoredTop sz="94718" autoAdjust="0"/>
  </p:normalViewPr>
  <p:slideViewPr>
    <p:cSldViewPr>
      <p:cViewPr>
        <p:scale>
          <a:sx n="100" d="100"/>
          <a:sy n="100" d="100"/>
        </p:scale>
        <p:origin x="-1926" y="-5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3568E7A4-A98A-43BB-A6DE-F3DAA92C9694}" type="datetimeFigureOut">
              <a:rPr lang="ru-RU"/>
              <a:pPr>
                <a:defRPr/>
              </a:pPr>
              <a:t>31.01.2012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BE1B14F-DCC3-4287-94A0-70DCAB88C5CF}"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5C2F428-D833-4094-8117-9C9FC2BD0A9F}" type="datetimeFigureOut">
              <a:rPr lang="ru-RU"/>
              <a:pPr>
                <a:defRPr/>
              </a:pPr>
              <a:t>31.01.2012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C28BCCB-430E-428D-B482-85C4BB1EB6D2}"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D442453-0063-49A4-951A-5D373827329E}" type="datetimeFigureOut">
              <a:rPr lang="ru-RU"/>
              <a:pPr>
                <a:defRPr/>
              </a:pPr>
              <a:t>31.01.2012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B90B7AB-4AA4-46F3-9039-29005161CF43}"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7A4EF8C-4D52-4C31-B9A7-66E60E93EBC2}" type="datetimeFigureOut">
              <a:rPr lang="ru-RU"/>
              <a:pPr>
                <a:defRPr/>
              </a:pPr>
              <a:t>31.01.2012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DBF428A-1674-424E-9EE7-661A8EA5CB4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7545A42-4D79-4B05-9784-D974F6FC5492}" type="datetimeFigureOut">
              <a:rPr lang="ru-RU"/>
              <a:pPr>
                <a:defRPr/>
              </a:pPr>
              <a:t>31.01.2012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77E8158-3B4F-4A23-8324-19C09829AD48}"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4745A8E-AAE0-4985-9A39-6A8C473CF85D}" type="datetimeFigureOut">
              <a:rPr lang="ru-RU"/>
              <a:pPr>
                <a:defRPr/>
              </a:pPr>
              <a:t>31.01.2012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C7430A3-296F-48C1-AA27-1906FA172C8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B5921D6A-7AB4-4D0A-83DD-C6F7715AA37C}" type="datetimeFigureOut">
              <a:rPr lang="ru-RU"/>
              <a:pPr>
                <a:defRPr/>
              </a:pPr>
              <a:t>31.01.2012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67576543-512C-42B1-BC1C-F54F2A5DE18C}"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57BC433B-4302-4A92-9162-84AC9578DA05}" type="datetimeFigureOut">
              <a:rPr lang="ru-RU"/>
              <a:pPr>
                <a:defRPr/>
              </a:pPr>
              <a:t>31.01.2012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328CB070-8780-4F88-B9E6-F5C0B9E79707}"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07F4B71E-5F9E-477B-A298-142CE9866523}" type="datetimeFigureOut">
              <a:rPr lang="ru-RU"/>
              <a:pPr>
                <a:defRPr/>
              </a:pPr>
              <a:t>31.01.2012</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6ED2D844-37A0-4C52-908E-4B4E24016BA4}"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4AF76F0-3344-44B2-827A-364D0B156FE1}" type="datetimeFigureOut">
              <a:rPr lang="ru-RU"/>
              <a:pPr>
                <a:defRPr/>
              </a:pPr>
              <a:t>31.01.2012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54E3E3F-6634-4DFC-9F57-2652FB195A5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8F8A8BB-DFC1-4DDC-B59D-2585B6FC0770}" type="datetimeFigureOut">
              <a:rPr lang="ru-RU"/>
              <a:pPr>
                <a:defRPr/>
              </a:pPr>
              <a:t>31.01.2012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F5624820-DFC1-4AE9-AB8B-BA58718F641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duotone>
              <a:schemeClr val="accent5">
                <a:shade val="45000"/>
                <a:satMod val="135000"/>
              </a:schemeClr>
              <a:prstClr val="white"/>
            </a:duotone>
            <a:lum bright="6000" contrast="-20000"/>
          </a:blip>
          <a:srcRect/>
          <a:tile tx="0" ty="0" sx="100000" sy="100000" flip="none" algn="tl"/>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9CA96328-8257-4650-8373-D30D0ED8BCEC}" type="datetimeFigureOut">
              <a:rPr lang="ru-RU"/>
              <a:pPr>
                <a:defRPr/>
              </a:pPr>
              <a:t>31.01.2012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5337CE84-33DB-4617-88D3-908B59B75FF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191269027_c4112.jpg"/>
          <p:cNvPicPr>
            <a:picLocks noGrp="1" noChangeAspect="1"/>
          </p:cNvPicPr>
          <p:nvPr>
            <p:ph idx="1"/>
          </p:nvPr>
        </p:nvPicPr>
        <p:blipFill>
          <a:blip r:embed="rId2"/>
          <a:stretch>
            <a:fillRect/>
          </a:stretch>
        </p:blipFill>
        <p:spPr>
          <a:xfrm rot="305975">
            <a:off x="422757" y="1593729"/>
            <a:ext cx="3929090" cy="4865747"/>
          </a:xfrm>
          <a:solidFill>
            <a:srgbClr val="FFFFFF">
              <a:shade val="85000"/>
            </a:srgbClr>
          </a:solidFill>
          <a:ln w="190500" cap="sq">
            <a:solidFill>
              <a:srgbClr val="FFFFFF"/>
            </a:solidFill>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Заголовок 1"/>
          <p:cNvSpPr>
            <a:spLocks noGrp="1"/>
          </p:cNvSpPr>
          <p:nvPr>
            <p:ph type="title"/>
          </p:nvPr>
        </p:nvSpPr>
        <p:spPr>
          <a:xfrm rot="21217717">
            <a:off x="252287" y="238762"/>
            <a:ext cx="8229600" cy="1143000"/>
          </a:xfrm>
        </p:spPr>
        <p:txBody>
          <a:bodyPr rtlCol="0">
            <a:normAutofit/>
          </a:bodyPr>
          <a:lstStyle/>
          <a:p>
            <a:pPr fontAlgn="auto">
              <a:spcAft>
                <a:spcPts val="0"/>
              </a:spcAft>
              <a:defRPr/>
            </a:pPr>
            <a:r>
              <a:rPr lang="ru-RU" sz="6000" b="1" dirty="0" smtClean="0">
                <a:solidFill>
                  <a:schemeClr val="tx2">
                    <a:lumMod val="50000"/>
                  </a:schemeClr>
                </a:solidFill>
                <a:effectLst>
                  <a:glow rad="228600">
                    <a:schemeClr val="accent1">
                      <a:satMod val="175000"/>
                      <a:alpha val="40000"/>
                    </a:schemeClr>
                  </a:glow>
                </a:effectLst>
                <a:latin typeface="Segoe Print" pitchFamily="2" charset="0"/>
              </a:rPr>
              <a:t>Немного истории</a:t>
            </a:r>
            <a:endParaRPr lang="ru-RU" sz="6000" b="1" dirty="0">
              <a:solidFill>
                <a:schemeClr val="tx2">
                  <a:lumMod val="50000"/>
                </a:schemeClr>
              </a:solidFill>
              <a:effectLst>
                <a:glow rad="228600">
                  <a:schemeClr val="accent1">
                    <a:satMod val="175000"/>
                    <a:alpha val="40000"/>
                  </a:schemeClr>
                </a:glow>
              </a:effectLst>
              <a:latin typeface="Segoe Print" pitchFamily="2" charset="0"/>
            </a:endParaRPr>
          </a:p>
        </p:txBody>
      </p:sp>
      <p:pic>
        <p:nvPicPr>
          <p:cNvPr id="5" name="Рисунок 4" descr="1191268711_c4103.jpg"/>
          <p:cNvPicPr>
            <a:picLocks noChangeAspect="1"/>
          </p:cNvPicPr>
          <p:nvPr/>
        </p:nvPicPr>
        <p:blipFill>
          <a:blip r:embed="rId3"/>
          <a:stretch>
            <a:fillRect/>
          </a:stretch>
        </p:blipFill>
        <p:spPr>
          <a:xfrm>
            <a:off x="5072063" y="2428875"/>
            <a:ext cx="3473450" cy="396875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850" y="333375"/>
            <a:ext cx="8229600" cy="5786438"/>
          </a:xfrm>
        </p:spPr>
        <p:txBody>
          <a:bodyPr rtlCol="0">
            <a:normAutofit fontScale="62500" lnSpcReduction="20000"/>
          </a:bodyPr>
          <a:lstStyle/>
          <a:p>
            <a:pPr fontAlgn="auto">
              <a:spcAft>
                <a:spcPts val="0"/>
              </a:spcAft>
              <a:buFont typeface="Arial" pitchFamily="34" charset="0"/>
              <a:buNone/>
              <a:defRPr/>
            </a:pPr>
            <a:endParaRPr lang="ru-RU" b="1" dirty="0" smtClean="0">
              <a:latin typeface="Times New Roman" pitchFamily="18" charset="0"/>
              <a:cs typeface="Times New Roman" pitchFamily="18" charset="0"/>
            </a:endParaRPr>
          </a:p>
          <a:p>
            <a:pPr fontAlgn="auto">
              <a:spcAft>
                <a:spcPts val="0"/>
              </a:spcAft>
              <a:buFont typeface="Arial" pitchFamily="34" charset="0"/>
              <a:buNone/>
              <a:defRPr/>
            </a:pPr>
            <a:r>
              <a:rPr lang="ru-RU" b="1" dirty="0" smtClean="0">
                <a:latin typeface="Times New Roman" pitchFamily="18" charset="0"/>
                <a:cs typeface="Times New Roman" pitchFamily="18" charset="0"/>
              </a:rPr>
              <a:t>          История математики показывает, что в математике             существует "странная" традиция, касающаяся                        выдающихся математических открытий. Многие                       математики оказываются неспособными оценить по                     достоинству математические достижения своих                 современников. Революционные математические                             открытия или остаются незамеченными или подвергаются насмешкам со стороны современников. И только спустя                                   40-50 лет начинается их признание и всеобщее восхищение.                                                 В этом отношении блестящий пример дала русская                           математика 19-го столетия. Когда в 1826 молодое русское дарование, будущий гениальный математик Николай Лобачевский из Казанского университета пришел к новой геометрической системе ("геометрия Лобачевского"), его труд "О началах геометрии" был отослан в Российскую академию наук.            Известный русский математик академик Остроградский              написал резко отрицательный отзыв на эту работу Лобачевского, а в 1834 г. в журнале "Сын отечества" появилась                                               анонимная издевательская статейка по поводу                                   господина "казанского ректора" Лобачевского и его геометрических сочинений</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pic>
        <p:nvPicPr>
          <p:cNvPr id="4" name="Рисунок 3" descr="1103001.jpg"/>
          <p:cNvPicPr>
            <a:picLocks noChangeAspect="1"/>
          </p:cNvPicPr>
          <p:nvPr/>
        </p:nvPicPr>
        <p:blipFill>
          <a:blip r:embed="rId2"/>
          <a:stretch>
            <a:fillRect/>
          </a:stretch>
        </p:blipFill>
        <p:spPr>
          <a:xfrm>
            <a:off x="7061008" y="4858037"/>
            <a:ext cx="1616552" cy="189607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339" name="Заголовок 1"/>
          <p:cNvSpPr>
            <a:spLocks noGrp="1"/>
          </p:cNvSpPr>
          <p:nvPr>
            <p:ph type="title"/>
          </p:nvPr>
        </p:nvSpPr>
        <p:spPr>
          <a:xfrm>
            <a:off x="3571875" y="6572250"/>
            <a:ext cx="4214813" cy="142875"/>
          </a:xfrm>
        </p:spPr>
        <p:txBody>
          <a:bodyPr/>
          <a:lstStyle/>
          <a:p>
            <a:r>
              <a:rPr lang="ru-RU" sz="1400" smtClean="0"/>
              <a:t>Н.И.  Лобачевский  ( 1792-1856)</a:t>
            </a:r>
            <a:br>
              <a:rPr lang="ru-RU" sz="1400" smtClean="0"/>
            </a:br>
            <a:endParaRPr lang="ru-RU" sz="1400" smtClean="0"/>
          </a:p>
        </p:txBody>
      </p:sp>
      <p:pic>
        <p:nvPicPr>
          <p:cNvPr id="6" name="Рисунок 5" descr="остоградский м.в. 1801-1862.jpg"/>
          <p:cNvPicPr>
            <a:picLocks noChangeAspect="1"/>
          </p:cNvPicPr>
          <p:nvPr/>
        </p:nvPicPr>
        <p:blipFill>
          <a:blip r:embed="rId3"/>
          <a:stretch>
            <a:fillRect/>
          </a:stretch>
        </p:blipFill>
        <p:spPr>
          <a:xfrm>
            <a:off x="7429520" y="1000108"/>
            <a:ext cx="1409700" cy="20193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4341" name="TextBox 6"/>
          <p:cNvSpPr txBox="1">
            <a:spLocks noChangeArrowheads="1"/>
          </p:cNvSpPr>
          <p:nvPr/>
        </p:nvSpPr>
        <p:spPr bwMode="auto">
          <a:xfrm>
            <a:off x="7286625" y="285750"/>
            <a:ext cx="2143125" cy="584200"/>
          </a:xfrm>
          <a:prstGeom prst="rect">
            <a:avLst/>
          </a:prstGeom>
          <a:noFill/>
          <a:ln w="9525">
            <a:noFill/>
            <a:miter lim="800000"/>
            <a:headEnd/>
            <a:tailEnd/>
          </a:ln>
        </p:spPr>
        <p:txBody>
          <a:bodyPr>
            <a:spAutoFit/>
          </a:bodyPr>
          <a:lstStyle/>
          <a:p>
            <a:r>
              <a:rPr lang="ru-RU" sz="1600">
                <a:latin typeface="Calibri" pitchFamily="34" charset="0"/>
              </a:rPr>
              <a:t>М.В. Остоградский (1801-1862)</a:t>
            </a:r>
          </a:p>
        </p:txBody>
      </p:sp>
      <p:sp>
        <p:nvSpPr>
          <p:cNvPr id="14343" name="Rectangle 7"/>
          <p:cNvSpPr>
            <a:spLocks noChangeArrowheads="1"/>
          </p:cNvSpPr>
          <p:nvPr/>
        </p:nvSpPr>
        <p:spPr bwMode="auto">
          <a:xfrm>
            <a:off x="827088" y="188913"/>
            <a:ext cx="5102225" cy="366712"/>
          </a:xfrm>
          <a:prstGeom prst="rect">
            <a:avLst/>
          </a:prstGeom>
          <a:noFill/>
          <a:ln w="9525">
            <a:noFill/>
            <a:miter lim="800000"/>
            <a:headEnd/>
            <a:tailEnd/>
          </a:ln>
          <a:effectLst/>
        </p:spPr>
        <p:txBody>
          <a:bodyPr wrap="none">
            <a:spAutoFit/>
          </a:bodyPr>
          <a:lstStyle/>
          <a:p>
            <a:r>
              <a:rPr lang="ru-RU">
                <a:solidFill>
                  <a:schemeClr val="hlink"/>
                </a:solidFill>
              </a:rPr>
              <a:t>Истории некоторых математических открытий</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title"/>
          </p:nvPr>
        </p:nvSpPr>
        <p:spPr>
          <a:xfrm>
            <a:off x="285750" y="3929063"/>
            <a:ext cx="2714625" cy="274637"/>
          </a:xfrm>
        </p:spPr>
        <p:txBody>
          <a:bodyPr/>
          <a:lstStyle/>
          <a:p>
            <a:r>
              <a:rPr lang="ru-RU" sz="1200" b="1" smtClean="0"/>
              <a:t>К.Ф.Гаусс (1777-1855)</a:t>
            </a:r>
          </a:p>
        </p:txBody>
      </p:sp>
      <p:sp>
        <p:nvSpPr>
          <p:cNvPr id="15362" name="Содержимое 2"/>
          <p:cNvSpPr>
            <a:spLocks noGrp="1"/>
          </p:cNvSpPr>
          <p:nvPr>
            <p:ph idx="1"/>
          </p:nvPr>
        </p:nvSpPr>
        <p:spPr>
          <a:xfrm>
            <a:off x="0" y="0"/>
            <a:ext cx="8229600" cy="6858000"/>
          </a:xfrm>
        </p:spPr>
        <p:txBody>
          <a:bodyPr/>
          <a:lstStyle/>
          <a:p>
            <a:pPr algn="r">
              <a:buFont typeface="Arial" charset="0"/>
              <a:buNone/>
            </a:pPr>
            <a:r>
              <a:rPr lang="ru-RU" sz="1600" b="1" smtClean="0">
                <a:latin typeface="Times New Roman" pitchFamily="18" charset="0"/>
                <a:cs typeface="Times New Roman" pitchFamily="18" charset="0"/>
              </a:rPr>
              <a:t>          Лобачевский умер в 1856 году непризнанным в своей стране. Признание пришло         	к нему из Западной науки благодаря гениальному немецкому математику Гауссу, который оказался единственным математиком, который высоко оценил труды Лобачевского еще при его жизни. По предложению Гаусса Лобачевскмй в 1842 году был избран член- корреспондентом Геттингенского ученого общества. Большую роль в признании трудов Лобачевского сыграли исследования Бельтрами, Клейна и Пуанкаре.</a:t>
            </a:r>
          </a:p>
          <a:p>
            <a:endParaRPr lang="ru-RU" sz="1400" b="1" smtClean="0">
              <a:latin typeface="Times New Roman" pitchFamily="18" charset="0"/>
              <a:cs typeface="Times New Roman" pitchFamily="18" charset="0"/>
            </a:endParaRPr>
          </a:p>
          <a:p>
            <a:endParaRPr lang="ru-RU" sz="1400" b="1" smtClean="0">
              <a:latin typeface="Times New Roman" pitchFamily="18" charset="0"/>
              <a:cs typeface="Times New Roman" pitchFamily="18" charset="0"/>
            </a:endParaRPr>
          </a:p>
          <a:p>
            <a:endParaRPr lang="ru-RU" sz="1400" b="1" smtClean="0">
              <a:latin typeface="Times New Roman" pitchFamily="18" charset="0"/>
              <a:cs typeface="Times New Roman" pitchFamily="18" charset="0"/>
            </a:endParaRPr>
          </a:p>
          <a:p>
            <a:endParaRPr lang="ru-RU" sz="1400" b="1" smtClean="0">
              <a:latin typeface="Times New Roman" pitchFamily="18" charset="0"/>
              <a:cs typeface="Times New Roman" pitchFamily="18" charset="0"/>
            </a:endParaRPr>
          </a:p>
          <a:p>
            <a:endParaRPr lang="ru-RU" sz="1400" b="1" smtClean="0">
              <a:latin typeface="Times New Roman" pitchFamily="18" charset="0"/>
              <a:cs typeface="Times New Roman" pitchFamily="18" charset="0"/>
            </a:endParaRPr>
          </a:p>
          <a:p>
            <a:endParaRPr lang="ru-RU" sz="1400" b="1" smtClean="0">
              <a:latin typeface="Times New Roman" pitchFamily="18" charset="0"/>
              <a:cs typeface="Times New Roman" pitchFamily="18" charset="0"/>
            </a:endParaRPr>
          </a:p>
          <a:p>
            <a:endParaRPr lang="ru-RU" sz="1400" b="1" smtClean="0">
              <a:latin typeface="Times New Roman" pitchFamily="18" charset="0"/>
              <a:cs typeface="Times New Roman" pitchFamily="18" charset="0"/>
            </a:endParaRPr>
          </a:p>
          <a:p>
            <a:endParaRPr lang="ru-RU" sz="1400" b="1" smtClean="0">
              <a:latin typeface="Times New Roman" pitchFamily="18" charset="0"/>
              <a:cs typeface="Times New Roman" pitchFamily="18" charset="0"/>
            </a:endParaRPr>
          </a:p>
          <a:p>
            <a:endParaRPr lang="ru-RU" sz="1400" b="1" smtClean="0">
              <a:latin typeface="Times New Roman" pitchFamily="18" charset="0"/>
              <a:cs typeface="Times New Roman" pitchFamily="18" charset="0"/>
            </a:endParaRPr>
          </a:p>
          <a:p>
            <a:endParaRPr lang="ru-RU" sz="1400" b="1" smtClean="0">
              <a:latin typeface="Times New Roman" pitchFamily="18" charset="0"/>
              <a:cs typeface="Times New Roman" pitchFamily="18" charset="0"/>
            </a:endParaRPr>
          </a:p>
          <a:p>
            <a:pPr>
              <a:buFont typeface="Arial" charset="0"/>
              <a:buNone/>
            </a:pPr>
            <a:r>
              <a:rPr lang="ru-RU" sz="1400" b="1" smtClean="0">
                <a:latin typeface="Times New Roman" pitchFamily="18" charset="0"/>
                <a:cs typeface="Times New Roman" pitchFamily="18" charset="0"/>
              </a:rPr>
              <a:t>          Имя французского математика Эвариста Галуа широко известно в математике. Его математические сочинения дали начало современной алгебры. Однако при своей жизни он был известен не как математик, а как революционер. За публичные выступления против королевского режима Галуа дважды подвергался тюремному заключению. В 1832 г., когда ему не было 21 года, он был убит на дуэли, подстроенной его политическими противниками. Свои основные математические работы, названные затем его именем, Галуа получил в возрасте 16-18 лет, будучи учеником лицея. Свои работы Галуа представлял в Парижскую академию наук. Однако даже такие крупнейшие математики как Коши и Фурье не смогли их оценить. Согласно легенде академик Коши выбрасывал все работы Галуа в мусорную корзину.</a:t>
            </a:r>
          </a:p>
        </p:txBody>
      </p:sp>
      <p:pic>
        <p:nvPicPr>
          <p:cNvPr id="4" name="Рисунок 3" descr="карл фридрих гаусс 1777-1855.jpg"/>
          <p:cNvPicPr>
            <a:picLocks noChangeAspect="1"/>
          </p:cNvPicPr>
          <p:nvPr/>
        </p:nvPicPr>
        <p:blipFill>
          <a:blip r:embed="rId2"/>
          <a:stretch>
            <a:fillRect/>
          </a:stretch>
        </p:blipFill>
        <p:spPr>
          <a:xfrm>
            <a:off x="285720" y="1785926"/>
            <a:ext cx="1642120" cy="19940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364" name="Рисунок 4" descr="галуа 1811-1832.jpg"/>
          <p:cNvPicPr>
            <a:picLocks noChangeAspect="1"/>
          </p:cNvPicPr>
          <p:nvPr/>
        </p:nvPicPr>
        <p:blipFill>
          <a:blip r:embed="rId3"/>
          <a:srcRect/>
          <a:stretch>
            <a:fillRect/>
          </a:stretch>
        </p:blipFill>
        <p:spPr bwMode="auto">
          <a:xfrm>
            <a:off x="2428875" y="1714500"/>
            <a:ext cx="1428750" cy="2057400"/>
          </a:xfrm>
          <a:prstGeom prst="rect">
            <a:avLst/>
          </a:prstGeom>
          <a:noFill/>
          <a:ln w="9525">
            <a:noFill/>
            <a:miter lim="800000"/>
            <a:headEnd/>
            <a:tailEnd/>
          </a:ln>
        </p:spPr>
      </p:pic>
      <p:sp>
        <p:nvSpPr>
          <p:cNvPr id="15365" name="TextBox 5"/>
          <p:cNvSpPr txBox="1">
            <a:spLocks noChangeArrowheads="1"/>
          </p:cNvSpPr>
          <p:nvPr/>
        </p:nvSpPr>
        <p:spPr bwMode="auto">
          <a:xfrm>
            <a:off x="2428875" y="3786188"/>
            <a:ext cx="3500438" cy="276225"/>
          </a:xfrm>
          <a:prstGeom prst="rect">
            <a:avLst/>
          </a:prstGeom>
          <a:noFill/>
          <a:ln w="9525">
            <a:noFill/>
            <a:miter lim="800000"/>
            <a:headEnd/>
            <a:tailEnd/>
          </a:ln>
        </p:spPr>
        <p:txBody>
          <a:bodyPr>
            <a:spAutoFit/>
          </a:bodyPr>
          <a:lstStyle/>
          <a:p>
            <a:r>
              <a:rPr lang="ru-RU" sz="1200" b="1">
                <a:latin typeface="Calibri" pitchFamily="34" charset="0"/>
              </a:rPr>
              <a:t>Э. Галуа (1811-1832)</a:t>
            </a:r>
          </a:p>
        </p:txBody>
      </p:sp>
      <p:pic>
        <p:nvPicPr>
          <p:cNvPr id="15366" name="Рисунок 6" descr="коши 1789-1857.jpg"/>
          <p:cNvPicPr>
            <a:picLocks noChangeAspect="1"/>
          </p:cNvPicPr>
          <p:nvPr/>
        </p:nvPicPr>
        <p:blipFill>
          <a:blip r:embed="rId4"/>
          <a:srcRect/>
          <a:stretch>
            <a:fillRect/>
          </a:stretch>
        </p:blipFill>
        <p:spPr bwMode="auto">
          <a:xfrm>
            <a:off x="4429125" y="1857375"/>
            <a:ext cx="1371600" cy="1752600"/>
          </a:xfrm>
          <a:prstGeom prst="rect">
            <a:avLst/>
          </a:prstGeom>
          <a:noFill/>
          <a:ln w="9525">
            <a:noFill/>
            <a:miter lim="800000"/>
            <a:headEnd/>
            <a:tailEnd/>
          </a:ln>
        </p:spPr>
      </p:pic>
      <p:sp>
        <p:nvSpPr>
          <p:cNvPr id="15367" name="TextBox 7"/>
          <p:cNvSpPr txBox="1">
            <a:spLocks noChangeArrowheads="1"/>
          </p:cNvSpPr>
          <p:nvPr/>
        </p:nvSpPr>
        <p:spPr bwMode="auto">
          <a:xfrm>
            <a:off x="4429125" y="3786188"/>
            <a:ext cx="2286000" cy="276225"/>
          </a:xfrm>
          <a:prstGeom prst="rect">
            <a:avLst/>
          </a:prstGeom>
          <a:noFill/>
          <a:ln w="9525">
            <a:noFill/>
            <a:miter lim="800000"/>
            <a:headEnd/>
            <a:tailEnd/>
          </a:ln>
        </p:spPr>
        <p:txBody>
          <a:bodyPr>
            <a:spAutoFit/>
          </a:bodyPr>
          <a:lstStyle/>
          <a:p>
            <a:r>
              <a:rPr lang="ru-RU" sz="1200" b="1">
                <a:latin typeface="Calibri" pitchFamily="34" charset="0"/>
              </a:rPr>
              <a:t>Л.О. Коши (1789-1857)</a:t>
            </a:r>
          </a:p>
        </p:txBody>
      </p:sp>
      <p:pic>
        <p:nvPicPr>
          <p:cNvPr id="15368" name="Рисунок 8" descr="1003932_3932_201.jpg"/>
          <p:cNvPicPr>
            <a:picLocks noChangeAspect="1"/>
          </p:cNvPicPr>
          <p:nvPr/>
        </p:nvPicPr>
        <p:blipFill>
          <a:blip r:embed="rId5"/>
          <a:srcRect/>
          <a:stretch>
            <a:fillRect/>
          </a:stretch>
        </p:blipFill>
        <p:spPr bwMode="auto">
          <a:xfrm>
            <a:off x="6357938" y="1857375"/>
            <a:ext cx="2143125" cy="1928813"/>
          </a:xfrm>
          <a:prstGeom prst="rect">
            <a:avLst/>
          </a:prstGeom>
          <a:noFill/>
          <a:ln w="9525">
            <a:noFill/>
            <a:miter lim="800000"/>
            <a:headEnd/>
            <a:tailEnd/>
          </a:ln>
        </p:spPr>
      </p:pic>
      <p:sp>
        <p:nvSpPr>
          <p:cNvPr id="15369" name="TextBox 9"/>
          <p:cNvSpPr txBox="1">
            <a:spLocks noChangeArrowheads="1"/>
          </p:cNvSpPr>
          <p:nvPr/>
        </p:nvSpPr>
        <p:spPr bwMode="auto">
          <a:xfrm>
            <a:off x="6286500" y="3857625"/>
            <a:ext cx="2428875" cy="276225"/>
          </a:xfrm>
          <a:prstGeom prst="rect">
            <a:avLst/>
          </a:prstGeom>
          <a:noFill/>
          <a:ln w="9525">
            <a:noFill/>
            <a:miter lim="800000"/>
            <a:headEnd/>
            <a:tailEnd/>
          </a:ln>
        </p:spPr>
        <p:txBody>
          <a:bodyPr>
            <a:spAutoFit/>
          </a:bodyPr>
          <a:lstStyle/>
          <a:p>
            <a:r>
              <a:rPr lang="ru-RU" sz="1200" b="1">
                <a:latin typeface="Calibri" pitchFamily="34" charset="0"/>
              </a:rPr>
              <a:t>Ж.Б.Ж. Фурье</a:t>
            </a:r>
            <a:r>
              <a:rPr lang="en-US" sz="1200" b="1">
                <a:latin typeface="Calibri" pitchFamily="34" charset="0"/>
              </a:rPr>
              <a:t> (1768–1830)</a:t>
            </a:r>
            <a:endParaRPr lang="ru-RU" sz="1200" b="1">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Содержимое 2"/>
          <p:cNvSpPr>
            <a:spLocks noGrp="1"/>
          </p:cNvSpPr>
          <p:nvPr>
            <p:ph idx="1"/>
          </p:nvPr>
        </p:nvSpPr>
        <p:spPr>
          <a:xfrm>
            <a:off x="107950" y="404813"/>
            <a:ext cx="8229600" cy="6715125"/>
          </a:xfrm>
        </p:spPr>
        <p:txBody>
          <a:bodyPr/>
          <a:lstStyle/>
          <a:p>
            <a:pPr>
              <a:buFont typeface="Arial" charset="0"/>
              <a:buNone/>
            </a:pPr>
            <a:r>
              <a:rPr lang="ru-RU" sz="1400" b="1" smtClean="0">
                <a:latin typeface="Times New Roman" pitchFamily="18" charset="0"/>
                <a:cs typeface="Times New Roman" pitchFamily="18" charset="0"/>
              </a:rPr>
              <a:t>           Работы Галуа были разобраны и опубликованы спустя 14 лет после его                                                        смерти. В 1870 г., то есть спустя 38 лет после его смерти, известный                                                                    французский математик К. Жордан написал книгу о математических                                                                          достижениях Галуа, и эта книга сделала теорию Галуа достоянием всего мира.</a:t>
            </a:r>
          </a:p>
          <a:p>
            <a:pPr>
              <a:buFont typeface="Arial" charset="0"/>
              <a:buNone/>
            </a:pPr>
            <a:r>
              <a:rPr lang="ru-RU" sz="1400" b="1" smtClean="0">
                <a:latin typeface="Times New Roman" pitchFamily="18" charset="0"/>
                <a:cs typeface="Times New Roman" pitchFamily="18" charset="0"/>
              </a:rPr>
              <a:t>          Несмотря на огромное различие между теориями Лобачевского и Галуа они                                                             все же имеют нечто общее. Они являются революционными открытиями                                                              в соответствующих разделах математики.</a:t>
            </a:r>
          </a:p>
          <a:p>
            <a:pPr>
              <a:buFont typeface="Arial" charset="0"/>
              <a:buNone/>
            </a:pPr>
            <a:r>
              <a:rPr lang="ru-RU" sz="1400" smtClean="0">
                <a:latin typeface="Times New Roman" pitchFamily="18" charset="0"/>
                <a:cs typeface="Times New Roman" pitchFamily="18" charset="0"/>
              </a:rPr>
              <a:t>           </a:t>
            </a:r>
          </a:p>
          <a:p>
            <a:pPr>
              <a:buFont typeface="Arial" charset="0"/>
              <a:buNone/>
            </a:pPr>
            <a:endParaRPr lang="ru-RU" sz="1400" smtClean="0">
              <a:latin typeface="Times New Roman" pitchFamily="18" charset="0"/>
              <a:cs typeface="Times New Roman" pitchFamily="18" charset="0"/>
            </a:endParaRPr>
          </a:p>
          <a:p>
            <a:pPr>
              <a:buFont typeface="Arial" charset="0"/>
              <a:buNone/>
            </a:pPr>
            <a:r>
              <a:rPr lang="ru-RU" sz="1400" smtClean="0">
                <a:latin typeface="Times New Roman" pitchFamily="18" charset="0"/>
                <a:cs typeface="Times New Roman" pitchFamily="18" charset="0"/>
              </a:rPr>
              <a:t>           </a:t>
            </a:r>
            <a:r>
              <a:rPr lang="ru-RU" sz="1400" b="1" smtClean="0">
                <a:latin typeface="Times New Roman" pitchFamily="18" charset="0"/>
                <a:cs typeface="Times New Roman" pitchFamily="18" charset="0"/>
              </a:rPr>
              <a:t>В 1957 г. американский математик Джордж Бергман ввел в                                                       рассмотрение позиционную систему специального типа, названную                                                                                  им "системой счислением с иррациональным основанием" или "Тау-системой".                                               Хотя статья Бергмана содержала результат принципиального значения для теории                               систем счисления и современной компьютерной науки, однако в тот период она                                 просто не была замечена ни математиками, ни инженерами. Более того, и сам автор статьи Бергман не понял значения своего открытия для дальнейшего развития теории систем счисления и зарождающейся компьютерной техники. В заключение своей статьи он написал:</a:t>
            </a:r>
          </a:p>
          <a:p>
            <a:pPr>
              <a:buFont typeface="Arial" charset="0"/>
              <a:buNone/>
            </a:pPr>
            <a:r>
              <a:rPr lang="ru-RU" sz="1400" b="1" smtClean="0">
                <a:latin typeface="Segoe Script"/>
                <a:cs typeface="Times New Roman" pitchFamily="18" charset="0"/>
              </a:rPr>
              <a:t>                 "Я не знаю никакого полезного приложения для систем счисления, подобных этой, как умственных упражнения и приятного времяпровождения, хотя эта система счисления может быть полезной для алгебраической теории чисел".</a:t>
            </a:r>
          </a:p>
          <a:p>
            <a:pPr>
              <a:buFont typeface="Arial" charset="0"/>
              <a:buNone/>
            </a:pPr>
            <a:r>
              <a:rPr lang="ru-RU" sz="1400" b="1" smtClean="0">
                <a:latin typeface="Times New Roman" pitchFamily="18" charset="0"/>
                <a:cs typeface="Times New Roman" pitchFamily="18" charset="0"/>
              </a:rPr>
              <a:t>          Более чем 40 лет прошло с открытия Бергмана и, согласно                                                                       "математической традиции", настало время по достоинству                                                                             оценить математическое открытие Бергмана. </a:t>
            </a:r>
          </a:p>
        </p:txBody>
      </p:sp>
      <p:pic>
        <p:nvPicPr>
          <p:cNvPr id="16386" name="Рисунок 3" descr="688.thumb.jpg"/>
          <p:cNvPicPr>
            <a:picLocks noChangeAspect="1"/>
          </p:cNvPicPr>
          <p:nvPr/>
        </p:nvPicPr>
        <p:blipFill>
          <a:blip r:embed="rId2"/>
          <a:srcRect/>
          <a:stretch>
            <a:fillRect/>
          </a:stretch>
        </p:blipFill>
        <p:spPr bwMode="auto">
          <a:xfrm>
            <a:off x="7358063" y="142875"/>
            <a:ext cx="1438275" cy="1905000"/>
          </a:xfrm>
          <a:prstGeom prst="rect">
            <a:avLst/>
          </a:prstGeom>
          <a:noFill/>
          <a:ln w="9525">
            <a:noFill/>
            <a:miter lim="800000"/>
            <a:headEnd/>
            <a:tailEnd/>
          </a:ln>
        </p:spPr>
      </p:pic>
      <p:sp>
        <p:nvSpPr>
          <p:cNvPr id="16387" name="TextBox 4"/>
          <p:cNvSpPr txBox="1">
            <a:spLocks noChangeArrowheads="1"/>
          </p:cNvSpPr>
          <p:nvPr/>
        </p:nvSpPr>
        <p:spPr bwMode="auto">
          <a:xfrm>
            <a:off x="7000875" y="2143125"/>
            <a:ext cx="2143125" cy="307975"/>
          </a:xfrm>
          <a:prstGeom prst="rect">
            <a:avLst/>
          </a:prstGeom>
          <a:noFill/>
          <a:ln w="9525">
            <a:noFill/>
            <a:miter lim="800000"/>
            <a:headEnd/>
            <a:tailEnd/>
          </a:ln>
        </p:spPr>
        <p:txBody>
          <a:bodyPr>
            <a:spAutoFit/>
          </a:bodyPr>
          <a:lstStyle/>
          <a:p>
            <a:r>
              <a:rPr lang="ru-RU" sz="1400" b="1">
                <a:latin typeface="Calibri" pitchFamily="34" charset="0"/>
              </a:rPr>
              <a:t>К. Жорда́н (1838 -1922)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p:nvPr>
        </p:nvSpPr>
        <p:spPr/>
        <p:txBody>
          <a:bodyPr/>
          <a:lstStyle/>
          <a:p>
            <a:r>
              <a:rPr lang="ru-RU" sz="3200" b="1" smtClean="0">
                <a:latin typeface="Segoe Print"/>
              </a:rPr>
              <a:t>«Пифагоровы штаны, на все стороны равны…»</a:t>
            </a:r>
          </a:p>
        </p:txBody>
      </p:sp>
      <p:sp>
        <p:nvSpPr>
          <p:cNvPr id="17410" name="Содержимое 2"/>
          <p:cNvSpPr>
            <a:spLocks noGrp="1"/>
          </p:cNvSpPr>
          <p:nvPr>
            <p:ph idx="1"/>
          </p:nvPr>
        </p:nvSpPr>
        <p:spPr>
          <a:xfrm>
            <a:off x="214313" y="1357313"/>
            <a:ext cx="8472487" cy="5357812"/>
          </a:xfrm>
        </p:spPr>
        <p:txBody>
          <a:bodyPr/>
          <a:lstStyle/>
          <a:p>
            <a:pPr>
              <a:buFont typeface="Arial" charset="0"/>
              <a:buNone/>
            </a:pPr>
            <a:r>
              <a:rPr lang="ru-RU" sz="1400" b="1" smtClean="0">
                <a:latin typeface="Times New Roman" pitchFamily="18" charset="0"/>
                <a:cs typeface="Times New Roman" pitchFamily="18" charset="0"/>
              </a:rPr>
              <a:t>Так кто же он, Пифагор?</a:t>
            </a:r>
          </a:p>
          <a:p>
            <a:pPr>
              <a:buFont typeface="Arial" charset="0"/>
              <a:buNone/>
            </a:pPr>
            <a:r>
              <a:rPr lang="ru-RU" sz="1400" b="1" smtClean="0">
                <a:latin typeface="Times New Roman" pitchFamily="18" charset="0"/>
                <a:cs typeface="Times New Roman" pitchFamily="18" charset="0"/>
              </a:rPr>
              <a:t>Пифагор Самосский (ок. 570 — 500 до н.э.) — отец науки о числах.</a:t>
            </a:r>
          </a:p>
          <a:p>
            <a:pPr>
              <a:buFont typeface="Arial" charset="0"/>
              <a:buNone/>
            </a:pPr>
            <a:r>
              <a:rPr lang="ru-RU" sz="1400" b="1" smtClean="0">
                <a:latin typeface="Segoe Script"/>
                <a:cs typeface="Times New Roman" pitchFamily="18" charset="0"/>
              </a:rPr>
              <a:t>«Делай великое не обещая великого».</a:t>
            </a:r>
          </a:p>
          <a:p>
            <a:pPr>
              <a:buFont typeface="Arial" charset="0"/>
              <a:buNone/>
            </a:pPr>
            <a:r>
              <a:rPr lang="ru-RU" sz="1400" b="1" smtClean="0">
                <a:latin typeface="Segoe Script"/>
                <a:cs typeface="Times New Roman" pitchFamily="18" charset="0"/>
              </a:rPr>
              <a:t>«Начало — половина целого».</a:t>
            </a:r>
          </a:p>
          <a:p>
            <a:pPr>
              <a:buFont typeface="Arial" charset="0"/>
              <a:buNone/>
            </a:pPr>
            <a:r>
              <a:rPr lang="ru-RU" sz="1400" b="1" smtClean="0">
                <a:latin typeface="Segoe Script"/>
                <a:cs typeface="Times New Roman" pitchFamily="18" charset="0"/>
              </a:rPr>
              <a:t>«Не гоняйся за счастьем: оно всегда находится в тебе самом».</a:t>
            </a:r>
          </a:p>
          <a:p>
            <a:pPr>
              <a:buFont typeface="Arial" charset="0"/>
              <a:buNone/>
            </a:pPr>
            <a:r>
              <a:rPr lang="ru-RU" sz="1400" b="1" smtClean="0">
                <a:latin typeface="Segoe Script"/>
                <a:cs typeface="Times New Roman" pitchFamily="18" charset="0"/>
              </a:rPr>
              <a:t>«Омывай полученную обиду не в крови, а в Лете, реке забвения».</a:t>
            </a:r>
          </a:p>
          <a:p>
            <a:pPr>
              <a:buFont typeface="Arial" charset="0"/>
              <a:buNone/>
            </a:pPr>
            <a:r>
              <a:rPr lang="ru-RU" sz="1400" b="1" smtClean="0">
                <a:latin typeface="Segoe Script"/>
                <a:cs typeface="Times New Roman" pitchFamily="18" charset="0"/>
              </a:rPr>
              <a:t>«Жизнь подобна игрищам: иные приходят на них состязаться, иные — торговать, а самые счастливые- смотреть».</a:t>
            </a:r>
          </a:p>
          <a:p>
            <a:pPr>
              <a:buFont typeface="Arial" charset="0"/>
              <a:buNone/>
            </a:pPr>
            <a:r>
              <a:rPr lang="ru-RU" sz="1400" b="1" smtClean="0">
                <a:latin typeface="Segoe Script"/>
                <a:cs typeface="Times New Roman" pitchFamily="18" charset="0"/>
              </a:rPr>
              <a:t>«Берегите слезы ваших детей, дабы они могли проливать их на вашей могиле».</a:t>
            </a:r>
          </a:p>
          <a:p>
            <a:pPr>
              <a:buFont typeface="Arial" charset="0"/>
              <a:buNone/>
            </a:pPr>
            <a:r>
              <a:rPr lang="ru-RU" sz="1400" smtClean="0">
                <a:latin typeface="Times New Roman" pitchFamily="18" charset="0"/>
                <a:cs typeface="Times New Roman" pitchFamily="18" charset="0"/>
              </a:rPr>
              <a:t>          </a:t>
            </a:r>
            <a:r>
              <a:rPr lang="ru-RU" sz="1400" b="1" smtClean="0">
                <a:latin typeface="Times New Roman" pitchFamily="18" charset="0"/>
                <a:cs typeface="Times New Roman" pitchFamily="18" charset="0"/>
              </a:rPr>
              <a:t>Пифагор -греческий философ и математик. Был строгим вегетарианцем. В Кротоне (Италия) основал этико-религиозное пифагорийское товарищество, получившее большое распространение, целью которого было нравственное обновление и очищение религиозных воззрений. Лидер аскетической общины, в которую входили как мужчины, так и женщины, считавшие Пифагора гиперборейским Аполлоном. Философия представляет попытку свести все явления к числовым отношениям и рассматривать числа как непреходящую сущность вещей.</a:t>
            </a:r>
          </a:p>
          <a:p>
            <a:pPr>
              <a:buFont typeface="Arial" charset="0"/>
              <a:buNone/>
            </a:pPr>
            <a:r>
              <a:rPr lang="ru-RU" sz="1400" b="1" smtClean="0">
                <a:latin typeface="Times New Roman" pitchFamily="18" charset="0"/>
                <a:cs typeface="Times New Roman" pitchFamily="18" charset="0"/>
              </a:rPr>
              <a:t>          Пифагору приписывают сочинения по геометрии (теорема Пифагора), теории чисел, астрономии, определение основных музыкальных интервалов (считал, что небесные тела подчиняются аналогичным законам гармонии — концепция «музыки сфер»). Пифагорейцы признавали бессмертие душ и их постепенное очищение посредством переселения. Принимали шарообразность Земли и ее движение вокруг центрального огня, источника света и тепла.</a:t>
            </a:r>
          </a:p>
        </p:txBody>
      </p:sp>
      <p:pic>
        <p:nvPicPr>
          <p:cNvPr id="17411" name="Рисунок 3" descr="38322.jpg"/>
          <p:cNvPicPr>
            <a:picLocks noChangeAspect="1"/>
          </p:cNvPicPr>
          <p:nvPr/>
        </p:nvPicPr>
        <p:blipFill>
          <a:blip r:embed="rId2"/>
          <a:srcRect/>
          <a:stretch>
            <a:fillRect/>
          </a:stretch>
        </p:blipFill>
        <p:spPr bwMode="auto">
          <a:xfrm>
            <a:off x="7000875" y="928688"/>
            <a:ext cx="1714500" cy="1952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142875"/>
            <a:ext cx="8229600" cy="1143000"/>
          </a:xfrm>
        </p:spPr>
        <p:txBody>
          <a:bodyPr>
            <a:normAutofit/>
          </a:bodyPr>
          <a:lstStyle/>
          <a:p>
            <a:r>
              <a:rPr lang="ru-RU" sz="3200" b="1" smtClean="0">
                <a:solidFill>
                  <a:schemeClr val="hlink"/>
                </a:solidFill>
                <a:latin typeface="Segoe Print"/>
                <a:cs typeface="Times New Roman" pitchFamily="18" charset="0"/>
              </a:rPr>
              <a:t>История теоремы Пифагора</a:t>
            </a:r>
            <a:r>
              <a:rPr lang="ru-RU" sz="4000" b="1" smtClean="0">
                <a:latin typeface="Segoe Print"/>
                <a:cs typeface="Times New Roman" pitchFamily="18" charset="0"/>
              </a:rPr>
              <a:t> </a:t>
            </a:r>
            <a:br>
              <a:rPr lang="ru-RU" sz="4000" b="1" smtClean="0">
                <a:latin typeface="Segoe Print"/>
                <a:cs typeface="Times New Roman" pitchFamily="18" charset="0"/>
              </a:rPr>
            </a:br>
            <a:endParaRPr lang="ru-RU" sz="4000" b="1" smtClean="0">
              <a:latin typeface="Segoe Print"/>
            </a:endParaRPr>
          </a:p>
        </p:txBody>
      </p:sp>
      <p:sp>
        <p:nvSpPr>
          <p:cNvPr id="18434" name="Содержимое 2"/>
          <p:cNvSpPr>
            <a:spLocks noGrp="1"/>
          </p:cNvSpPr>
          <p:nvPr>
            <p:ph idx="1"/>
          </p:nvPr>
        </p:nvSpPr>
        <p:spPr>
          <a:xfrm>
            <a:off x="0" y="765175"/>
            <a:ext cx="8586788" cy="5526088"/>
          </a:xfrm>
        </p:spPr>
        <p:txBody>
          <a:bodyPr/>
          <a:lstStyle/>
          <a:p>
            <a:pPr>
              <a:buFont typeface="Arial" charset="0"/>
              <a:buNone/>
            </a:pPr>
            <a:r>
              <a:rPr lang="ru-RU" sz="1400" b="1" smtClean="0">
                <a:latin typeface="Times New Roman" pitchFamily="18" charset="0"/>
                <a:cs typeface="Times New Roman" pitchFamily="18" charset="0"/>
              </a:rPr>
              <a:t>          Начнем с древнего Китая. Здесь особое внимание привлекает математическая книга Чу-пей. В этом сочинении так говорится о пифагоровом треугольнике со сторонами 3, 4 и 5: «Если прямой угол разложить на составные части, то линия, соединяющая концы его сторон, будет 5, когда основание есть 3, а высота 4″. В этой же книге предложен рисунок, который совпадает с одним из чертежей индусской геометрии Басхары.</a:t>
            </a:r>
          </a:p>
          <a:p>
            <a:pPr>
              <a:buFont typeface="Arial" charset="0"/>
              <a:buNone/>
            </a:pPr>
            <a:r>
              <a:rPr lang="ru-RU" sz="1400" b="1" smtClean="0">
                <a:latin typeface="Times New Roman" pitchFamily="18" charset="0"/>
                <a:cs typeface="Times New Roman" pitchFamily="18" charset="0"/>
              </a:rPr>
              <a:t>           Кантор (крупнейший немецкий историк математики) считает, что равенство 32 + 42 = 52 было известно уже египтянам еще около 2300 г. до н. э., во времена царя Аменемхета I. По мнению Кантора гарпедонапты, или «натягиватели веревок», строили прямые углы при помощи прямоугольных треугольников со сторонами 3, 4 и 5.</a:t>
            </a:r>
          </a:p>
          <a:p>
            <a:pPr>
              <a:buFont typeface="Arial" charset="0"/>
              <a:buNone/>
            </a:pPr>
            <a:r>
              <a:rPr lang="ru-RU" sz="1400" b="1" smtClean="0">
                <a:latin typeface="Times New Roman" pitchFamily="18" charset="0"/>
                <a:cs typeface="Times New Roman" pitchFamily="18" charset="0"/>
              </a:rPr>
              <a:t>           Несколько больше известно о теореме Пифагора у вавилонян. В одном тексте, относимом ко времени Хаммураппи, т. е. к 2000 г. до н. э., приводится приближенное вычисление гипотенузы прямоугольного треугольника. Отсюда можно сделать вывод, что в Двуречье умели производить вычисления с прямоугольными треугольниками, по крайней мере в некоторых случаях. Основываясь, с одной стороны, на сегодняшнем уровне знаний о египетской и вавилонской математике, а с другой-на критическом изучении греческих источников, Ван-дер-Варден (голландский математик) сделал следующий вывод: «Заслугой первых греческих математиков, таких как Фалес, Пифагор и пифагорейцы, является не открытие математики, но ее систематизация и обснование. В их руках вычислительные рецепты, основанные на смутных представлениях, превратились в точную науку.»</a:t>
            </a:r>
          </a:p>
          <a:p>
            <a:pPr>
              <a:buFont typeface="Arial" charset="0"/>
              <a:buNone/>
            </a:pPr>
            <a:r>
              <a:rPr lang="ru-RU" sz="1400" b="1" smtClean="0">
                <a:latin typeface="Times New Roman" pitchFamily="18" charset="0"/>
                <a:cs typeface="Times New Roman" pitchFamily="18" charset="0"/>
              </a:rPr>
              <a:t>           В настоящее время известно, что эта теорема не была открыта Пифагором. Однако одни полагают, что Пифагор первым дал ее полноценное доказательство, а другие отказывают ему и в этой заслуге. Некоторые приписывают Пифагору доказательство, которое Евклид приводит в первой книге своих «Начал». С другой стороны, Прокл утверждает, что доказательство в «Началах» принадлежит самому Евклиду. Как мы видим, история математики почти не сохранила достоверных данных о жизни Пифагора и его математической деятельности. Зато легенда сообщает даже ближайшие обстоятельства, сопровождавшие открытие теоремы. Рассказывают, что в честь этого открытия Пифагор принес в жертву 100 быков.</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a:xfrm>
            <a:off x="468313" y="188913"/>
            <a:ext cx="8229600" cy="1143000"/>
          </a:xfrm>
        </p:spPr>
        <p:txBody>
          <a:bodyPr/>
          <a:lstStyle/>
          <a:p>
            <a:r>
              <a:rPr lang="ru-RU" sz="3600" b="1" smtClean="0">
                <a:solidFill>
                  <a:schemeClr val="hlink"/>
                </a:solidFill>
                <a:latin typeface="Segoe Print"/>
              </a:rPr>
              <a:t>Математическая логика</a:t>
            </a:r>
            <a:r>
              <a:rPr lang="ru-RU" b="1" smtClean="0">
                <a:latin typeface="Segoe Print"/>
              </a:rPr>
              <a:t> </a:t>
            </a:r>
            <a:br>
              <a:rPr lang="ru-RU" b="1" smtClean="0">
                <a:latin typeface="Segoe Print"/>
              </a:rPr>
            </a:br>
            <a:endParaRPr lang="ru-RU" b="1" smtClean="0">
              <a:latin typeface="Segoe Print"/>
            </a:endParaRPr>
          </a:p>
        </p:txBody>
      </p:sp>
      <p:sp>
        <p:nvSpPr>
          <p:cNvPr id="19458" name="Содержимое 2"/>
          <p:cNvSpPr>
            <a:spLocks noGrp="1"/>
          </p:cNvSpPr>
          <p:nvPr>
            <p:ph idx="1"/>
          </p:nvPr>
        </p:nvSpPr>
        <p:spPr>
          <a:xfrm>
            <a:off x="0" y="1052513"/>
            <a:ext cx="9144000" cy="5929312"/>
          </a:xfrm>
        </p:spPr>
        <p:txBody>
          <a:bodyPr/>
          <a:lstStyle/>
          <a:p>
            <a:pPr>
              <a:buFont typeface="Arial" charset="0"/>
              <a:buNone/>
            </a:pPr>
            <a:r>
              <a:rPr lang="ru-RU" sz="1500" b="1" smtClean="0">
                <a:latin typeface="Times New Roman" pitchFamily="18" charset="0"/>
                <a:cs typeface="Times New Roman" pitchFamily="18" charset="0"/>
              </a:rPr>
              <a:t>          После неудачи проекта «Универсальной характеристики» Лейбница прошло полтора века, прежде чем попытка создать алгебру логики повторилась. Но повторилась она на новой основе: концепция множества истинности позволила построить математическую логику как теорию классов, с теоретико-множественными операциями. Пионерами стали британские математики Август (Огастес) де Морган и Джордж Буль.</a:t>
            </a:r>
          </a:p>
          <a:p>
            <a:endParaRPr lang="ru-RU" sz="1500" b="1" smtClean="0">
              <a:latin typeface="Times New Roman" pitchFamily="18" charset="0"/>
              <a:cs typeface="Times New Roman" pitchFamily="18" charset="0"/>
            </a:endParaRPr>
          </a:p>
          <a:p>
            <a:pPr>
              <a:buFont typeface="Arial" charset="0"/>
              <a:buNone/>
            </a:pPr>
            <a:r>
              <a:rPr lang="ru-RU" sz="1500" b="1" smtClean="0">
                <a:latin typeface="Times New Roman" pitchFamily="18" charset="0"/>
                <a:cs typeface="Times New Roman" pitchFamily="18" charset="0"/>
              </a:rPr>
              <a:t>         В работе «Формальная логика» (1847) де Морган описал понятие универсума и символы для логических операторов, записал известные «законы де Моргана». Позже он ввёл общее понятие математического отношения и операций над отношениями.</a:t>
            </a:r>
          </a:p>
          <a:p>
            <a:endParaRPr lang="ru-RU" sz="1500" b="1" smtClean="0">
              <a:latin typeface="Times New Roman" pitchFamily="18" charset="0"/>
              <a:cs typeface="Times New Roman" pitchFamily="18" charset="0"/>
            </a:endParaRPr>
          </a:p>
          <a:p>
            <a:pPr>
              <a:buFont typeface="Arial" charset="0"/>
              <a:buNone/>
            </a:pPr>
            <a:r>
              <a:rPr lang="ru-RU" sz="1500" b="1" smtClean="0">
                <a:latin typeface="Times New Roman" pitchFamily="18" charset="0"/>
                <a:cs typeface="Times New Roman" pitchFamily="18" charset="0"/>
              </a:rPr>
              <a:t>         Джордж Буль независимо разработал свой, более удачный, вариант теории. В своих работах 1847—1854 годов он заложил основы современной математической логики и описал алгебру логики (булеву алгебру). Появились первые логические уравнения, введено понятие конституэнты (разложения логической формулы).</a:t>
            </a:r>
          </a:p>
          <a:p>
            <a:endParaRPr lang="ru-RU" sz="1500" b="1" smtClean="0">
              <a:latin typeface="Times New Roman" pitchFamily="18" charset="0"/>
              <a:cs typeface="Times New Roman" pitchFamily="18" charset="0"/>
            </a:endParaRPr>
          </a:p>
          <a:p>
            <a:pPr>
              <a:buFont typeface="Arial" charset="0"/>
              <a:buNone/>
            </a:pPr>
            <a:r>
              <a:rPr lang="ru-RU" sz="1500" b="1" smtClean="0">
                <a:latin typeface="Times New Roman" pitchFamily="18" charset="0"/>
                <a:cs typeface="Times New Roman" pitchFamily="18" charset="0"/>
              </a:rPr>
              <a:t>         Уильям Стенли Джевонс продолжил систему Буля и даже построил «логическую машину», способную решать логические задачи. В 1877 году Эрнст Шрёдер сформулировал логический принцип двойственности. Далее Готлоб Фреге построил исчисление высказываний. Чарльз Пирс в конце XIX века изложил общую теорию отношений и пропозициональных функций, а также ввёл кванторы. После этого всё было готово для разработки в школе Гильберта теории доказательств.</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Содержимое 3" descr="AugustusDeMorgan.png"/>
          <p:cNvPicPr>
            <a:picLocks noGrp="1" noChangeAspect="1"/>
          </p:cNvPicPr>
          <p:nvPr>
            <p:ph idx="1"/>
          </p:nvPr>
        </p:nvPicPr>
        <p:blipFill>
          <a:blip r:embed="rId2"/>
          <a:srcRect/>
          <a:stretch>
            <a:fillRect/>
          </a:stretch>
        </p:blipFill>
        <p:spPr>
          <a:xfrm>
            <a:off x="571500" y="642938"/>
            <a:ext cx="1768475" cy="2143125"/>
          </a:xfrm>
        </p:spPr>
      </p:pic>
      <p:pic>
        <p:nvPicPr>
          <p:cNvPr id="20482" name="Рисунок 4" descr="Ernst_schroeder.jpg"/>
          <p:cNvPicPr>
            <a:picLocks noChangeAspect="1"/>
          </p:cNvPicPr>
          <p:nvPr/>
        </p:nvPicPr>
        <p:blipFill>
          <a:blip r:embed="rId3"/>
          <a:srcRect/>
          <a:stretch>
            <a:fillRect/>
          </a:stretch>
        </p:blipFill>
        <p:spPr bwMode="auto">
          <a:xfrm>
            <a:off x="2786063" y="142875"/>
            <a:ext cx="1592262" cy="2228850"/>
          </a:xfrm>
          <a:prstGeom prst="rect">
            <a:avLst/>
          </a:prstGeom>
          <a:noFill/>
          <a:ln w="9525">
            <a:noFill/>
            <a:miter lim="800000"/>
            <a:headEnd/>
            <a:tailEnd/>
          </a:ln>
        </p:spPr>
      </p:pic>
      <p:pic>
        <p:nvPicPr>
          <p:cNvPr id="20483" name="Рисунок 5" descr="Jevons.jpeg"/>
          <p:cNvPicPr>
            <a:picLocks noChangeAspect="1"/>
          </p:cNvPicPr>
          <p:nvPr/>
        </p:nvPicPr>
        <p:blipFill>
          <a:blip r:embed="rId4"/>
          <a:srcRect/>
          <a:stretch>
            <a:fillRect/>
          </a:stretch>
        </p:blipFill>
        <p:spPr bwMode="auto">
          <a:xfrm>
            <a:off x="7286625" y="1143000"/>
            <a:ext cx="1704975" cy="1998663"/>
          </a:xfrm>
          <a:prstGeom prst="rect">
            <a:avLst/>
          </a:prstGeom>
          <a:noFill/>
          <a:ln w="9525">
            <a:noFill/>
            <a:miter lim="800000"/>
            <a:headEnd/>
            <a:tailEnd/>
          </a:ln>
        </p:spPr>
      </p:pic>
      <p:pic>
        <p:nvPicPr>
          <p:cNvPr id="20484" name="Рисунок 6" descr="688.thumb.jpg"/>
          <p:cNvPicPr>
            <a:picLocks noChangeAspect="1"/>
          </p:cNvPicPr>
          <p:nvPr/>
        </p:nvPicPr>
        <p:blipFill>
          <a:blip r:embed="rId5"/>
          <a:srcRect/>
          <a:stretch>
            <a:fillRect/>
          </a:stretch>
        </p:blipFill>
        <p:spPr bwMode="auto">
          <a:xfrm>
            <a:off x="5286375" y="285750"/>
            <a:ext cx="1646238" cy="2016125"/>
          </a:xfrm>
          <a:prstGeom prst="rect">
            <a:avLst/>
          </a:prstGeom>
          <a:noFill/>
          <a:ln w="9525">
            <a:noFill/>
            <a:miter lim="800000"/>
            <a:headEnd/>
            <a:tailEnd/>
          </a:ln>
        </p:spPr>
      </p:pic>
      <p:pic>
        <p:nvPicPr>
          <p:cNvPr id="20485" name="Рисунок 7" descr="Young_frege.jpg"/>
          <p:cNvPicPr>
            <a:picLocks noChangeAspect="1"/>
          </p:cNvPicPr>
          <p:nvPr/>
        </p:nvPicPr>
        <p:blipFill>
          <a:blip r:embed="rId6"/>
          <a:srcRect/>
          <a:stretch>
            <a:fillRect/>
          </a:stretch>
        </p:blipFill>
        <p:spPr bwMode="auto">
          <a:xfrm>
            <a:off x="857250" y="3571875"/>
            <a:ext cx="2217738" cy="2368550"/>
          </a:xfrm>
          <a:prstGeom prst="rect">
            <a:avLst/>
          </a:prstGeom>
          <a:noFill/>
          <a:ln w="9525">
            <a:noFill/>
            <a:miter lim="800000"/>
            <a:headEnd/>
            <a:tailEnd/>
          </a:ln>
        </p:spPr>
      </p:pic>
      <p:sp>
        <p:nvSpPr>
          <p:cNvPr id="1025" name="Rectangle 1"/>
          <p:cNvSpPr>
            <a:spLocks noChangeArrowheads="1"/>
          </p:cNvSpPr>
          <p:nvPr/>
        </p:nvSpPr>
        <p:spPr bwMode="auto">
          <a:xfrm>
            <a:off x="357188" y="2857500"/>
            <a:ext cx="2286000" cy="307975"/>
          </a:xfrm>
          <a:prstGeom prst="rect">
            <a:avLst/>
          </a:prstGeom>
          <a:noFill/>
          <a:ln w="9525">
            <a:noFill/>
            <a:miter lim="800000"/>
            <a:headEnd/>
            <a:tailEnd/>
          </a:ln>
          <a:effectLst/>
        </p:spPr>
        <p:txBody>
          <a:bodyPr anchor="ctr">
            <a:spAutoFit/>
          </a:bodyPr>
          <a:lstStyle/>
          <a:p>
            <a:r>
              <a:rPr lang="ru-RU" sz="1400" b="1">
                <a:solidFill>
                  <a:srgbClr val="000000"/>
                </a:solidFill>
                <a:latin typeface="Calibri" pitchFamily="34" charset="0"/>
                <a:cs typeface="Times New Roman" pitchFamily="18" charset="0"/>
              </a:rPr>
              <a:t>О. де Мо́рган (1806-1871)</a:t>
            </a:r>
            <a:endParaRPr lang="ru-RU" sz="3200" b="1">
              <a:latin typeface="Calibri" pitchFamily="34" charset="0"/>
              <a:cs typeface="Times New Roman" pitchFamily="18" charset="0"/>
            </a:endParaRPr>
          </a:p>
        </p:txBody>
      </p:sp>
      <p:sp>
        <p:nvSpPr>
          <p:cNvPr id="11" name="TextBox 10"/>
          <p:cNvSpPr txBox="1"/>
          <p:nvPr/>
        </p:nvSpPr>
        <p:spPr>
          <a:xfrm>
            <a:off x="2643188" y="2428875"/>
            <a:ext cx="2000250" cy="584200"/>
          </a:xfrm>
          <a:prstGeom prst="rect">
            <a:avLst/>
          </a:prstGeom>
          <a:noFill/>
        </p:spPr>
        <p:txBody>
          <a:bodyPr>
            <a:spAutoFit/>
          </a:bodyPr>
          <a:lstStyle/>
          <a:p>
            <a:pPr fontAlgn="auto">
              <a:spcBef>
                <a:spcPts val="0"/>
              </a:spcBef>
              <a:spcAft>
                <a:spcPts val="0"/>
              </a:spcAft>
              <a:defRPr/>
            </a:pPr>
            <a:r>
              <a:rPr lang="ru-RU" sz="1400" b="1" dirty="0">
                <a:latin typeface="+mj-lt"/>
                <a:cs typeface="Times New Roman" pitchFamily="18" charset="0"/>
              </a:rPr>
              <a:t>Э. Шрёдер (1841-1902) </a:t>
            </a:r>
          </a:p>
          <a:p>
            <a:pPr fontAlgn="auto">
              <a:spcBef>
                <a:spcPts val="0"/>
              </a:spcBef>
              <a:spcAft>
                <a:spcPts val="0"/>
              </a:spcAft>
              <a:defRPr/>
            </a:pPr>
            <a:endParaRPr lang="ru-RU" dirty="0">
              <a:latin typeface="+mn-lt"/>
            </a:endParaRPr>
          </a:p>
        </p:txBody>
      </p:sp>
      <p:sp>
        <p:nvSpPr>
          <p:cNvPr id="20488" name="TextBox 11"/>
          <p:cNvSpPr txBox="1">
            <a:spLocks noChangeArrowheads="1"/>
          </p:cNvSpPr>
          <p:nvPr/>
        </p:nvSpPr>
        <p:spPr bwMode="auto">
          <a:xfrm>
            <a:off x="6786563" y="3286125"/>
            <a:ext cx="2357437" cy="307975"/>
          </a:xfrm>
          <a:prstGeom prst="rect">
            <a:avLst/>
          </a:prstGeom>
          <a:noFill/>
          <a:ln w="9525">
            <a:noFill/>
            <a:miter lim="800000"/>
            <a:headEnd/>
            <a:tailEnd/>
          </a:ln>
        </p:spPr>
        <p:txBody>
          <a:bodyPr>
            <a:spAutoFit/>
          </a:bodyPr>
          <a:lstStyle/>
          <a:p>
            <a:r>
              <a:rPr lang="ru-RU" sz="1400" b="1">
                <a:latin typeface="Calibri" pitchFamily="34" charset="0"/>
              </a:rPr>
              <a:t>У.С. Джевонс</a:t>
            </a:r>
            <a:r>
              <a:rPr lang="ru-RU" sz="1400">
                <a:latin typeface="Calibri" pitchFamily="34" charset="0"/>
              </a:rPr>
              <a:t> (1835-1882)</a:t>
            </a:r>
          </a:p>
        </p:txBody>
      </p:sp>
      <p:sp>
        <p:nvSpPr>
          <p:cNvPr id="20489" name="TextBox 12"/>
          <p:cNvSpPr txBox="1">
            <a:spLocks noChangeArrowheads="1"/>
          </p:cNvSpPr>
          <p:nvPr/>
        </p:nvSpPr>
        <p:spPr bwMode="auto">
          <a:xfrm>
            <a:off x="4929188" y="2357438"/>
            <a:ext cx="2428875" cy="307975"/>
          </a:xfrm>
          <a:prstGeom prst="rect">
            <a:avLst/>
          </a:prstGeom>
          <a:noFill/>
          <a:ln w="9525">
            <a:noFill/>
            <a:miter lim="800000"/>
            <a:headEnd/>
            <a:tailEnd/>
          </a:ln>
        </p:spPr>
        <p:txBody>
          <a:bodyPr>
            <a:spAutoFit/>
          </a:bodyPr>
          <a:lstStyle/>
          <a:p>
            <a:r>
              <a:rPr lang="ru-RU" sz="1400" b="1">
                <a:latin typeface="Calibri" pitchFamily="34" charset="0"/>
              </a:rPr>
              <a:t>Джордж Буль </a:t>
            </a:r>
            <a:r>
              <a:rPr lang="ru-RU" sz="1400">
                <a:latin typeface="Calibri" pitchFamily="34" charset="0"/>
              </a:rPr>
              <a:t>(1815- 1864)</a:t>
            </a:r>
          </a:p>
        </p:txBody>
      </p:sp>
      <p:pic>
        <p:nvPicPr>
          <p:cNvPr id="20490" name="Рисунок 13" descr="Charles_Sanders_Peirce_theb3558.jpg"/>
          <p:cNvPicPr>
            <a:picLocks noChangeAspect="1"/>
          </p:cNvPicPr>
          <p:nvPr/>
        </p:nvPicPr>
        <p:blipFill>
          <a:blip r:embed="rId7"/>
          <a:srcRect/>
          <a:stretch>
            <a:fillRect/>
          </a:stretch>
        </p:blipFill>
        <p:spPr bwMode="auto">
          <a:xfrm>
            <a:off x="3929063" y="3071813"/>
            <a:ext cx="2146300" cy="2928937"/>
          </a:xfrm>
          <a:prstGeom prst="rect">
            <a:avLst/>
          </a:prstGeom>
          <a:noFill/>
          <a:ln w="9525">
            <a:noFill/>
            <a:miter lim="800000"/>
            <a:headEnd/>
            <a:tailEnd/>
          </a:ln>
        </p:spPr>
      </p:pic>
      <p:sp>
        <p:nvSpPr>
          <p:cNvPr id="20491" name="Rectangle 3"/>
          <p:cNvSpPr>
            <a:spLocks noChangeArrowheads="1"/>
          </p:cNvSpPr>
          <p:nvPr/>
        </p:nvSpPr>
        <p:spPr bwMode="auto">
          <a:xfrm>
            <a:off x="928688" y="6000750"/>
            <a:ext cx="2357437" cy="307975"/>
          </a:xfrm>
          <a:prstGeom prst="rect">
            <a:avLst/>
          </a:prstGeom>
          <a:noFill/>
          <a:ln w="9525">
            <a:noFill/>
            <a:miter lim="800000"/>
            <a:headEnd/>
            <a:tailEnd/>
          </a:ln>
        </p:spPr>
        <p:txBody>
          <a:bodyPr anchor="ctr">
            <a:spAutoFit/>
          </a:bodyPr>
          <a:lstStyle/>
          <a:p>
            <a:r>
              <a:rPr lang="ru-RU" sz="1400" b="1">
                <a:solidFill>
                  <a:srgbClr val="000000"/>
                </a:solidFill>
                <a:latin typeface="Calibri" pitchFamily="34" charset="0"/>
                <a:ea typeface="Times New Roman" pitchFamily="18" charset="0"/>
                <a:cs typeface="Arial" charset="0"/>
              </a:rPr>
              <a:t>Ф. Готлоб (1848-1925)</a:t>
            </a:r>
            <a:endParaRPr lang="ru-RU" sz="3200" b="1">
              <a:latin typeface="Calibri" pitchFamily="34" charset="0"/>
              <a:ea typeface="Times New Roman" pitchFamily="18" charset="0"/>
              <a:cs typeface="Arial" charset="0"/>
            </a:endParaRPr>
          </a:p>
        </p:txBody>
      </p:sp>
      <p:sp>
        <p:nvSpPr>
          <p:cNvPr id="20492" name="TextBox 17"/>
          <p:cNvSpPr txBox="1">
            <a:spLocks noChangeArrowheads="1"/>
          </p:cNvSpPr>
          <p:nvPr/>
        </p:nvSpPr>
        <p:spPr bwMode="auto">
          <a:xfrm>
            <a:off x="4143375" y="6072188"/>
            <a:ext cx="2500313" cy="584200"/>
          </a:xfrm>
          <a:prstGeom prst="rect">
            <a:avLst/>
          </a:prstGeom>
          <a:noFill/>
          <a:ln w="9525">
            <a:noFill/>
            <a:miter lim="800000"/>
            <a:headEnd/>
            <a:tailEnd/>
          </a:ln>
        </p:spPr>
        <p:txBody>
          <a:bodyPr>
            <a:spAutoFit/>
          </a:bodyPr>
          <a:lstStyle/>
          <a:p>
            <a:r>
              <a:rPr lang="ru-RU" sz="1400" b="1">
                <a:latin typeface="Calibri" pitchFamily="34" charset="0"/>
              </a:rPr>
              <a:t>Ч. Пирс (1839-1914)</a:t>
            </a:r>
          </a:p>
          <a:p>
            <a:endParaRPr lang="ru-RU">
              <a:latin typeface="Calibri" pitchFamily="34" charset="0"/>
            </a:endParaRPr>
          </a:p>
        </p:txBody>
      </p:sp>
      <p:pic>
        <p:nvPicPr>
          <p:cNvPr id="20493" name="Рисунок 18" descr="611921c93fba1.png"/>
          <p:cNvPicPr>
            <a:picLocks noChangeAspect="1"/>
          </p:cNvPicPr>
          <p:nvPr/>
        </p:nvPicPr>
        <p:blipFill>
          <a:blip r:embed="rId8"/>
          <a:srcRect/>
          <a:stretch>
            <a:fillRect/>
          </a:stretch>
        </p:blipFill>
        <p:spPr bwMode="auto">
          <a:xfrm>
            <a:off x="6572250" y="3714750"/>
            <a:ext cx="2044700" cy="2928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Заголовок 1"/>
          <p:cNvSpPr>
            <a:spLocks noGrp="1"/>
          </p:cNvSpPr>
          <p:nvPr>
            <p:ph type="title"/>
          </p:nvPr>
        </p:nvSpPr>
        <p:spPr>
          <a:xfrm>
            <a:off x="611188" y="2349500"/>
            <a:ext cx="8229600" cy="1143000"/>
          </a:xfrm>
        </p:spPr>
        <p:txBody>
          <a:bodyPr/>
          <a:lstStyle/>
          <a:p>
            <a:r>
              <a:rPr lang="ru-RU" smtClean="0">
                <a:solidFill>
                  <a:schemeClr val="folHlink"/>
                </a:solidFill>
              </a:rPr>
              <a:t>Спасибо за внимание </a:t>
            </a:r>
            <a:r>
              <a:rPr lang="ru-RU" smtClean="0">
                <a:solidFill>
                  <a:schemeClr val="folHlink"/>
                </a:solidFill>
                <a:sym typeface="Wingdings" pitchFamily="2" charset="2"/>
              </a:rPr>
              <a:t></a:t>
            </a:r>
            <a:r>
              <a:rPr lang="ru-RU" smtClean="0">
                <a:sym typeface="Wingdings" pitchFamily="2" charset="2"/>
              </a:rPr>
              <a:t> </a:t>
            </a:r>
            <a:endParaRPr lang="ru-RU"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791</TotalTime>
  <Words>1198</Words>
  <PresentationFormat>On-screen Show (4:3)</PresentationFormat>
  <Paragraphs>60</Paragraphs>
  <Slides>9</Slides>
  <Notes>0</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1</vt:i4>
      </vt:variant>
      <vt:variant>
        <vt:lpstr>Заголовки слайдов</vt:lpstr>
      </vt:variant>
      <vt:variant>
        <vt:i4>9</vt:i4>
      </vt:variant>
    </vt:vector>
  </HeadingPairs>
  <TitlesOfParts>
    <vt:vector size="16" baseType="lpstr">
      <vt:lpstr>Calibri</vt:lpstr>
      <vt:lpstr>Arial</vt:lpstr>
      <vt:lpstr>Times New Roman</vt:lpstr>
      <vt:lpstr>Segoe Script</vt:lpstr>
      <vt:lpstr>Segoe Print</vt:lpstr>
      <vt:lpstr>Wingdings</vt:lpstr>
      <vt:lpstr>Тема Office</vt:lpstr>
      <vt:lpstr>Слайд 1</vt:lpstr>
      <vt:lpstr>Н.И.  Лобачевский  ( 1792-1856) </vt:lpstr>
      <vt:lpstr>К.Ф.Гаусс (1777-1855)</vt:lpstr>
      <vt:lpstr>Слайд 4</vt:lpstr>
      <vt:lpstr>«Пифагоровы штаны, на все стороны равны…»</vt:lpstr>
      <vt:lpstr>История теоремы Пифагора  </vt:lpstr>
      <vt:lpstr>Математическая логика  </vt:lpstr>
      <vt:lpstr>Слайд 8</vt:lpstr>
      <vt:lpstr>Спасибо за внимание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Леся</dc:creator>
  <cp:lastModifiedBy>Leila</cp:lastModifiedBy>
  <cp:revision>77</cp:revision>
  <dcterms:created xsi:type="dcterms:W3CDTF">2012-01-29T14:13:40Z</dcterms:created>
  <dcterms:modified xsi:type="dcterms:W3CDTF">2012-01-31T15:30:58Z</dcterms:modified>
</cp:coreProperties>
</file>