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9" r:id="rId21"/>
    <p:sldId id="280" r:id="rId22"/>
    <p:sldId id="283" r:id="rId23"/>
    <p:sldId id="275" r:id="rId24"/>
    <p:sldId id="276" r:id="rId25"/>
    <p:sldId id="278" r:id="rId26"/>
    <p:sldId id="281" r:id="rId27"/>
    <p:sldId id="282" r:id="rId28"/>
    <p:sldId id="277" r:id="rId29"/>
    <p:sldId id="284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A344"/>
    <a:srgbClr val="9197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1942" autoAdjust="0"/>
    <p:restoredTop sz="94660"/>
  </p:normalViewPr>
  <p:slideViewPr>
    <p:cSldViewPr>
      <p:cViewPr varScale="1">
        <p:scale>
          <a:sx n="92" d="100"/>
          <a:sy n="92" d="100"/>
        </p:scale>
        <p:origin x="-94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97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jpe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image" Target="NULL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2.jpe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2.jpe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8.jpeg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12.jpe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D23A3AA-AA79-4CED-B45D-1FB313FCA872}" type="datetimeFigureOut">
              <a:rPr lang="ru-RU"/>
              <a:pPr>
                <a:defRPr/>
              </a:pPr>
              <a:t>31.01.2012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65F9DB7-A991-49D6-A52B-7959FBFC79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817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FCBE58A-9BA1-47FA-B965-5375E7832426}" type="datetimeFigureOut">
              <a:rPr lang="ru-RU"/>
              <a:pPr>
                <a:defRPr/>
              </a:pPr>
              <a:t>31.01.2012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0D7FBE9-42EA-4A3D-A8AC-F7940D6E08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1329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Перечислите известные вам модели атомов.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D7FBE9-42EA-4A3D-A8AC-F7940D6E0808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Могут ли у атома значения энергии быть любыми? 2. Каким образом можно вывести формулу энергии атома по Бору? 3. Как могут изменяться у атома значения энергии?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D7FBE9-42EA-4A3D-A8AC-F7940D6E0808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Как определить энергию излучения атома при его переходе из одного стационарного состояния в другое?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D7FBE9-42EA-4A3D-A8AC-F7940D6E0808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Какие серии излучения атома водорода известны? 2. Из каких линий состоит серия </a:t>
            </a:r>
            <a:r>
              <a:rPr lang="ru-RU" dirty="0" err="1" smtClean="0"/>
              <a:t>Бальмера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D7FBE9-42EA-4A3D-A8AC-F7940D6E0808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Какие тела испускают непрерывный спектр? 2. Как его можно наблюдать?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D7FBE9-42EA-4A3D-A8AC-F7940D6E0808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 Как называются такие спектры? 2.</a:t>
            </a:r>
            <a:r>
              <a:rPr lang="ru-RU" baseline="0" dirty="0" smtClean="0"/>
              <a:t> Какие тела их создают?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D7FBE9-42EA-4A3D-A8AC-F7940D6E0808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Как называются такие спектры? 2.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Какие тела их создают? 3. В чём заключается особенность линейчатых спектров?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D7FBE9-42EA-4A3D-A8AC-F7940D6E0808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dirty="0" smtClean="0"/>
              <a:t>1.Как можно наблюдать спектры поглощения? 2. Какова</a:t>
            </a:r>
            <a:r>
              <a:rPr lang="ru-RU" baseline="0" dirty="0" smtClean="0"/>
              <a:t> связь между спектрами излучения и поглощения? 3. О чём это свидетельствует?</a:t>
            </a:r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2237E52-85A8-4A54-821B-3000AD585C7F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Объясните,</a:t>
            </a:r>
            <a:r>
              <a:rPr lang="ru-RU" baseline="0" dirty="0" smtClean="0"/>
              <a:t> как с помощью спектроскопа могут наблюдаться спектры 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D7FBE9-42EA-4A3D-A8AC-F7940D6E0808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Что такое спектральный анализ? 2. Перечислите применения спектрального анализа.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D7FBE9-42EA-4A3D-A8AC-F7940D6E0808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Каковы недостатки модели атома Бора?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D7FBE9-42EA-4A3D-A8AC-F7940D6E0808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1.Опишите</a:t>
            </a:r>
            <a:r>
              <a:rPr lang="ru-RU" baseline="0" dirty="0" smtClean="0"/>
              <a:t> модель атома Томсона; 2.Какое шутливое название он получил? 3. Что вам известно об авторе этой модели?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D7FBE9-42EA-4A3D-A8AC-F7940D6E0808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Эту</a:t>
            </a:r>
            <a:r>
              <a:rPr lang="ru-RU" baseline="0" dirty="0" smtClean="0"/>
              <a:t> часть урока может озвучить один из учеников, заранее подготовленный по данному вопросу.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D7FBE9-42EA-4A3D-A8AC-F7940D6E0808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для учащихся:</a:t>
            </a:r>
            <a:r>
              <a:rPr lang="ru-RU" baseline="0" dirty="0" smtClean="0"/>
              <a:t> заполнить таблицу ( по вариантам, в группах, индивидуально и т.п.)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D7FBE9-42EA-4A3D-A8AC-F7940D6E0808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D7FBE9-42EA-4A3D-A8AC-F7940D6E0808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Основные научные открытия Резерфорда; 2. Расскажите об опыте Резерфорда по проверке модели атома Томсона.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D7FBE9-42EA-4A3D-A8AC-F7940D6E0808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1.Перечислите основные выводы из опыта Резерфорда; 2. Опишите модель атома Резерфорда.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D7FBE9-42EA-4A3D-A8AC-F7940D6E0808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Каковы недостатки модели атома Резерфорда?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D7FBE9-42EA-4A3D-A8AC-F7940D6E0808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Основные научные открытия Н. Бора; 2.Сформулируйте постулаты Бора.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D7FBE9-42EA-4A3D-A8AC-F7940D6E0808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Что такое длина волны де Бройля? 2. Сформулируйте правило квантования орбит Бора.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D7FBE9-42EA-4A3D-A8AC-F7940D6E0808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Что такое орбитальный момент импульса</a:t>
            </a:r>
            <a:r>
              <a:rPr lang="ru-RU" baseline="0" dirty="0" smtClean="0"/>
              <a:t> электрона? 2. Сформулируйте правило квантования орбитального момента импульса.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D7FBE9-42EA-4A3D-A8AC-F7940D6E0808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Какой вывод о возможных стационарных орбитах был сделан Бором? 2. Как была получена формула для радиусов стационарных орбит?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D7FBE9-42EA-4A3D-A8AC-F7940D6E0808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1000" y="457200"/>
            <a:ext cx="8397875" cy="5562600"/>
            <a:chOff x="240" y="288"/>
            <a:chExt cx="5290" cy="350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blackWhite">
            <a:xfrm>
              <a:off x="240" y="288"/>
              <a:ext cx="5290" cy="3504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285" y="336"/>
              <a:ext cx="5184" cy="340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576" y="2256"/>
              <a:ext cx="460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687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219200" y="838200"/>
            <a:ext cx="6781800" cy="2559050"/>
          </a:xfrm>
        </p:spPr>
        <p:txBody>
          <a:bodyPr anchorCtr="1"/>
          <a:lstStyle>
            <a:lvl1pPr algn="ctr">
              <a:defRPr sz="6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18732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536575" y="6248400"/>
            <a:ext cx="20542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251200" y="6248400"/>
            <a:ext cx="2887663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8150" y="62579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62706-0A14-469E-B5FD-08A201B2E1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6406C8-FD15-45C6-96B2-1B231A240C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8450" y="473075"/>
            <a:ext cx="2038350" cy="53943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473075"/>
            <a:ext cx="5962650" cy="53943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48E6F-52DE-43FC-8F8F-74F11C706F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77FCD-0ADA-4FC0-A8A7-9717D2F52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828800"/>
            <a:ext cx="40005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86300" y="3924300"/>
            <a:ext cx="40005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5AA0A-1BD5-4D90-964A-C7450288F0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6D961-D03C-495F-A8EC-456F73CA1A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446C4-0706-4F1A-8FCB-F883758234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0651D-62A4-4F54-8775-4201D97FBF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16301-CFD4-4E4C-8BC6-7F46A1EA41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B4E9F-6BC0-4C26-B2D8-98977040F3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3DF8D-6C09-4B94-8D06-BF1D35C4CC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6D7F8-58C9-4447-8EDC-467CD8D507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20A2F-8669-4461-8C73-B572F86BD4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CE638-C11B-4151-9D57-B8AE88F0E7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228600" y="228600"/>
            <a:ext cx="8686800" cy="5943600"/>
            <a:chOff x="144" y="144"/>
            <a:chExt cx="5472" cy="3744"/>
          </a:xfrm>
        </p:grpSpPr>
        <p:sp>
          <p:nvSpPr>
            <p:cNvPr id="35843" name="Rectangle 3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charset="0"/>
              </a:endParaRPr>
            </a:p>
          </p:txBody>
        </p:sp>
        <p:sp>
          <p:nvSpPr>
            <p:cNvPr id="35844" name="Rectangle 4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charset="0"/>
              </a:endParaRPr>
            </a:p>
          </p:txBody>
        </p:sp>
        <p:sp>
          <p:nvSpPr>
            <p:cNvPr id="35845" name="Line 5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17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153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584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5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ADCAD6AB-8CB0-4BD3-BE59-F476673972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5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</p:sldLayoutIdLs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jpeg"/><Relationship Id="rId5" Type="http://schemas.openxmlformats.org/officeDocument/2006/relationships/image" Target="../media/image14.wmf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jpeg"/><Relationship Id="rId5" Type="http://schemas.openxmlformats.org/officeDocument/2006/relationships/image" Target="../media/image15.wmf"/><Relationship Id="rId4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.jpeg"/><Relationship Id="rId5" Type="http://schemas.openxmlformats.org/officeDocument/2006/relationships/image" Target="../media/image16.wmf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slide" Target="slide7.xml"/><Relationship Id="rId4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image" Target="../media/image41.png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.jpeg"/><Relationship Id="rId5" Type="http://schemas.openxmlformats.org/officeDocument/2006/relationships/image" Target="../media/image39.wmf"/><Relationship Id="rId4" Type="http://schemas.openxmlformats.org/officeDocument/2006/relationships/oleObject" Target="../embeddings/oleObject8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1.png"/><Relationship Id="rId9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Строение атома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AAA344"/>
                </a:solidFill>
              </a:rPr>
              <a:t>Квантовая теория строения атома</a:t>
            </a:r>
          </a:p>
          <a:p>
            <a:pPr eaLnBrk="1" hangingPunct="1"/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00562" y="5214950"/>
            <a:ext cx="3443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+mj-lt"/>
              </a:rPr>
              <a:t>©</a:t>
            </a:r>
            <a:r>
              <a:rPr lang="en-US" dirty="0" smtClean="0">
                <a:latin typeface="+mj-lt"/>
              </a:rPr>
              <a:t> </a:t>
            </a:r>
            <a:r>
              <a:rPr lang="ru-RU" dirty="0" smtClean="0">
                <a:latin typeface="+mj-lt"/>
              </a:rPr>
              <a:t>Богданова </a:t>
            </a:r>
            <a:r>
              <a:rPr lang="ru-RU" dirty="0" smtClean="0">
                <a:latin typeface="+mj-lt"/>
              </a:rPr>
              <a:t>Ирина Викторовна, </a:t>
            </a:r>
          </a:p>
          <a:p>
            <a:r>
              <a:rPr lang="ru-RU" dirty="0" smtClean="0">
                <a:latin typeface="+mj-lt"/>
              </a:rPr>
              <a:t>школа №617, г. С-Петербург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Радиусы стационарных орбит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14348" y="1828800"/>
            <a:ext cx="7715304" cy="195739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2700" dirty="0" smtClean="0"/>
              <a:t>      </a:t>
            </a:r>
            <a:r>
              <a:rPr lang="ru-RU" sz="2800" dirty="0" smtClean="0"/>
              <a:t>Радиусы стационарных орбит квантованы (имеют дискретные значения, пропорциональные квадрату главного квантового числа).</a:t>
            </a:r>
          </a:p>
        </p:txBody>
      </p:sp>
      <p:graphicFrame>
        <p:nvGraphicFramePr>
          <p:cNvPr id="3074" name="Object 4" descr="Белый мрамор"/>
          <p:cNvGraphicFramePr>
            <a:graphicFrameLocks noGrp="1" noChangeAspect="1"/>
          </p:cNvGraphicFramePr>
          <p:nvPr>
            <p:ph sz="half" idx="2"/>
          </p:nvPr>
        </p:nvGraphicFramePr>
        <p:xfrm>
          <a:off x="2500298" y="3786190"/>
          <a:ext cx="4000500" cy="218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Формула" r:id="rId4" imgW="838080" imgH="457200" progId="Equation.3">
                  <p:embed/>
                </p:oleObj>
              </mc:Choice>
              <mc:Fallback>
                <p:oleObj name="Формула" r:id="rId4" imgW="838080" imgH="457200" progId="Equation.3">
                  <p:embed/>
                  <p:pic>
                    <p:nvPicPr>
                      <p:cNvPr id="0" name="Object 4" descr="Белый мрамор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0298" y="3786190"/>
                        <a:ext cx="4000500" cy="2182812"/>
                      </a:xfrm>
                      <a:prstGeom prst="rect">
                        <a:avLst/>
                      </a:prstGeom>
                      <a:blipFill dpi="0" rotWithShape="0">
                        <a:blip r:embed="rId6"/>
                        <a:srcRect/>
                        <a:tile tx="0" ty="0" sx="100000" sy="100000" flip="none" algn="tl"/>
                      </a:blip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500063"/>
            <a:ext cx="8153400" cy="1143000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Энергетический спектр атома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71472" y="2214554"/>
            <a:ext cx="7896252" cy="107157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700" dirty="0" smtClean="0"/>
              <a:t>     </a:t>
            </a:r>
            <a:r>
              <a:rPr lang="ru-RU" sz="2700" dirty="0" smtClean="0"/>
              <a:t>Энергия электрона в атоме квантуется</a:t>
            </a:r>
          </a:p>
        </p:txBody>
      </p:sp>
      <p:graphicFrame>
        <p:nvGraphicFramePr>
          <p:cNvPr id="4098" name="Object 4" descr="Белый мрамор"/>
          <p:cNvGraphicFramePr>
            <a:graphicFrameLocks noGrp="1" noChangeAspect="1"/>
          </p:cNvGraphicFramePr>
          <p:nvPr>
            <p:ph sz="half" idx="2"/>
          </p:nvPr>
        </p:nvGraphicFramePr>
        <p:xfrm>
          <a:off x="1428728" y="3357562"/>
          <a:ext cx="5765804" cy="2162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Формула" r:id="rId4" imgW="1117440" imgH="419040" progId="Equation.3">
                  <p:embed/>
                </p:oleObj>
              </mc:Choice>
              <mc:Fallback>
                <p:oleObj name="Формула" r:id="rId4" imgW="1117440" imgH="419040" progId="Equation.3">
                  <p:embed/>
                  <p:pic>
                    <p:nvPicPr>
                      <p:cNvPr id="0" name="Object 4" descr="Белый мрамор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3357562"/>
                        <a:ext cx="5765804" cy="2162176"/>
                      </a:xfrm>
                      <a:prstGeom prst="rect">
                        <a:avLst/>
                      </a:prstGeom>
                      <a:blipFill dpi="0" rotWithShape="0">
                        <a:blip r:embed="rId6"/>
                        <a:srcRect/>
                        <a:tile tx="0" ty="0" sx="100000" sy="100000" flip="none" algn="tl"/>
                      </a:blip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dirty="0" smtClean="0"/>
              <a:t>Излучение и поглощение света атомом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1857375"/>
            <a:ext cx="3000375" cy="40100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700" dirty="0" smtClean="0"/>
              <a:t>       Энергия излучённого фотона равна разности энергий стационарных состояний:</a:t>
            </a:r>
          </a:p>
        </p:txBody>
      </p:sp>
      <p:graphicFrame>
        <p:nvGraphicFramePr>
          <p:cNvPr id="5122" name="Object 5" descr="Букет"/>
          <p:cNvGraphicFramePr>
            <a:graphicFrameLocks noGrp="1" noChangeAspect="1"/>
          </p:cNvGraphicFramePr>
          <p:nvPr>
            <p:ph sz="half" idx="2"/>
          </p:nvPr>
        </p:nvGraphicFramePr>
        <p:xfrm>
          <a:off x="4214813" y="5072063"/>
          <a:ext cx="371157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Формула" r:id="rId4" imgW="927000" imgH="228600" progId="Equation.3">
                  <p:embed/>
                </p:oleObj>
              </mc:Choice>
              <mc:Fallback>
                <p:oleObj name="Формула" r:id="rId4" imgW="927000" imgH="228600" progId="Equation.3">
                  <p:embed/>
                  <p:pic>
                    <p:nvPicPr>
                      <p:cNvPr id="0" name="Object 5" descr="Букет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813" y="5072063"/>
                        <a:ext cx="3711575" cy="914400"/>
                      </a:xfrm>
                      <a:prstGeom prst="rect">
                        <a:avLst/>
                      </a:prstGeom>
                      <a:blipFill dpi="0" rotWithShape="0">
                        <a:blip r:embed="rId6"/>
                        <a:srcRect/>
                        <a:tile tx="0" ty="0" sx="100000" sy="100000" flip="none" algn="tl"/>
                      </a:blip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5" name="Picture 6" descr="C:\Documents and Settings\Администратор\Мои документы\Презентации\Строение атома\Изображения\Излучение атома водорода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25" y="1857375"/>
            <a:ext cx="5373688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Серии излучения атома водорода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2143125"/>
            <a:ext cx="4286250" cy="314325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dirty="0" smtClean="0"/>
              <a:t>      Серия </a:t>
            </a:r>
            <a:r>
              <a:rPr lang="ru-RU" dirty="0" err="1" smtClean="0"/>
              <a:t>Бальмера</a:t>
            </a:r>
            <a:r>
              <a:rPr lang="ru-RU" dirty="0" smtClean="0"/>
              <a:t> состоит из видимых спектральных линий фиолетового, синего, зелёного и красного цвета.</a:t>
            </a:r>
          </a:p>
        </p:txBody>
      </p:sp>
      <p:pic>
        <p:nvPicPr>
          <p:cNvPr id="56324" name="Picture 4" descr="Переходы, соответствующие раз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824056"/>
            <a:ext cx="3740150" cy="41767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Спектры излучения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05044"/>
            <a:ext cx="8153400" cy="4038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Сплошной (непрерывный) спектр излучают твердые тела, жидкости и сжатые газы.</a:t>
            </a:r>
          </a:p>
        </p:txBody>
      </p:sp>
      <p:pic>
        <p:nvPicPr>
          <p:cNvPr id="17412" name="Picture 10" descr="nepreryv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650" y="3929063"/>
            <a:ext cx="8142288" cy="95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Спектры излучения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Полосатый спектр дают молекулы газов</a:t>
            </a:r>
          </a:p>
        </p:txBody>
      </p:sp>
      <p:pic>
        <p:nvPicPr>
          <p:cNvPr id="18436" name="Picture 6" descr="C:\Documents and Settings\Администратор\Мои документы\Презентации\Строение атома\Изображения\полосатый спектр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2928938"/>
            <a:ext cx="6638925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7" descr="C:\Documents and Settings\Администратор\Мои документы\Презентации\Строение атома\Изображения\полосатый спектр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50" y="4572000"/>
            <a:ext cx="6681788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Спектры излучения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928813"/>
            <a:ext cx="8215312" cy="10001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smtClean="0"/>
              <a:t>      </a:t>
            </a:r>
            <a:r>
              <a:rPr lang="ru-RU" sz="2800" smtClean="0"/>
              <a:t>Линейчатый спектр создают разреженные газы в атомарном состоянии</a:t>
            </a:r>
          </a:p>
        </p:txBody>
      </p:sp>
      <p:pic>
        <p:nvPicPr>
          <p:cNvPr id="19460" name="Picture 8" descr="C:\Documents and Settings\Администратор\Мои документы\Презентации\Строение атома\Изображения\линейчатые спектр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3071813"/>
            <a:ext cx="7858125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Спектры поглощения</a:t>
            </a:r>
          </a:p>
        </p:txBody>
      </p:sp>
      <p:pic>
        <p:nvPicPr>
          <p:cNvPr id="19459" name="Picture 4" descr="C:\Documents and Settings\Администратор\Мои документы\Презентации\Строение атома\Изображения\спектры поглоще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1714488"/>
            <a:ext cx="7059613" cy="4260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Наблюдение спектров</a:t>
            </a:r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2339975" y="1844675"/>
            <a:ext cx="4843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Схема спектроскопа</a:t>
            </a:r>
          </a:p>
        </p:txBody>
      </p:sp>
      <p:pic>
        <p:nvPicPr>
          <p:cNvPr id="20484" name="Picture 5" descr="C:\Documents and Settings\Администратор\Мои документы\Презентации\Строение атома\Изображения\схема спектроскоп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2357430"/>
            <a:ext cx="7542212" cy="3681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Применение спектрального анализа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700" dirty="0" smtClean="0"/>
              <a:t>Определение химического состава сложных веществ</a:t>
            </a:r>
          </a:p>
          <a:p>
            <a:pPr eaLnBrk="1" hangingPunct="1">
              <a:lnSpc>
                <a:spcPct val="90000"/>
              </a:lnSpc>
            </a:pPr>
            <a:r>
              <a:rPr lang="ru-RU" sz="2700" dirty="0" smtClean="0"/>
              <a:t>В криминалистике</a:t>
            </a:r>
          </a:p>
          <a:p>
            <a:pPr eaLnBrk="1" hangingPunct="1">
              <a:lnSpc>
                <a:spcPct val="90000"/>
              </a:lnSpc>
            </a:pPr>
            <a:r>
              <a:rPr lang="ru-RU" sz="2700" dirty="0" smtClean="0"/>
              <a:t>Определение химического состава небесных объектов</a:t>
            </a:r>
          </a:p>
          <a:p>
            <a:pPr eaLnBrk="1" hangingPunct="1">
              <a:lnSpc>
                <a:spcPct val="90000"/>
              </a:lnSpc>
            </a:pPr>
            <a:r>
              <a:rPr lang="ru-RU" sz="2700" dirty="0" smtClean="0"/>
              <a:t>Определение физических характеристик небесных объектов</a:t>
            </a:r>
          </a:p>
          <a:p>
            <a:pPr eaLnBrk="1" hangingPunct="1">
              <a:lnSpc>
                <a:spcPct val="90000"/>
              </a:lnSpc>
            </a:pPr>
            <a:r>
              <a:rPr lang="ru-RU" sz="2700" dirty="0" smtClean="0"/>
              <a:t>В металлургической и </a:t>
            </a:r>
            <a:r>
              <a:rPr lang="ru-RU" sz="2700" dirty="0" err="1" smtClean="0"/>
              <a:t>горно</a:t>
            </a:r>
            <a:r>
              <a:rPr lang="en-US" sz="2700" dirty="0" smtClean="0"/>
              <a:t> </a:t>
            </a:r>
            <a:r>
              <a:rPr lang="ru-RU" sz="2700" dirty="0" smtClean="0"/>
              <a:t>-</a:t>
            </a:r>
            <a:r>
              <a:rPr lang="en-US" sz="2700" dirty="0" smtClean="0"/>
              <a:t> </a:t>
            </a:r>
            <a:r>
              <a:rPr lang="ru-RU" sz="2700" dirty="0" smtClean="0"/>
              <a:t>добывающей промышленности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Модели атома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400304"/>
            <a:ext cx="8153400" cy="2600332"/>
          </a:xfrm>
        </p:spPr>
        <p:txBody>
          <a:bodyPr/>
          <a:lstStyle/>
          <a:p>
            <a:pPr eaLnBrk="1" hangingPunct="1"/>
            <a:r>
              <a:rPr lang="ru-RU" dirty="0" smtClean="0">
                <a:hlinkClick r:id="rId3" action="ppaction://hlinksldjump"/>
              </a:rPr>
              <a:t>Модель атома Томсона</a:t>
            </a:r>
            <a:endParaRPr lang="ru-RU" dirty="0" smtClean="0"/>
          </a:p>
          <a:p>
            <a:pPr eaLnBrk="1" hangingPunct="1"/>
            <a:r>
              <a:rPr lang="ru-RU" dirty="0" smtClean="0">
                <a:hlinkClick r:id="rId4" action="ppaction://hlinksldjump"/>
              </a:rPr>
              <a:t>Модель атома Резерфорда</a:t>
            </a:r>
            <a:endParaRPr lang="ru-RU" dirty="0" smtClean="0"/>
          </a:p>
          <a:p>
            <a:pPr eaLnBrk="1" hangingPunct="1"/>
            <a:r>
              <a:rPr lang="ru-RU" dirty="0" smtClean="0">
                <a:hlinkClick r:id="rId5" action="ppaction://hlinksldjump"/>
              </a:rPr>
              <a:t>Модель атома Бора</a:t>
            </a:r>
            <a:endParaRPr lang="ru-RU" dirty="0" smtClean="0"/>
          </a:p>
          <a:p>
            <a:pPr eaLnBrk="1" hangingPunct="1"/>
            <a:r>
              <a:rPr lang="ru-RU" dirty="0" smtClean="0">
                <a:hlinkClick r:id="rId6" action="ppaction://hlinksldjump"/>
              </a:rPr>
              <a:t>Модель атома Шрёдингера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Трудности модели атома Бора</a:t>
            </a:r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4787900" y="2420938"/>
            <a:ext cx="3405188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  </a:t>
            </a:r>
            <a:r>
              <a:rPr lang="ru-RU" sz="2400"/>
              <a:t>Теория Бора могла описать только атом водорода и водородоподобные системы. Рассчитать спектр излучения уже</a:t>
            </a:r>
            <a:r>
              <a:rPr lang="en-US" sz="2400"/>
              <a:t> </a:t>
            </a:r>
            <a:r>
              <a:rPr lang="ru-RU" sz="2400"/>
              <a:t>атома гелия  эта теория не могла.</a:t>
            </a:r>
          </a:p>
        </p:txBody>
      </p:sp>
      <p:pic>
        <p:nvPicPr>
          <p:cNvPr id="22533" name="Picture 5" descr="C:\Documents and Settings\Администратор\Мои документы\Презентации\Строение атома\Изображения\энергетич уровн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785926"/>
            <a:ext cx="3767138" cy="4262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dirty="0" smtClean="0"/>
              <a:t>Квантово-механическая модель атома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989138"/>
            <a:ext cx="4464050" cy="3960812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ru-RU" sz="2000" smtClean="0"/>
              <a:t>В 1924 г. немецкий физик Эрвин Шрёдингер предложил современную модель атома.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000" smtClean="0"/>
              <a:t>В основе этой модели вероятностный подход.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000" smtClean="0"/>
              <a:t>Положение электрона в атоме может быть определено лишь с некоторой долей вероятности (согласно соотношению неопределённостей Гейзенберга).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000" smtClean="0"/>
              <a:t>Понятие орбиты исчезло, появилось понятие об электронных облаках.</a:t>
            </a:r>
          </a:p>
        </p:txBody>
      </p:sp>
      <p:pic>
        <p:nvPicPr>
          <p:cNvPr id="23556" name="Picture 4" descr="Распределение вероятности обнаружения электрона в атоме водорода в сос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4005263"/>
            <a:ext cx="3529013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AutoShape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214813" y="5715000"/>
            <a:ext cx="720725" cy="755650"/>
          </a:xfrm>
          <a:prstGeom prst="actionButtonBackPrevious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3558" name="Picture 7" descr="C:\Documents and Settings\Администратор\Мои документы\Презентации\Строение атома\Изображения\электронное облако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1928802"/>
            <a:ext cx="3024187" cy="4017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1" y="214291"/>
          <a:ext cx="8643999" cy="6000791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642943"/>
                <a:gridCol w="2428892"/>
                <a:gridCol w="2114564"/>
                <a:gridCol w="1728800"/>
                <a:gridCol w="1728800"/>
              </a:tblGrid>
              <a:tr h="15663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/>
                          </a:solidFill>
                        </a:rPr>
                        <a:t>Атом</a:t>
                      </a:r>
                      <a:r>
                        <a:rPr lang="ru-RU" baseline="0" dirty="0" smtClean="0">
                          <a:solidFill>
                            <a:schemeClr val="accent2"/>
                          </a:solidFill>
                        </a:rPr>
                        <a:t> Томсона</a:t>
                      </a:r>
                      <a:endParaRPr lang="ru-RU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/>
                          </a:solidFill>
                        </a:rPr>
                        <a:t>Атом Резерфорда</a:t>
                      </a:r>
                      <a:endParaRPr lang="ru-RU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/>
                          </a:solidFill>
                        </a:rPr>
                        <a:t>Атом Бора</a:t>
                      </a:r>
                      <a:endParaRPr lang="ru-RU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/>
                          </a:solidFill>
                        </a:rPr>
                        <a:t>Атом Шрёдингера</a:t>
                      </a:r>
                      <a:endParaRPr lang="ru-RU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</a:tr>
              <a:tr h="227830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Особенности</a:t>
                      </a:r>
                      <a:endParaRPr lang="ru-RU" b="1" dirty="0">
                        <a:solidFill>
                          <a:schemeClr val="accent2"/>
                        </a:solidFill>
                      </a:endParaRPr>
                    </a:p>
                  </a:txBody>
                  <a:tcPr vert="vert27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1561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Недостатки</a:t>
                      </a:r>
                      <a:endParaRPr lang="ru-RU" b="1" dirty="0">
                        <a:solidFill>
                          <a:schemeClr val="accent2"/>
                        </a:solidFill>
                      </a:endParaRPr>
                    </a:p>
                  </a:txBody>
                  <a:tcPr vert="vert27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28662" y="2143116"/>
            <a:ext cx="22860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Атом – равномерно положительно заряженная сфера, </a:t>
            </a:r>
          </a:p>
          <a:p>
            <a:pPr algn="ctr"/>
            <a:r>
              <a:rPr lang="ru-RU" dirty="0" smtClean="0"/>
              <a:t>электроны - внутри этой сферы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357554" y="1785927"/>
            <a:ext cx="21431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 центре атома – положительно заряженное ядро малых размеров, электроны вращаются по орбитам вокруг ядра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429256" y="2143116"/>
            <a:ext cx="17145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Электрон, двигаясь по стационарной орбите, не излучает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143768" y="1714489"/>
            <a:ext cx="17859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Определить положение электрона в атоме можно только с некоторой долей вероятности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4286256"/>
            <a:ext cx="2214578" cy="1500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Не выдержал  экспериментального подтверждения  опытом Резерфорда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286116" y="4214818"/>
            <a:ext cx="21431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Необъяснима устойчивость атома, линейчатость спектров атомов и других явлений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357818" y="4000504"/>
            <a:ext cx="17145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Невозможно описать строение любого другого атома, кроме водорода</a:t>
            </a:r>
          </a:p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215206" y="4714884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Недостатков нет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73075"/>
            <a:ext cx="5753112" cy="1143000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Виды излучения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7188" y="2419371"/>
            <a:ext cx="2752725" cy="3938587"/>
          </a:xfrm>
        </p:spPr>
        <p:txBody>
          <a:bodyPr/>
          <a:lstStyle/>
          <a:p>
            <a:pPr eaLnBrk="1" hangingPunct="1"/>
            <a:r>
              <a:rPr lang="ru-RU" sz="2700" dirty="0" smtClean="0">
                <a:solidFill>
                  <a:srgbClr val="C00000"/>
                </a:solidFill>
              </a:rPr>
              <a:t>Тепловое излучение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928938" y="2400320"/>
            <a:ext cx="3357562" cy="3814762"/>
          </a:xfrm>
        </p:spPr>
        <p:txBody>
          <a:bodyPr/>
          <a:lstStyle/>
          <a:p>
            <a:pPr eaLnBrk="1" hangingPunct="1"/>
            <a:r>
              <a:rPr lang="ru-RU" sz="2900" dirty="0" smtClean="0">
                <a:solidFill>
                  <a:srgbClr val="C00000"/>
                </a:solidFill>
              </a:rPr>
              <a:t>Люминесценция</a:t>
            </a:r>
          </a:p>
          <a:p>
            <a:pPr eaLnBrk="1" hangingPunct="1">
              <a:buFont typeface="Wingdings" pitchFamily="2" charset="2"/>
              <a:buNone/>
            </a:pPr>
            <a:endParaRPr lang="ru-RU" sz="2900" dirty="0" smtClean="0"/>
          </a:p>
          <a:p>
            <a:pPr eaLnBrk="1" hangingPunct="1">
              <a:buFont typeface="Wingdings" pitchFamily="2" charset="2"/>
              <a:buBlip>
                <a:blip r:embed="rId3"/>
              </a:buBlip>
            </a:pPr>
            <a:r>
              <a:rPr lang="ru-RU" sz="2000" dirty="0" smtClean="0"/>
              <a:t>катодолюминесценция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</a:pPr>
            <a:r>
              <a:rPr lang="ru-RU" sz="2000" dirty="0" smtClean="0"/>
              <a:t>фотолюминесценция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</a:pPr>
            <a:r>
              <a:rPr lang="ru-RU" sz="2000" dirty="0" smtClean="0"/>
              <a:t>хемилюминесценция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</a:pPr>
            <a:r>
              <a:rPr lang="ru-RU" sz="2000" dirty="0" smtClean="0"/>
              <a:t>флуоресценция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</a:pPr>
            <a:r>
              <a:rPr lang="ru-RU" sz="2000" dirty="0" smtClean="0"/>
              <a:t>фосфоресценция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</a:pPr>
            <a:endParaRPr lang="ru-RU" sz="2000" dirty="0" smtClean="0"/>
          </a:p>
        </p:txBody>
      </p:sp>
      <p:pic>
        <p:nvPicPr>
          <p:cNvPr id="24581" name="Picture 8" descr="C:\Documents and Settings\Администратор\Мои документы\Презентации\Строение атома\Изображения\электровоз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54743" y="217482"/>
            <a:ext cx="2974975" cy="2425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Picture 9" descr="C:\Documents and Settings\Администратор\Мои документы\Презентации\Строение атома\Изображения\катодолюмиесценция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3857625"/>
            <a:ext cx="2974975" cy="2262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3" name="Picture 10" descr="C:\Documents and Settings\Администратор\Мои документы\Презентации\Строение атома\Изображения\график тепловое излучение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3468704"/>
            <a:ext cx="1957387" cy="23891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Виды излучения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eaLnBrk="1" hangingPunct="1"/>
            <a:r>
              <a:rPr lang="ru-RU" sz="2700" smtClean="0">
                <a:solidFill>
                  <a:srgbClr val="C00000"/>
                </a:solidFill>
              </a:rPr>
              <a:t>Спонтанное</a:t>
            </a:r>
          </a:p>
        </p:txBody>
      </p:sp>
      <p:sp>
        <p:nvSpPr>
          <p:cNvPr id="25604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r>
              <a:rPr lang="ru-RU" sz="2700" smtClean="0">
                <a:solidFill>
                  <a:srgbClr val="C00000"/>
                </a:solidFill>
              </a:rPr>
              <a:t>Индуцированное</a:t>
            </a:r>
          </a:p>
        </p:txBody>
      </p:sp>
      <p:pic>
        <p:nvPicPr>
          <p:cNvPr id="25605" name="Picture 7" descr="C:\Documents and Settings\Администратор\Мои документы\Презентации\Строение атома\Изображения\спонтанное излучение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12684" y="2643182"/>
            <a:ext cx="3732691" cy="2928958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softEdge rad="11250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25606" name="Picture 8" descr="C:\Documents and Settings\Администратор\Мои документы\Презентации\Строение атома\Изображения\индуцированное излучени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525118"/>
            <a:ext cx="3927493" cy="3047021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softEdge rad="11250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Лазер</a:t>
            </a:r>
          </a:p>
        </p:txBody>
      </p:sp>
      <p:sp>
        <p:nvSpPr>
          <p:cNvPr id="26627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3921125" y="1835150"/>
            <a:ext cx="4651375" cy="40941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700" dirty="0" smtClean="0">
                <a:solidFill>
                  <a:srgbClr val="FF0000"/>
                </a:solidFill>
              </a:rPr>
              <a:t>    </a:t>
            </a:r>
            <a:r>
              <a:rPr lang="ru-RU" sz="2700" dirty="0" smtClean="0">
                <a:solidFill>
                  <a:srgbClr val="C00000"/>
                </a:solidFill>
              </a:rPr>
              <a:t>Свойства лазерного излучения</a:t>
            </a:r>
          </a:p>
          <a:p>
            <a:r>
              <a:rPr lang="ru-RU" sz="2700" dirty="0" smtClean="0"/>
              <a:t>Узкая направленность</a:t>
            </a:r>
          </a:p>
          <a:p>
            <a:r>
              <a:rPr lang="ru-RU" sz="2700" dirty="0" smtClean="0"/>
              <a:t>Высокая </a:t>
            </a:r>
            <a:r>
              <a:rPr lang="ru-RU" sz="2700" dirty="0" err="1" smtClean="0"/>
              <a:t>монохроматичность</a:t>
            </a:r>
            <a:endParaRPr lang="ru-RU" sz="2700" dirty="0" smtClean="0"/>
          </a:p>
          <a:p>
            <a:r>
              <a:rPr lang="ru-RU" sz="2700" dirty="0" smtClean="0"/>
              <a:t>Пространственная и временная когерентность</a:t>
            </a:r>
          </a:p>
          <a:p>
            <a:r>
              <a:rPr lang="ru-RU" sz="2700" dirty="0" smtClean="0"/>
              <a:t>Высокая мощность</a:t>
            </a:r>
          </a:p>
        </p:txBody>
      </p:sp>
      <p:pic>
        <p:nvPicPr>
          <p:cNvPr id="26628" name="Picture 5" descr="C:\Documents and Settings\Администратор\Мои документы\Презентации\Строение атома\Изображения\лазе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928813"/>
            <a:ext cx="3365500" cy="4108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Схема работы рубинового лазера</a:t>
            </a:r>
          </a:p>
        </p:txBody>
      </p:sp>
      <p:pic>
        <p:nvPicPr>
          <p:cNvPr id="27651" name="Picture 5" descr="Развитие лавинообразного процесса генерации в лазере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508625" y="1857364"/>
            <a:ext cx="3098800" cy="4033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652" name="Picture 4" descr="Схема образования инверсной заселенности уровн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4291031"/>
            <a:ext cx="2466975" cy="1781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8677" name="Text Box 7"/>
          <p:cNvSpPr txBox="1">
            <a:spLocks noChangeArrowheads="1"/>
          </p:cNvSpPr>
          <p:nvPr/>
        </p:nvSpPr>
        <p:spPr bwMode="auto">
          <a:xfrm>
            <a:off x="428625" y="1989138"/>
            <a:ext cx="200023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 </a:t>
            </a:r>
            <a:r>
              <a:rPr lang="ru-RU" sz="2400" dirty="0"/>
              <a:t>Накачка с помощью газосветной трубки</a:t>
            </a:r>
          </a:p>
        </p:txBody>
      </p:sp>
      <p:sp>
        <p:nvSpPr>
          <p:cNvPr id="28678" name="Text Box 8"/>
          <p:cNvSpPr txBox="1">
            <a:spLocks noChangeArrowheads="1"/>
          </p:cNvSpPr>
          <p:nvPr/>
        </p:nvSpPr>
        <p:spPr bwMode="auto">
          <a:xfrm>
            <a:off x="336550" y="4221163"/>
            <a:ext cx="24495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Трехуровневая схема работы</a:t>
            </a:r>
          </a:p>
        </p:txBody>
      </p:sp>
      <p:pic>
        <p:nvPicPr>
          <p:cNvPr id="27655" name="Picture 8" descr="C:\Documents and Settings\Администратор\Мои документы\Презентации\Строение атома\Изображения\схема рубинового лазер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25" y="1674819"/>
            <a:ext cx="2279650" cy="2682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Гелий – неоновый лазер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928813"/>
            <a:ext cx="8505825" cy="1862137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700" smtClean="0"/>
              <a:t>   1 – стеклянная кювета со смесью гелия и неона, в которой создается высоковольтный разряд; </a:t>
            </a:r>
            <a:endParaRPr lang="en-US" sz="2700" smtClean="0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n-US" sz="2700" smtClean="0"/>
              <a:t>    </a:t>
            </a:r>
            <a:r>
              <a:rPr lang="ru-RU" sz="2700" smtClean="0"/>
              <a:t>2 – катод; 3 – анод; 4 – глухое сферическое зеркало с пропусканием менее 0,1 %; </a:t>
            </a:r>
            <a:endParaRPr lang="en-US" sz="2700" smtClean="0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n-US" sz="2700" smtClean="0"/>
              <a:t>    </a:t>
            </a:r>
            <a:r>
              <a:rPr lang="ru-RU" sz="2700" smtClean="0"/>
              <a:t>5 – сферическое зеркало с пропусканием 1</a:t>
            </a:r>
            <a:r>
              <a:rPr lang="en-US" sz="2700" smtClean="0"/>
              <a:t>-</a:t>
            </a:r>
            <a:r>
              <a:rPr lang="ru-RU" sz="2700" smtClean="0"/>
              <a:t>2 %. </a:t>
            </a:r>
          </a:p>
        </p:txBody>
      </p:sp>
      <p:pic>
        <p:nvPicPr>
          <p:cNvPr id="29700" name="Picture 7" descr="Схема гелий-неонового лазе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000504"/>
            <a:ext cx="7812087" cy="1690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571500"/>
            <a:ext cx="8153400" cy="1143000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Схема работы гелий-неонового лазера</a:t>
            </a:r>
          </a:p>
        </p:txBody>
      </p:sp>
      <p:pic>
        <p:nvPicPr>
          <p:cNvPr id="28675" name="Picture 4" descr="Механизм накачки гелий-неонового лазер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6707" y="2420938"/>
            <a:ext cx="3419475" cy="2535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3924300" y="1857375"/>
            <a:ext cx="4862513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1600"/>
              <a:t>Активным газом, на котором возникает генерация на длине волны 632,8 нм (ярко-красный свет) в непрерывном режиме, является неон. Гелий является буферным газом, он участвует в механизме создания инверсной населенности одного из верхних уровней неона. Излучение He–Ne лазера обладает исключительной, непревзойденной монохроматичностью. Время когерентности такого</a:t>
            </a:r>
            <a:r>
              <a:rPr lang="en-US" sz="1600"/>
              <a:t> </a:t>
            </a:r>
            <a:r>
              <a:rPr lang="ru-RU" sz="1600"/>
              <a:t>излучения</a:t>
            </a:r>
            <a:r>
              <a:rPr lang="en-US" sz="1600"/>
              <a:t> </a:t>
            </a:r>
            <a:r>
              <a:rPr lang="ru-RU" sz="1600"/>
              <a:t>оказывается</a:t>
            </a:r>
            <a:r>
              <a:rPr lang="en-US" sz="1600"/>
              <a:t> </a:t>
            </a:r>
          </a:p>
          <a:p>
            <a:pPr algn="just" eaLnBrk="0" hangingPunct="0"/>
            <a:endParaRPr lang="en-US" sz="1600"/>
          </a:p>
          <a:p>
            <a:pPr algn="just" eaLnBrk="0" hangingPunct="0"/>
            <a:r>
              <a:rPr lang="ru-RU" sz="1600"/>
              <a:t>порядка  </a:t>
            </a:r>
            <a:r>
              <a:rPr lang="en-US" sz="1600"/>
              <a:t>                                   </a:t>
            </a:r>
            <a:r>
              <a:rPr lang="ru-RU" sz="1600"/>
              <a:t>с, </a:t>
            </a:r>
            <a:endParaRPr lang="en-US" sz="1600"/>
          </a:p>
          <a:p>
            <a:pPr algn="just" eaLnBrk="0" hangingPunct="0"/>
            <a:endParaRPr lang="en-US" sz="1600"/>
          </a:p>
          <a:p>
            <a:pPr algn="just" eaLnBrk="0" hangingPunct="0"/>
            <a:r>
              <a:rPr lang="ru-RU" sz="1600"/>
              <a:t>а длина когерентности  </a:t>
            </a:r>
            <a:r>
              <a:rPr lang="en-US" sz="1600"/>
              <a:t>                                   </a:t>
            </a:r>
            <a:r>
              <a:rPr lang="ru-RU" sz="1600"/>
              <a:t>м, </a:t>
            </a:r>
            <a:endParaRPr lang="en-US" sz="1600"/>
          </a:p>
          <a:p>
            <a:pPr algn="just" eaLnBrk="0" hangingPunct="0"/>
            <a:endParaRPr lang="en-US" sz="1600"/>
          </a:p>
          <a:p>
            <a:pPr algn="just" eaLnBrk="0" hangingPunct="0"/>
            <a:r>
              <a:rPr lang="ru-RU" sz="1600"/>
              <a:t>т. е. больше диаметра земной орбиты!</a:t>
            </a:r>
          </a:p>
        </p:txBody>
      </p:sp>
      <p:graphicFrame>
        <p:nvGraphicFramePr>
          <p:cNvPr id="6146" name="Object 5" descr="Белый мрамор"/>
          <p:cNvGraphicFramePr>
            <a:graphicFrameLocks noChangeAspect="1"/>
          </p:cNvGraphicFramePr>
          <p:nvPr/>
        </p:nvGraphicFramePr>
        <p:xfrm>
          <a:off x="5000625" y="4357688"/>
          <a:ext cx="177482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Формула" r:id="rId4" imgW="977760" imgH="393480" progId="Equation.3">
                  <p:embed/>
                </p:oleObj>
              </mc:Choice>
              <mc:Fallback>
                <p:oleObj name="Формула" r:id="rId4" imgW="977760" imgH="393480" progId="Equation.3">
                  <p:embed/>
                  <p:pic>
                    <p:nvPicPr>
                      <p:cNvPr id="0" name="Object 5" descr="Белый мрамор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25" y="4357688"/>
                        <a:ext cx="1774825" cy="714375"/>
                      </a:xfrm>
                      <a:prstGeom prst="rect">
                        <a:avLst/>
                      </a:prstGeom>
                      <a:blipFill dpi="0" rotWithShape="1">
                        <a:blip r:embed="rId6"/>
                        <a:srcRect/>
                        <a:tile tx="0" ty="0" sx="100000" sy="100000" flip="none" algn="tl"/>
                      </a:blip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6" descr="Белый мрамор"/>
          <p:cNvGraphicFramePr>
            <a:graphicFrameLocks noChangeAspect="1"/>
          </p:cNvGraphicFramePr>
          <p:nvPr/>
        </p:nvGraphicFramePr>
        <p:xfrm>
          <a:off x="6357938" y="5000625"/>
          <a:ext cx="171450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Формула" r:id="rId7" imgW="723600" imgH="203040" progId="Equation.3">
                  <p:embed/>
                </p:oleObj>
              </mc:Choice>
              <mc:Fallback>
                <p:oleObj name="Формула" r:id="rId7" imgW="723600" imgH="203040" progId="Equation.3">
                  <p:embed/>
                  <p:pic>
                    <p:nvPicPr>
                      <p:cNvPr id="0" name="Object 6" descr="Белый мрамор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7938" y="5000625"/>
                        <a:ext cx="1714500" cy="481013"/>
                      </a:xfrm>
                      <a:prstGeom prst="rect">
                        <a:avLst/>
                      </a:prstGeom>
                      <a:blipFill dpi="0" rotWithShape="1">
                        <a:blip r:embed="rId6"/>
                        <a:srcRect/>
                        <a:tile tx="0" ty="0" sx="100000" sy="100000" flip="none" algn="tl"/>
                      </a:blip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2571744"/>
            <a:ext cx="5072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6"/>
                </a:solidFill>
              </a:rPr>
              <a:t>Спасибо за внимание.</a:t>
            </a:r>
          </a:p>
          <a:p>
            <a:pPr algn="ctr"/>
            <a:r>
              <a:rPr lang="ru-RU" sz="3600" dirty="0" smtClean="0">
                <a:solidFill>
                  <a:schemeClr val="accent6"/>
                </a:solidFill>
              </a:rPr>
              <a:t>Урок окончен.</a:t>
            </a:r>
            <a:endParaRPr lang="ru-RU" sz="3600" dirty="0">
              <a:solidFill>
                <a:schemeClr val="accent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357298"/>
            <a:ext cx="5342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Подведение итогов урока. Рефлексия учащихся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4429132"/>
            <a:ext cx="7215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Использованные ресурсы:</a:t>
            </a:r>
          </a:p>
          <a:p>
            <a:pPr marL="342900" indent="-342900">
              <a:buAutoNum type="arabicPeriod"/>
            </a:pPr>
            <a:r>
              <a:rPr lang="ru-RU" dirty="0" smtClean="0"/>
              <a:t>Обучающий диск  «Открытая физика», ч.2, </a:t>
            </a:r>
            <a:r>
              <a:rPr lang="ru-RU" dirty="0" err="1" smtClean="0"/>
              <a:t>Физикон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Обучающий диск « Физика 11 класс», Кирилл и </a:t>
            </a:r>
            <a:r>
              <a:rPr lang="ru-RU" dirty="0" err="1" smtClean="0"/>
              <a:t>Мефодий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Энциклопедия Кирилла и </a:t>
            </a:r>
            <a:r>
              <a:rPr lang="ru-RU" dirty="0" err="1" smtClean="0"/>
              <a:t>Мефодия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9012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Модель атома Томсона</a:t>
            </a:r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 l="17142" t="-70" r="17427" b="6769"/>
          <a:stretch>
            <a:fillRect/>
          </a:stretch>
        </p:blipFill>
        <p:spPr>
          <a:xfrm>
            <a:off x="468313" y="2060575"/>
            <a:ext cx="2795587" cy="3011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11188" y="5157788"/>
            <a:ext cx="3673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«Пудинг с изюмом»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429000" y="2500313"/>
            <a:ext cx="2151063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Джозеф Томсон (18</a:t>
            </a:r>
            <a:r>
              <a:rPr lang="en-US"/>
              <a:t>56</a:t>
            </a:r>
            <a:r>
              <a:rPr lang="ru-RU"/>
              <a:t>  -19</a:t>
            </a:r>
            <a:r>
              <a:rPr lang="en-US"/>
              <a:t>40</a:t>
            </a:r>
            <a:r>
              <a:rPr lang="ru-RU"/>
              <a:t>), английский учёный, в 1897г. открыл электрон, предложил модель атома</a:t>
            </a:r>
          </a:p>
        </p:txBody>
      </p:sp>
      <p:sp>
        <p:nvSpPr>
          <p:cNvPr id="11270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067175" y="5300663"/>
            <a:ext cx="647700" cy="682625"/>
          </a:xfrm>
          <a:prstGeom prst="actionButtonBackPrevious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" name="Picture 8" descr="C:\Documents and Settings\Администратор\Мои документы\Презентации\Строение атома\Изображения\Дж. Томсон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0" y="1714519"/>
            <a:ext cx="3381375" cy="4429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/>
      <p:bldP spid="102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Опыт Резерфорда</a:t>
            </a:r>
          </a:p>
        </p:txBody>
      </p:sp>
      <p:pic>
        <p:nvPicPr>
          <p:cNvPr id="11268" name="Picture 4" descr="Схема опыта Резерфорда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571604" y="2180354"/>
            <a:ext cx="6215106" cy="35286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69" name="Picture 5" descr="C:\Documents and Settings\Администратор\Мои документы\Презентации\Строение атома\Изображения\Резерфорд.jpg"/>
          <p:cNvPicPr>
            <a:picLocks noChangeAspect="1" noChangeArrowheads="1"/>
          </p:cNvPicPr>
          <p:nvPr/>
        </p:nvPicPr>
        <p:blipFill>
          <a:blip r:embed="rId4"/>
          <a:srcRect b="47730"/>
          <a:stretch>
            <a:fillRect/>
          </a:stretch>
        </p:blipFill>
        <p:spPr bwMode="auto">
          <a:xfrm>
            <a:off x="2000232" y="2500306"/>
            <a:ext cx="5453062" cy="25034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Модель атома Резерфорда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1828800"/>
            <a:ext cx="3600450" cy="2032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700" dirty="0" smtClean="0"/>
              <a:t>       </a:t>
            </a:r>
            <a:r>
              <a:rPr lang="ru-RU" sz="2700" dirty="0" smtClean="0">
                <a:latin typeface="+mj-lt"/>
              </a:rPr>
              <a:t>Так должно было происходить рассеяние </a:t>
            </a:r>
            <a:r>
              <a:rPr lang="el-GR" sz="2700" dirty="0" smtClean="0">
                <a:latin typeface="+mj-lt"/>
                <a:cs typeface="Times New Roman" pitchFamily="18" charset="0"/>
              </a:rPr>
              <a:t>α</a:t>
            </a:r>
            <a:r>
              <a:rPr lang="ru-RU" sz="2700" dirty="0" smtClean="0">
                <a:latin typeface="+mj-lt"/>
                <a:cs typeface="Times New Roman" pitchFamily="18" charset="0"/>
              </a:rPr>
              <a:t>-частиц в атоме Томсона</a:t>
            </a:r>
            <a:endParaRPr lang="el-GR" sz="2700" dirty="0" smtClean="0">
              <a:latin typeface="+mj-lt"/>
              <a:cs typeface="Times New Roman" pitchFamily="18" charset="0"/>
            </a:endParaRPr>
          </a:p>
        </p:txBody>
      </p:sp>
      <p:pic>
        <p:nvPicPr>
          <p:cNvPr id="13316" name="Picture 4" descr="Рассеяние а-частицы в атоме Т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68313" y="3879089"/>
            <a:ext cx="8271179" cy="20502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716463" y="1989138"/>
            <a:ext cx="3887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294" name="Text Box 7"/>
          <p:cNvSpPr txBox="1">
            <a:spLocks noChangeArrowheads="1"/>
          </p:cNvSpPr>
          <p:nvPr/>
        </p:nvSpPr>
        <p:spPr bwMode="auto">
          <a:xfrm>
            <a:off x="4767263" y="1857364"/>
            <a:ext cx="3405187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+mj-lt"/>
              </a:rPr>
              <a:t>Такое рассеяние </a:t>
            </a:r>
          </a:p>
          <a:p>
            <a:r>
              <a:rPr lang="el-GR" sz="2800" dirty="0">
                <a:latin typeface="+mj-lt"/>
                <a:cs typeface="Times New Roman" pitchFamily="18" charset="0"/>
              </a:rPr>
              <a:t>α</a:t>
            </a:r>
            <a:r>
              <a:rPr lang="ru-RU" sz="2800" dirty="0">
                <a:latin typeface="+mj-lt"/>
                <a:cs typeface="Times New Roman" pitchFamily="18" charset="0"/>
              </a:rPr>
              <a:t>-частиц наблюдал Резерфорд на опыте</a:t>
            </a:r>
            <a:endParaRPr lang="el-GR" sz="2800" dirty="0">
              <a:latin typeface="+mj-lt"/>
              <a:cs typeface="Times New Roman" pitchFamily="18" charset="0"/>
            </a:endParaRPr>
          </a:p>
        </p:txBody>
      </p:sp>
      <p:sp>
        <p:nvSpPr>
          <p:cNvPr id="13319" name="AutoShap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071934" y="5173680"/>
            <a:ext cx="792163" cy="755650"/>
          </a:xfrm>
          <a:prstGeom prst="actionButtonBackPrevious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Выгнутая вправо стрелка 7"/>
          <p:cNvSpPr/>
          <p:nvPr/>
        </p:nvSpPr>
        <p:spPr>
          <a:xfrm>
            <a:off x="3143240" y="3214686"/>
            <a:ext cx="785818" cy="928694"/>
          </a:xfrm>
          <a:prstGeom prst="curvedLeftArrow">
            <a:avLst/>
          </a:prstGeom>
          <a:solidFill>
            <a:srgbClr val="C00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лево стрелка 8"/>
          <p:cNvSpPr/>
          <p:nvPr/>
        </p:nvSpPr>
        <p:spPr>
          <a:xfrm>
            <a:off x="4429124" y="3214686"/>
            <a:ext cx="785818" cy="928694"/>
          </a:xfrm>
          <a:prstGeom prst="curvedRightArrow">
            <a:avLst/>
          </a:prstGeom>
          <a:solidFill>
            <a:srgbClr val="C00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Трудности модели Резерфорда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86313" y="1773238"/>
            <a:ext cx="3900487" cy="424815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2700" dirty="0" smtClean="0"/>
              <a:t>       Согласно  модели атома Резерфорда атом должен </a:t>
            </a:r>
            <a:r>
              <a:rPr lang="ru-RU" sz="2700" dirty="0" smtClean="0">
                <a:solidFill>
                  <a:srgbClr val="C00000"/>
                </a:solidFill>
              </a:rPr>
              <a:t>непрерывно </a:t>
            </a:r>
            <a:r>
              <a:rPr lang="ru-RU" sz="2700" dirty="0" smtClean="0"/>
              <a:t>излучать свет всех длин волн.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2700" dirty="0" smtClean="0"/>
              <a:t>        Но на опыте были обнаружены </a:t>
            </a:r>
            <a:r>
              <a:rPr lang="ru-RU" sz="2700" dirty="0" smtClean="0">
                <a:solidFill>
                  <a:srgbClr val="C00000"/>
                </a:solidFill>
              </a:rPr>
              <a:t>линейчатые</a:t>
            </a:r>
            <a:r>
              <a:rPr lang="ru-RU" sz="2700" dirty="0" smtClean="0"/>
              <a:t> спектры излучения атомов.</a:t>
            </a:r>
          </a:p>
        </p:txBody>
      </p:sp>
      <p:pic>
        <p:nvPicPr>
          <p:cNvPr id="13317" name="Picture 5" descr="C:\Documents and Settings\Администратор\Мои документы\Презентации\Строение атома\Изображения\наблюдение линейч спектра.jpg"/>
          <p:cNvPicPr>
            <a:picLocks noChangeAspect="1" noChangeArrowheads="1"/>
          </p:cNvPicPr>
          <p:nvPr/>
        </p:nvPicPr>
        <p:blipFill>
          <a:blip r:embed="rId3"/>
          <a:srcRect b="48676"/>
          <a:stretch>
            <a:fillRect/>
          </a:stretch>
        </p:blipFill>
        <p:spPr bwMode="auto">
          <a:xfrm>
            <a:off x="785786" y="1928802"/>
            <a:ext cx="3757612" cy="37846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Модель атома Бора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4038600" cy="4038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accent2"/>
                </a:solidFill>
              </a:rPr>
              <a:t>1 постулат</a:t>
            </a:r>
            <a:r>
              <a:rPr lang="ru-RU" sz="2000" dirty="0" smtClean="0"/>
              <a:t>: В устойчивом атоме электрон может двигаться лишь по особым стационарным орбитам, не излучая при этом электромагнитной энергии.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accent2"/>
                </a:solidFill>
              </a:rPr>
              <a:t>2 постулат</a:t>
            </a:r>
            <a:r>
              <a:rPr lang="ru-RU" sz="2000" dirty="0" smtClean="0"/>
              <a:t>: Излучение света атомом происходит при переходе атома из стационарного состояния с большей энергией в стационарное состояние с меньшей энергией.</a:t>
            </a:r>
          </a:p>
        </p:txBody>
      </p:sp>
      <p:sp>
        <p:nvSpPr>
          <p:cNvPr id="1536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372225" y="5229225"/>
            <a:ext cx="647700" cy="611188"/>
          </a:xfrm>
          <a:prstGeom prst="actionButtonBackPrevious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4341" name="Picture 6" descr="C:\Documents and Settings\Администратор\Мои документы\Презентации\Строение атома\Изображения\Бор.jpg"/>
          <p:cNvPicPr>
            <a:picLocks noChangeAspect="1" noChangeArrowheads="1"/>
          </p:cNvPicPr>
          <p:nvPr/>
        </p:nvPicPr>
        <p:blipFill>
          <a:blip r:embed="rId4"/>
          <a:srcRect b="46734"/>
          <a:stretch>
            <a:fillRect/>
          </a:stretch>
        </p:blipFill>
        <p:spPr bwMode="auto">
          <a:xfrm>
            <a:off x="4643438" y="2143116"/>
            <a:ext cx="4048125" cy="19288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Правило квантования орбит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5720" y="1828800"/>
            <a:ext cx="5538798" cy="2743208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2700" dirty="0" smtClean="0"/>
              <a:t>   </a:t>
            </a:r>
            <a:r>
              <a:rPr lang="en-US" sz="2700" dirty="0" smtClean="0"/>
              <a:t>  </a:t>
            </a:r>
            <a:r>
              <a:rPr lang="ru-RU" sz="2700" dirty="0" smtClean="0"/>
              <a:t>На длине окружности каждой стационарной орбиты укладывается целое число </a:t>
            </a:r>
            <a:r>
              <a:rPr lang="en-US" sz="2700" dirty="0" smtClean="0"/>
              <a:t>n </a:t>
            </a:r>
            <a:r>
              <a:rPr lang="ru-RU" sz="2700" dirty="0" smtClean="0"/>
              <a:t>длин волн де Бройля,                       соответствующих движению электрона.</a:t>
            </a:r>
          </a:p>
        </p:txBody>
      </p:sp>
      <p:pic>
        <p:nvPicPr>
          <p:cNvPr id="1030" name="Picture 4" descr="Правило квантования орбит Бор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2000240"/>
            <a:ext cx="24860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6" descr="Букет"/>
          <p:cNvGraphicFramePr>
            <a:graphicFrameLocks noGrp="1" noChangeAspect="1"/>
          </p:cNvGraphicFramePr>
          <p:nvPr>
            <p:ph sz="half" idx="2"/>
          </p:nvPr>
        </p:nvGraphicFramePr>
        <p:xfrm>
          <a:off x="3000364" y="4143380"/>
          <a:ext cx="2087563" cy="173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Формула" r:id="rId5" imgW="520560" imgH="431640" progId="Equation.3">
                  <p:embed/>
                </p:oleObj>
              </mc:Choice>
              <mc:Fallback>
                <p:oleObj name="Формула" r:id="rId5" imgW="520560" imgH="431640" progId="Equation.3">
                  <p:embed/>
                  <p:pic>
                    <p:nvPicPr>
                      <p:cNvPr id="0" name="Object 6" descr="Букет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64" y="4143380"/>
                        <a:ext cx="2087563" cy="1731963"/>
                      </a:xfrm>
                      <a:prstGeom prst="rect">
                        <a:avLst/>
                      </a:prstGeom>
                      <a:blipFill dpi="0" rotWithShape="0">
                        <a:blip r:embed="rId7"/>
                        <a:srcRect/>
                        <a:tile tx="0" ty="0" sx="100000" sy="100000" flip="none" algn="tl"/>
                      </a:blip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8" descr="Букет"/>
          <p:cNvGraphicFramePr>
            <a:graphicFrameLocks noChangeAspect="1"/>
          </p:cNvGraphicFramePr>
          <p:nvPr/>
        </p:nvGraphicFramePr>
        <p:xfrm>
          <a:off x="6715140" y="4929198"/>
          <a:ext cx="1439863" cy="96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Формула" r:id="rId8" imgW="622080" imgH="431640" progId="Equation.3">
                  <p:embed/>
                </p:oleObj>
              </mc:Choice>
              <mc:Fallback>
                <p:oleObj name="Формула" r:id="rId8" imgW="622080" imgH="431640" progId="Equation.3">
                  <p:embed/>
                  <p:pic>
                    <p:nvPicPr>
                      <p:cNvPr id="0" name="Object 8" descr="Букет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5140" y="4929198"/>
                        <a:ext cx="1439863" cy="960437"/>
                      </a:xfrm>
                      <a:prstGeom prst="rect">
                        <a:avLst/>
                      </a:prstGeom>
                      <a:blipFill dpi="0" rotWithShape="0">
                        <a:blip r:embed="rId7"/>
                        <a:srcRect/>
                        <a:tile tx="0" ty="0" sx="100000" sy="100000" flip="none" algn="tl"/>
                      </a:blip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500042"/>
            <a:ext cx="8153400" cy="1143000"/>
          </a:xfrm>
        </p:spPr>
        <p:txBody>
          <a:bodyPr/>
          <a:lstStyle/>
          <a:p>
            <a:pPr algn="ctr" eaLnBrk="1" hangingPunct="1"/>
            <a:r>
              <a:rPr lang="ru-RU" sz="4000" dirty="0" smtClean="0"/>
              <a:t>Правило квантования орбитального момента импульса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19152" y="1828800"/>
            <a:ext cx="7110434" cy="1885952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2800" dirty="0" smtClean="0"/>
              <a:t>     На стационарной орбите момент импульса электрона квантуется (кратен постоянной Планка)</a:t>
            </a:r>
          </a:p>
        </p:txBody>
      </p:sp>
      <p:graphicFrame>
        <p:nvGraphicFramePr>
          <p:cNvPr id="2050" name="Rectangle 4"/>
          <p:cNvGraphicFramePr>
            <a:graphicFrameLocks noGrp="1"/>
          </p:cNvGraphicFramePr>
          <p:nvPr>
            <p:ph sz="quarter" idx="2"/>
          </p:nvPr>
        </p:nvGraphicFramePr>
        <p:xfrm>
          <a:off x="5229225" y="1828800"/>
          <a:ext cx="2914650" cy="194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Формула" r:id="rId4" imgW="0" imgH="0" progId="Equation.3">
                  <p:embed/>
                </p:oleObj>
              </mc:Choice>
              <mc:Fallback>
                <p:oleObj name="Формула" r:id="rId4" imgW="0" imgH="0" progId="Equation.3">
                  <p:embed/>
                  <p:pic>
                    <p:nvPicPr>
                      <p:cNvPr id="0" name="Rectangle 4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9225" y="1828800"/>
                        <a:ext cx="2914650" cy="194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6" descr="Белый мрамор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285984" y="3786190"/>
          <a:ext cx="3455988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Формула" r:id="rId5" imgW="647640" imgH="228600" progId="Equation.3">
                  <p:embed/>
                </p:oleObj>
              </mc:Choice>
              <mc:Fallback>
                <p:oleObj name="Формула" r:id="rId5" imgW="647640" imgH="228600" progId="Equation.3">
                  <p:embed/>
                  <p:pic>
                    <p:nvPicPr>
                      <p:cNvPr id="0" name="Object 6" descr="Белый мрамор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5984" y="3786190"/>
                        <a:ext cx="3455988" cy="1219200"/>
                      </a:xfrm>
                      <a:prstGeom prst="rect">
                        <a:avLst/>
                      </a:prstGeom>
                      <a:blipFill dpi="0" rotWithShape="0">
                        <a:blip r:embed="rId7"/>
                        <a:srcRect/>
                        <a:tile tx="0" ty="0" sx="100000" sy="100000" flip="none" algn="tl"/>
                      </a:blip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build="p"/>
    </p:bldLst>
  </p:timing>
</p:sld>
</file>

<file path=ppt/theme/theme1.xml><?xml version="1.0" encoding="utf-8"?>
<a:theme xmlns:a="http://schemas.openxmlformats.org/drawingml/2006/main" name="Контрастный">
  <a:themeElements>
    <a:clrScheme name="Контрастный 1">
      <a:dk1>
        <a:srgbClr val="666633"/>
      </a:dk1>
      <a:lt1>
        <a:srgbClr val="FFFFFF"/>
      </a:lt1>
      <a:dk2>
        <a:srgbClr val="000000"/>
      </a:dk2>
      <a:lt2>
        <a:srgbClr val="FFFFFF"/>
      </a:lt2>
      <a:accent1>
        <a:srgbClr val="666699"/>
      </a:accent1>
      <a:accent2>
        <a:srgbClr val="990000"/>
      </a:accent2>
      <a:accent3>
        <a:srgbClr val="AAAAAA"/>
      </a:accent3>
      <a:accent4>
        <a:srgbClr val="DADADA"/>
      </a:accent4>
      <a:accent5>
        <a:srgbClr val="B8B8CA"/>
      </a:accent5>
      <a:accent6>
        <a:srgbClr val="8A0000"/>
      </a:accent6>
      <a:hlink>
        <a:srgbClr val="999900"/>
      </a:hlink>
      <a:folHlink>
        <a:srgbClr val="FFFFFF"/>
      </a:folHlink>
    </a:clrScheme>
    <a:fontScheme name="Контрастный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онтрастный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онтрастный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онтрастный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Refined</Template>
  <TotalTime>1036</TotalTime>
  <Words>997</Words>
  <Application>Microsoft Office PowerPoint</Application>
  <PresentationFormat>Экран (4:3)</PresentationFormat>
  <Paragraphs>155</Paragraphs>
  <Slides>29</Slides>
  <Notes>22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Контрастный</vt:lpstr>
      <vt:lpstr>Формула</vt:lpstr>
      <vt:lpstr>Строение атома</vt:lpstr>
      <vt:lpstr>Модели атома</vt:lpstr>
      <vt:lpstr>Модель атома Томсона</vt:lpstr>
      <vt:lpstr>Опыт Резерфорда</vt:lpstr>
      <vt:lpstr>Модель атома Резерфорда</vt:lpstr>
      <vt:lpstr>Трудности модели Резерфорда</vt:lpstr>
      <vt:lpstr>Модель атома Бора</vt:lpstr>
      <vt:lpstr>Правило квантования орбит</vt:lpstr>
      <vt:lpstr>Правило квантования орбитального момента импульса</vt:lpstr>
      <vt:lpstr>Радиусы стационарных орбит</vt:lpstr>
      <vt:lpstr>Энергетический спектр атома</vt:lpstr>
      <vt:lpstr>Излучение и поглощение света атомом</vt:lpstr>
      <vt:lpstr>Серии излучения атома водорода</vt:lpstr>
      <vt:lpstr>Спектры излучения</vt:lpstr>
      <vt:lpstr>Спектры излучения</vt:lpstr>
      <vt:lpstr>Спектры излучения </vt:lpstr>
      <vt:lpstr>Спектры поглощения</vt:lpstr>
      <vt:lpstr>Наблюдение спектров</vt:lpstr>
      <vt:lpstr>Применение спектрального анализа</vt:lpstr>
      <vt:lpstr>Трудности модели атома Бора</vt:lpstr>
      <vt:lpstr>Квантово-механическая модель атома</vt:lpstr>
      <vt:lpstr>Презентация PowerPoint</vt:lpstr>
      <vt:lpstr>Виды излучения</vt:lpstr>
      <vt:lpstr>Виды излучения</vt:lpstr>
      <vt:lpstr>Лазер</vt:lpstr>
      <vt:lpstr>Схема работы рубинового лазера</vt:lpstr>
      <vt:lpstr>Гелий – неоновый лазер</vt:lpstr>
      <vt:lpstr>Схема работы гелий-неонового лазера</vt:lpstr>
      <vt:lpstr>Презентация PowerPoint</vt:lpstr>
    </vt:vector>
  </TitlesOfParts>
  <Company>n/a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атома</dc:title>
  <dc:creator>Irina</dc:creator>
  <cp:lastModifiedBy>Ирина</cp:lastModifiedBy>
  <cp:revision>85</cp:revision>
  <dcterms:created xsi:type="dcterms:W3CDTF">2008-02-17T16:06:50Z</dcterms:created>
  <dcterms:modified xsi:type="dcterms:W3CDTF">2012-01-31T17:53:45Z</dcterms:modified>
</cp:coreProperties>
</file>