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comp2_kab50" initials="c" lastIdx="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1" d="100"/>
          <a:sy n="71" d="100"/>
        </p:scale>
        <p:origin x="-1050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CC4A2-55BF-4DA5-95F0-EDC9456224E7}" type="datetimeFigureOut">
              <a:rPr lang="ru-RU" smtClean="0"/>
              <a:t>16.01.2012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EC7F6-41E2-4C47-9388-2CFAFC6A127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CC4A2-55BF-4DA5-95F0-EDC9456224E7}" type="datetimeFigureOut">
              <a:rPr lang="ru-RU" smtClean="0"/>
              <a:t>16.01.2012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EC7F6-41E2-4C47-9388-2CFAFC6A127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CC4A2-55BF-4DA5-95F0-EDC9456224E7}" type="datetimeFigureOut">
              <a:rPr lang="ru-RU" smtClean="0"/>
              <a:t>16.01.2012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EC7F6-41E2-4C47-9388-2CFAFC6A1271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CC4A2-55BF-4DA5-95F0-EDC9456224E7}" type="datetimeFigureOut">
              <a:rPr lang="ru-RU" smtClean="0"/>
              <a:t>16.01.2012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EC7F6-41E2-4C47-9388-2CFAFC6A1271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CC4A2-55BF-4DA5-95F0-EDC9456224E7}" type="datetimeFigureOut">
              <a:rPr lang="ru-RU" smtClean="0"/>
              <a:t>16.01.2012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EC7F6-41E2-4C47-9388-2CFAFC6A127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CC4A2-55BF-4DA5-95F0-EDC9456224E7}" type="datetimeFigureOut">
              <a:rPr lang="ru-RU" smtClean="0"/>
              <a:t>16.01.2012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EC7F6-41E2-4C47-9388-2CFAFC6A1271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CC4A2-55BF-4DA5-95F0-EDC9456224E7}" type="datetimeFigureOut">
              <a:rPr lang="ru-RU" smtClean="0"/>
              <a:t>16.01.2012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EC7F6-41E2-4C47-9388-2CFAFC6A127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CC4A2-55BF-4DA5-95F0-EDC9456224E7}" type="datetimeFigureOut">
              <a:rPr lang="ru-RU" smtClean="0"/>
              <a:t>16.01.2012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EC7F6-41E2-4C47-9388-2CFAFC6A127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CC4A2-55BF-4DA5-95F0-EDC9456224E7}" type="datetimeFigureOut">
              <a:rPr lang="ru-RU" smtClean="0"/>
              <a:t>16.01.2012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EC7F6-41E2-4C47-9388-2CFAFC6A127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CC4A2-55BF-4DA5-95F0-EDC9456224E7}" type="datetimeFigureOut">
              <a:rPr lang="ru-RU" smtClean="0"/>
              <a:t>16.01.2012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EC7F6-41E2-4C47-9388-2CFAFC6A1271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CC4A2-55BF-4DA5-95F0-EDC9456224E7}" type="datetimeFigureOut">
              <a:rPr lang="ru-RU" smtClean="0"/>
              <a:t>16.01.2012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EC7F6-41E2-4C47-9388-2CFAFC6A1271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E5CCC4A2-55BF-4DA5-95F0-EDC9456224E7}" type="datetimeFigureOut">
              <a:rPr lang="ru-RU" smtClean="0"/>
              <a:t>16.01.2012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FBBEC7F6-41E2-4C47-9388-2CFAFC6A1271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«Наглядная геометрия»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Учитель начальных классов</a:t>
            </a:r>
          </a:p>
          <a:p>
            <a:r>
              <a:rPr lang="ru-RU" dirty="0" smtClean="0"/>
              <a:t>МОУСОШ №2</a:t>
            </a:r>
          </a:p>
          <a:p>
            <a:r>
              <a:rPr lang="ru-RU" dirty="0" smtClean="0"/>
              <a:t>Синельникова Е.С.</a:t>
            </a:r>
          </a:p>
        </p:txBody>
      </p:sp>
    </p:spTree>
    <p:extLst>
      <p:ext uri="{BB962C8B-B14F-4D97-AF65-F5344CB8AC3E}">
        <p14:creationId xmlns:p14="http://schemas.microsoft.com/office/powerpoint/2010/main" val="25348272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 smtClean="0"/>
              <a:t>1) формирование первоначальных представлений о геометрии, способах работы с  чертёжными инструментами (в частности, с использованием  циркуля, линейки)</a:t>
            </a:r>
          </a:p>
          <a:p>
            <a:endParaRPr lang="ru-RU" dirty="0" smtClean="0"/>
          </a:p>
          <a:p>
            <a:r>
              <a:rPr lang="ru-RU" dirty="0" smtClean="0"/>
              <a:t>2)  развитие навыков решения задач с применением подходов, наиболее распространенных в математике ( с применением логики, алгоритмический, системный и объектно-ориентированный подход )</a:t>
            </a:r>
          </a:p>
          <a:p>
            <a:endParaRPr lang="ru-RU" dirty="0" smtClean="0"/>
          </a:p>
          <a:p>
            <a:r>
              <a:rPr lang="ru-RU" dirty="0" smtClean="0"/>
              <a:t>3) расширение кругозора в областях знаний, тесно связанных с геометрией</a:t>
            </a:r>
          </a:p>
          <a:p>
            <a:endParaRPr lang="ru-RU" dirty="0" smtClean="0"/>
          </a:p>
          <a:p>
            <a:r>
              <a:rPr lang="ru-RU" dirty="0" smtClean="0"/>
              <a:t>4) развитие у учащихся навыков решения  задач на построение.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 Цели изучения наглядной геометрии в начальной школе: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993065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 smtClean="0"/>
              <a:t>развитие познавательного интереса к предметной области «Геометрия»</a:t>
            </a:r>
          </a:p>
          <a:p>
            <a:r>
              <a:rPr lang="ru-RU" dirty="0" smtClean="0"/>
              <a:t>познакомить школьников с основными свойствами геометрии</a:t>
            </a:r>
          </a:p>
          <a:p>
            <a:r>
              <a:rPr lang="ru-RU" dirty="0" smtClean="0"/>
              <a:t>научить их приемам построения геометрических фигур </a:t>
            </a:r>
          </a:p>
          <a:p>
            <a:r>
              <a:rPr lang="ru-RU" dirty="0" smtClean="0"/>
              <a:t>формирование </a:t>
            </a:r>
            <a:r>
              <a:rPr lang="ru-RU" dirty="0" err="1" smtClean="0"/>
              <a:t>общеучебных</a:t>
            </a:r>
            <a:r>
              <a:rPr lang="ru-RU" dirty="0" smtClean="0"/>
              <a:t> умений и навыков</a:t>
            </a:r>
          </a:p>
          <a:p>
            <a:r>
              <a:rPr lang="ru-RU" dirty="0" err="1" smtClean="0"/>
              <a:t>прибретение</a:t>
            </a:r>
            <a:r>
              <a:rPr lang="ru-RU" dirty="0" smtClean="0"/>
              <a:t> знаний, умений и навыков работы с </a:t>
            </a:r>
            <a:r>
              <a:rPr lang="ru-RU" dirty="0" err="1" smtClean="0"/>
              <a:t>четрежами</a:t>
            </a:r>
            <a:endParaRPr lang="ru-RU" dirty="0" smtClean="0"/>
          </a:p>
          <a:p>
            <a:r>
              <a:rPr lang="ru-RU" dirty="0" smtClean="0"/>
              <a:t>формирование умения применять </a:t>
            </a:r>
            <a:r>
              <a:rPr lang="ru-RU" dirty="0" err="1" smtClean="0"/>
              <a:t>теоретичекие</a:t>
            </a:r>
            <a:r>
              <a:rPr lang="ru-RU" dirty="0" smtClean="0"/>
              <a:t> знания на практике</a:t>
            </a:r>
          </a:p>
          <a:p>
            <a:r>
              <a:rPr lang="ru-RU" dirty="0" smtClean="0"/>
              <a:t>дать школьникам первоначальное представление о геометрии и сферах её применения;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dirty="0" smtClean="0"/>
              <a:t>Задачи обучения наглядной геометрии в начальной школе, связанные с </a:t>
            </a:r>
            <a:br>
              <a:rPr lang="ru-RU" sz="3200" dirty="0" smtClean="0"/>
            </a:br>
            <a:r>
              <a:rPr lang="ru-RU" sz="3200" dirty="0" smtClean="0"/>
              <a:t>обучением: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29973850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/>
          </a:p>
          <a:p>
            <a:r>
              <a:rPr lang="ru-RU" dirty="0" smtClean="0"/>
              <a:t>памяти, внимания, наблюдательности</a:t>
            </a:r>
          </a:p>
          <a:p>
            <a:r>
              <a:rPr lang="ru-RU" dirty="0" smtClean="0"/>
              <a:t>абстрактного и логического мышления</a:t>
            </a:r>
          </a:p>
          <a:p>
            <a:r>
              <a:rPr lang="ru-RU" dirty="0" smtClean="0"/>
              <a:t>творческого и рационального подхода к решению задач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200" dirty="0" smtClean="0"/>
              <a:t>Задачи обучения наглядной геометрии в начальной школе, связанные с развитием: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20486827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настойчивости, собранности, организованности, аккуратности</a:t>
            </a:r>
          </a:p>
          <a:p>
            <a:r>
              <a:rPr lang="ru-RU" dirty="0" smtClean="0"/>
              <a:t>умения работать в </a:t>
            </a:r>
            <a:r>
              <a:rPr lang="ru-RU" dirty="0" err="1" smtClean="0"/>
              <a:t>минигруппе</a:t>
            </a:r>
            <a:r>
              <a:rPr lang="ru-RU" dirty="0" smtClean="0"/>
              <a:t>,  культуры общения, ведения диалога</a:t>
            </a:r>
          </a:p>
          <a:p>
            <a:r>
              <a:rPr lang="ru-RU" dirty="0" smtClean="0"/>
              <a:t>бережного отношения к школьному имуществу, </a:t>
            </a:r>
          </a:p>
          <a:p>
            <a:r>
              <a:rPr lang="ru-RU" dirty="0" smtClean="0"/>
              <a:t>навыков здорового образа жизни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200" dirty="0" smtClean="0"/>
              <a:t>Задачи обучения наглядной геометрии в начальной школе, связанные с воспитанием: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30442556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7584" y="1772816"/>
            <a:ext cx="7408333" cy="3450696"/>
          </a:xfrm>
        </p:spPr>
        <p:txBody>
          <a:bodyPr>
            <a:noAutofit/>
          </a:bodyPr>
          <a:lstStyle/>
          <a:p>
            <a:r>
              <a:rPr lang="ru-RU" sz="1300" dirty="0" smtClean="0"/>
              <a:t>По окончании обучения учащиеся должны демонстрировать сформированные умения и навыки работы с чертежными инструментами  и применять полученные знания в практической деятельности и повседневной жизни. Ожидается, что в результате освоения общих навыков  учащиеся будут уметь:</a:t>
            </a:r>
          </a:p>
          <a:p>
            <a:endParaRPr lang="ru-RU" sz="1300" dirty="0" smtClean="0"/>
          </a:p>
          <a:p>
            <a:r>
              <a:rPr lang="ru-RU" sz="1300" dirty="0" smtClean="0"/>
              <a:t>• осознавать потребность в дополнительной работе; </a:t>
            </a:r>
          </a:p>
          <a:p>
            <a:endParaRPr lang="ru-RU" sz="1300" dirty="0" smtClean="0"/>
          </a:p>
          <a:p>
            <a:r>
              <a:rPr lang="ru-RU" sz="1300" dirty="0" smtClean="0"/>
              <a:t>• обнаруживать изменения объектов наблюдения, описывать объекты и их изменения;</a:t>
            </a:r>
          </a:p>
          <a:p>
            <a:endParaRPr lang="ru-RU" sz="1300" dirty="0" smtClean="0"/>
          </a:p>
          <a:p>
            <a:r>
              <a:rPr lang="ru-RU" sz="1300" dirty="0" smtClean="0"/>
              <a:t>• с помощью сравнения выделять отдельные признаки, характерные для сопоставляемых предметов;</a:t>
            </a:r>
          </a:p>
          <a:p>
            <a:endParaRPr lang="ru-RU" sz="1300" dirty="0" smtClean="0"/>
          </a:p>
          <a:p>
            <a:r>
              <a:rPr lang="ru-RU" sz="1300" dirty="0" smtClean="0"/>
              <a:t>• объединять предметы по общему признаку;</a:t>
            </a:r>
          </a:p>
          <a:p>
            <a:endParaRPr lang="ru-RU" sz="1300" dirty="0" smtClean="0"/>
          </a:p>
          <a:p>
            <a:r>
              <a:rPr lang="ru-RU" sz="1300" dirty="0" smtClean="0"/>
              <a:t>• различать целое и части;</a:t>
            </a:r>
          </a:p>
          <a:p>
            <a:endParaRPr lang="ru-RU" sz="1300" dirty="0" smtClean="0"/>
          </a:p>
          <a:p>
            <a:r>
              <a:rPr lang="ru-RU" sz="1300" dirty="0" smtClean="0"/>
              <a:t> • составлять и исполнять несложные чертежи;</a:t>
            </a:r>
          </a:p>
          <a:p>
            <a:endParaRPr lang="ru-RU" sz="1300" dirty="0" smtClean="0"/>
          </a:p>
          <a:p>
            <a:r>
              <a:rPr lang="ru-RU" sz="1300" dirty="0" smtClean="0"/>
              <a:t> • понимать и создавать самостоятельно точные и понятные чертежи при решении учебных задач и в повседневной жизни </a:t>
            </a:r>
          </a:p>
          <a:p>
            <a:endParaRPr lang="ru-RU" sz="1300" dirty="0" smtClean="0"/>
          </a:p>
          <a:p>
            <a:r>
              <a:rPr lang="ru-RU" sz="1300" dirty="0" smtClean="0"/>
              <a:t>• готовить к защите и защищать небольшие проекты по заданной теме.</a:t>
            </a:r>
            <a:endParaRPr lang="ru-RU" sz="13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Прогнозируемые </a:t>
            </a:r>
            <a:r>
              <a:rPr lang="ru-RU" dirty="0" smtClean="0"/>
              <a:t>результаты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101533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выяснить роль и место геометрии в жизни  </a:t>
            </a:r>
            <a:r>
              <a:rPr lang="ru-RU" dirty="0" smtClean="0"/>
              <a:t>человека;</a:t>
            </a:r>
            <a:endParaRPr lang="ru-RU" dirty="0" smtClean="0"/>
          </a:p>
          <a:p>
            <a:r>
              <a:rPr lang="ru-RU" dirty="0" smtClean="0"/>
              <a:t>получить первичное представление о </a:t>
            </a:r>
            <a:r>
              <a:rPr lang="ru-RU" dirty="0" smtClean="0"/>
              <a:t>геометрии;</a:t>
            </a:r>
            <a:endParaRPr lang="ru-RU" dirty="0" smtClean="0"/>
          </a:p>
          <a:p>
            <a:r>
              <a:rPr lang="ru-RU" dirty="0" smtClean="0"/>
              <a:t>научиться различать виды геометрических </a:t>
            </a:r>
            <a:r>
              <a:rPr lang="ru-RU" dirty="0" smtClean="0"/>
              <a:t>фигур;</a:t>
            </a:r>
            <a:endParaRPr lang="ru-RU" dirty="0" smtClean="0"/>
          </a:p>
          <a:p>
            <a:r>
              <a:rPr lang="ru-RU" dirty="0" smtClean="0"/>
              <a:t>познакомиться с названиями составных частей геометрических </a:t>
            </a:r>
            <a:r>
              <a:rPr lang="ru-RU" dirty="0" smtClean="0"/>
              <a:t>фигур; </a:t>
            </a:r>
            <a:endParaRPr lang="ru-RU" dirty="0" smtClean="0"/>
          </a:p>
          <a:p>
            <a:r>
              <a:rPr lang="ru-RU" dirty="0" smtClean="0"/>
              <a:t>познакомиться с основными  приемами  создания  геометрических объектов </a:t>
            </a:r>
            <a:r>
              <a:rPr lang="ru-RU" dirty="0" smtClean="0"/>
              <a:t>; </a:t>
            </a:r>
            <a:endParaRPr lang="ru-RU" dirty="0" smtClean="0"/>
          </a:p>
          <a:p>
            <a:r>
              <a:rPr lang="ru-RU" dirty="0" smtClean="0"/>
              <a:t>узнать правила работы с геометрическими инструментами  и освоить их возможности;</a:t>
            </a:r>
          </a:p>
          <a:p>
            <a:r>
              <a:rPr lang="ru-RU" dirty="0" smtClean="0"/>
              <a:t> получить представление о моделировании 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Требования к обязательному уровню подготовки: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654153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 smtClean="0"/>
              <a:t>фронтальной - подача учебного материала всему коллективу </a:t>
            </a:r>
            <a:r>
              <a:rPr lang="ru-RU" dirty="0" smtClean="0"/>
              <a:t>учеников;</a:t>
            </a:r>
            <a:endParaRPr lang="ru-RU" dirty="0" smtClean="0"/>
          </a:p>
          <a:p>
            <a:r>
              <a:rPr lang="ru-RU" dirty="0" smtClean="0"/>
              <a:t>индивидуальной - самостоятельная работа обучающихся с оказанием учителем помощи учащимся при возникновении затруднения, не уменьшая активности учеников и содействуя выработки навыков самостоятельной </a:t>
            </a:r>
            <a:r>
              <a:rPr lang="ru-RU" dirty="0" smtClean="0"/>
              <a:t>работы;</a:t>
            </a:r>
            <a:endParaRPr lang="ru-RU" dirty="0" smtClean="0"/>
          </a:p>
          <a:p>
            <a:r>
              <a:rPr lang="ru-RU" dirty="0" smtClean="0"/>
              <a:t>групповой -  когда  учащимся предоставляется возможность самостоятельно построить свою деятельность на основе принципа взаимозаменяемости, ощутить помощь со стороны друг друга, учесть возможности каждого на конкретном этапе деятельности. Всё это способствует более быстрому и качественному выполнению задания. 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Формы работы: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562449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35</TotalTime>
  <Words>483</Words>
  <Application>Microsoft Office PowerPoint</Application>
  <PresentationFormat>Экран (4:3)</PresentationFormat>
  <Paragraphs>61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Волна</vt:lpstr>
      <vt:lpstr>«Наглядная геометрия»</vt:lpstr>
      <vt:lpstr> Цели изучения наглядной геометрии в начальной школе:</vt:lpstr>
      <vt:lpstr>Задачи обучения наглядной геометрии в начальной школе, связанные с  обучением:</vt:lpstr>
      <vt:lpstr>Задачи обучения наглядной геометрии в начальной школе, связанные с развитием:</vt:lpstr>
      <vt:lpstr>Задачи обучения наглядной геометрии в начальной школе, связанные с воспитанием:</vt:lpstr>
      <vt:lpstr>Прогнозируемые результаты </vt:lpstr>
      <vt:lpstr>Требования к обязательному уровню подготовки:</vt:lpstr>
      <vt:lpstr>Формы работы:</vt:lpstr>
    </vt:vector>
  </TitlesOfParts>
  <Company>SCH2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comp2_kab50</dc:creator>
  <cp:lastModifiedBy>comp2_kab50</cp:lastModifiedBy>
  <cp:revision>5</cp:revision>
  <dcterms:created xsi:type="dcterms:W3CDTF">2012-01-15T16:22:13Z</dcterms:created>
  <dcterms:modified xsi:type="dcterms:W3CDTF">2012-01-16T04:35:36Z</dcterms:modified>
</cp:coreProperties>
</file>