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1"/>
  </p:notesMasterIdLst>
  <p:sldIdLst>
    <p:sldId id="256" r:id="rId2"/>
    <p:sldId id="257" r:id="rId3"/>
    <p:sldId id="258" r:id="rId4"/>
    <p:sldId id="259" r:id="rId5"/>
    <p:sldId id="274" r:id="rId6"/>
    <p:sldId id="260" r:id="rId7"/>
    <p:sldId id="273" r:id="rId8"/>
    <p:sldId id="261" r:id="rId9"/>
    <p:sldId id="275" r:id="rId10"/>
    <p:sldId id="262" r:id="rId11"/>
    <p:sldId id="263" r:id="rId12"/>
    <p:sldId id="264" r:id="rId13"/>
    <p:sldId id="270" r:id="rId14"/>
    <p:sldId id="271" r:id="rId15"/>
    <p:sldId id="272" r:id="rId16"/>
    <p:sldId id="267" r:id="rId17"/>
    <p:sldId id="268" r:id="rId18"/>
    <p:sldId id="266" r:id="rId19"/>
    <p:sldId id="269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100" d="100"/>
          <a:sy n="100" d="100"/>
        </p:scale>
        <p:origin x="-294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DF8A447-7B9B-4F5B-BEEE-E65E414C5672}" type="datetimeFigureOut">
              <a:rPr lang="ru-RU" smtClean="0"/>
              <a:pPr/>
              <a:t>04.02.2012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F38D84-F146-42D8-AE8D-8836E715C13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F38D84-F146-42D8-AE8D-8836E715C13A}" type="slidenum">
              <a:rPr lang="ru-RU" smtClean="0"/>
              <a:pPr/>
              <a:t>14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04.02.2012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04.02.2012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file:///D:\&#1060;&#1051;&#1045;&#1064;&#1050;&#1040;\04%20&#1052;&#1072;&#1084;&#1072;.mp3" TargetMode="External"/><Relationship Id="rId1" Type="http://schemas.openxmlformats.org/officeDocument/2006/relationships/audio" Target="file:///C:\Users\User\Music\&#1053;&#1086;&#1074;&#1072;&#1103;%20&#1087;&#1072;&#1087;&#1082;&#1072;\&#1053;&#1086;&#1074;&#1072;&#1103;%20&#1087;&#1072;&#1087;&#1082;&#1072;\Playlists\02%20&#1052;&#1091;&#1079;&#1099;&#1082;&#1072;%20&#1083;&#1077;&#1089;&#1072;.mp3" TargetMode="External"/><Relationship Id="rId5" Type="http://schemas.openxmlformats.org/officeDocument/2006/relationships/image" Target="../media/image2.png"/><Relationship Id="rId4" Type="http://schemas.openxmlformats.org/officeDocument/2006/relationships/audio" Target="../media/audio1.wav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5720" y="1285860"/>
            <a:ext cx="8429684" cy="1914540"/>
          </a:xfrm>
          <a:solidFill>
            <a:schemeClr val="accent2">
              <a:lumMod val="75000"/>
            </a:schemeClr>
          </a:solidFill>
          <a:effectLst/>
          <a:scene3d>
            <a:camera prst="orthographicFront"/>
            <a:lightRig rig="freezing" dir="t">
              <a:rot lat="0" lon="0" rev="5640000"/>
            </a:lightRig>
          </a:scene3d>
          <a:sp3d>
            <a:bevelT prst="slope"/>
          </a:sp3d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1371600" indent="-1371600" algn="ctr"/>
            <a:r>
              <a:rPr lang="ru-RU" sz="9600" i="1" dirty="0" smtClean="0">
                <a:solidFill>
                  <a:srgbClr val="FFC000"/>
                </a:solidFill>
                <a:effectLst/>
                <a:latin typeface="Monotype Corsiva" pitchFamily="66" charset="0"/>
              </a:rPr>
              <a:t>Творчество</a:t>
            </a:r>
            <a:r>
              <a:rPr lang="ru-RU" sz="8800" dirty="0" smtClean="0">
                <a:solidFill>
                  <a:srgbClr val="FFC000"/>
                </a:solidFill>
                <a:latin typeface="Monotype Corsiva" pitchFamily="66" charset="0"/>
              </a:rPr>
              <a:t> детей   </a:t>
            </a:r>
            <a:endParaRPr lang="ru-RU" sz="8800" dirty="0">
              <a:solidFill>
                <a:srgbClr val="FFC000"/>
              </a:solidFill>
              <a:latin typeface="Monotype Corsiva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71472" y="3214686"/>
            <a:ext cx="7854696" cy="1752600"/>
          </a:xfrm>
          <a:effectLst/>
        </p:spPr>
        <p:txBody>
          <a:bodyPr>
            <a:noAutofit/>
          </a:bodyPr>
          <a:lstStyle/>
          <a:p>
            <a:pPr algn="ctr"/>
            <a:r>
              <a:rPr lang="ru-RU" sz="4400" b="1" dirty="0" smtClean="0">
                <a:solidFill>
                  <a:srgbClr val="7030A0"/>
                </a:solidFill>
                <a:latin typeface="Franklin Gothic Demi" pitchFamily="34" charset="0"/>
              </a:rPr>
              <a:t>Опыт работы </a:t>
            </a:r>
            <a:r>
              <a:rPr lang="ru-RU" sz="4000" b="1" dirty="0" smtClean="0">
                <a:solidFill>
                  <a:srgbClr val="7030A0"/>
                </a:solidFill>
                <a:latin typeface="Franklin Gothic Demi" pitchFamily="34" charset="0"/>
              </a:rPr>
              <a:t>по развитию у детей творческих способностей</a:t>
            </a:r>
            <a:r>
              <a:rPr lang="ru-RU" sz="4400" b="1" dirty="0" smtClean="0">
                <a:solidFill>
                  <a:srgbClr val="7030A0"/>
                </a:solidFill>
                <a:latin typeface="Franklin Gothic Demi" pitchFamily="34" charset="0"/>
              </a:rPr>
              <a:t> </a:t>
            </a:r>
            <a:r>
              <a:rPr lang="ru-RU" sz="4000" b="1" dirty="0" smtClean="0">
                <a:solidFill>
                  <a:srgbClr val="7030A0"/>
                </a:solidFill>
                <a:latin typeface="Franklin Gothic Demi" pitchFamily="34" charset="0"/>
              </a:rPr>
              <a:t>средствами изобразительной деятельности</a:t>
            </a:r>
            <a:r>
              <a:rPr lang="ru-RU" sz="4400" b="1" dirty="0" smtClean="0">
                <a:solidFill>
                  <a:srgbClr val="7030A0"/>
                </a:solidFill>
                <a:latin typeface="Franklin Gothic Demi" pitchFamily="34" charset="0"/>
              </a:rPr>
              <a:t> </a:t>
            </a:r>
            <a:r>
              <a:rPr lang="ru-RU" sz="4000" b="1" dirty="0" smtClean="0">
                <a:solidFill>
                  <a:srgbClr val="7030A0"/>
                </a:solidFill>
                <a:latin typeface="Franklin Gothic Demi" pitchFamily="34" charset="0"/>
              </a:rPr>
              <a:t>воспитателя </a:t>
            </a:r>
            <a:r>
              <a:rPr lang="ru-RU" sz="4000" b="1" dirty="0" err="1" smtClean="0">
                <a:solidFill>
                  <a:srgbClr val="7030A0"/>
                </a:solidFill>
                <a:latin typeface="Franklin Gothic Demi" pitchFamily="34" charset="0"/>
              </a:rPr>
              <a:t>Михалкиной</a:t>
            </a:r>
            <a:r>
              <a:rPr lang="ru-RU" sz="4000" b="1" dirty="0" smtClean="0">
                <a:solidFill>
                  <a:srgbClr val="7030A0"/>
                </a:solidFill>
                <a:latin typeface="Franklin Gothic Demi" pitchFamily="34" charset="0"/>
              </a:rPr>
              <a:t> Ольги Николаевны</a:t>
            </a:r>
            <a:endParaRPr lang="ru-RU" sz="4000" b="1" dirty="0">
              <a:solidFill>
                <a:srgbClr val="7030A0"/>
              </a:solidFill>
              <a:latin typeface="Franklin Gothic Demi" pitchFamily="34" charset="0"/>
            </a:endParaRPr>
          </a:p>
        </p:txBody>
      </p:sp>
      <p:pic>
        <p:nvPicPr>
          <p:cNvPr id="4" name="02 Музыка леса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email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5" name="04 Мама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5" cstate="email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 advClick="0">
    <p:dissolve/>
    <p:sndAc>
      <p:stSnd>
        <p:snd r:embed="rId4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400"/>
                            </p:stCondLst>
                            <p:childTnLst>
                              <p:par>
                                <p:cTn id="1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9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>
                <p:cTn id="20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  <p:audio>
              <p:cMediaNode numSld="999">
                <p:cTn id="21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  <p:bldLst>
      <p:bldP spid="2" grpId="0" animBg="1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idx="2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sz="2400" b="1" i="1" dirty="0" err="1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itchFamily="34" charset="0"/>
              </a:rPr>
              <a:t>Гришанцева</a:t>
            </a:r>
            <a:r>
              <a:rPr lang="ru-RU" sz="2400" b="1" i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itchFamily="34" charset="0"/>
              </a:rPr>
              <a:t> Полина, </a:t>
            </a: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itchFamily="34" charset="0"/>
              </a:rPr>
              <a:t>6 лет, «Зеркало природы – вода». Рисование, гуашь, монотипия, по сырому.</a:t>
            </a:r>
            <a:endParaRPr lang="ru-RU" sz="2400" b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rebuchet MS" pitchFamily="34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 descr="C:\Users\User\Desktop\МОИ ФОТО\DSC00106.JPG"/>
          <p:cNvPicPr/>
          <p:nvPr/>
        </p:nvPicPr>
        <p:blipFill>
          <a:blip r:embed="rId2" cstate="email">
            <a:lum bright="10000" contrast="20000"/>
          </a:blip>
          <a:srcRect/>
          <a:stretch>
            <a:fillRect/>
          </a:stretch>
        </p:blipFill>
        <p:spPr bwMode="auto">
          <a:xfrm rot="16200000">
            <a:off x="3250381" y="821529"/>
            <a:ext cx="6143668" cy="5643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042"/>
            <a:ext cx="8305800" cy="1571636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2200" b="1" i="1" dirty="0" err="1" smtClean="0"/>
              <a:t>Лупандин</a:t>
            </a:r>
            <a:r>
              <a:rPr lang="ru-RU" sz="2200" b="1" i="1" dirty="0" smtClean="0"/>
              <a:t> Илья, </a:t>
            </a:r>
            <a:r>
              <a:rPr lang="ru-RU" sz="2200" b="1" dirty="0" smtClean="0"/>
              <a:t>5 лет, «Приход весны». Рисование, гуашь, </a:t>
            </a:r>
            <a:r>
              <a:rPr lang="ru-RU" sz="2200" b="1" dirty="0" err="1" smtClean="0"/>
              <a:t>кляксография</a:t>
            </a:r>
            <a:r>
              <a:rPr lang="ru-RU" sz="2200" b="1" dirty="0" smtClean="0"/>
              <a:t>, фон – акварель,  «</a:t>
            </a:r>
            <a:r>
              <a:rPr lang="ru-RU" sz="2200" b="1" dirty="0" err="1" smtClean="0"/>
              <a:t>по-сырому</a:t>
            </a:r>
            <a:r>
              <a:rPr lang="ru-RU" sz="2200" b="1" dirty="0" smtClean="0"/>
              <a:t>», губка.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3" name="Рисунок 2" descr="C:\Users\User\Desktop\МОИ ФОТО\DSC00093.JPG"/>
          <p:cNvPicPr/>
          <p:nvPr/>
        </p:nvPicPr>
        <p:blipFill>
          <a:blip r:embed="rId2" cstate="email">
            <a:lum bright="10000" contrast="20000"/>
          </a:blip>
          <a:srcRect/>
          <a:stretch>
            <a:fillRect/>
          </a:stretch>
        </p:blipFill>
        <p:spPr bwMode="auto">
          <a:xfrm>
            <a:off x="214282" y="1357298"/>
            <a:ext cx="8786874" cy="535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3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8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9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0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1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57166"/>
            <a:ext cx="8305800" cy="1785950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sz="2200" i="1" dirty="0" smtClean="0"/>
              <a:t/>
            </a:r>
            <a:br>
              <a:rPr lang="ru-RU" sz="2200" i="1" dirty="0" smtClean="0"/>
            </a:br>
            <a:r>
              <a:rPr lang="ru-RU" sz="2200" i="1" dirty="0" smtClean="0"/>
              <a:t/>
            </a:r>
            <a:br>
              <a:rPr lang="ru-RU" sz="2200" i="1" dirty="0" smtClean="0"/>
            </a:br>
            <a:r>
              <a:rPr lang="ru-RU" sz="2200" i="1" dirty="0" smtClean="0"/>
              <a:t/>
            </a:r>
            <a:br>
              <a:rPr lang="ru-RU" sz="2200" i="1" dirty="0" smtClean="0"/>
            </a:br>
            <a:r>
              <a:rPr lang="ru-RU" sz="2200" i="1" dirty="0" smtClean="0"/>
              <a:t/>
            </a:r>
            <a:br>
              <a:rPr lang="ru-RU" sz="2200" i="1" dirty="0" smtClean="0"/>
            </a:br>
            <a:r>
              <a:rPr lang="ru-RU" sz="2200" b="1" i="1" dirty="0" smtClean="0"/>
              <a:t/>
            </a:r>
            <a:br>
              <a:rPr lang="ru-RU" sz="2200" b="1" i="1" dirty="0" smtClean="0"/>
            </a:br>
            <a:r>
              <a:rPr lang="ru-RU" sz="2200" b="1" i="1" dirty="0" smtClean="0"/>
              <a:t>Добрынина Алина, </a:t>
            </a:r>
            <a:r>
              <a:rPr lang="ru-RU" sz="2200" b="1" dirty="0" smtClean="0"/>
              <a:t>5 лет, «Осенние деревья». Рисование, </a:t>
            </a:r>
            <a:r>
              <a:rPr lang="ru-RU" sz="2200" b="1" dirty="0" err="1" smtClean="0"/>
              <a:t>фломастеры,крона</a:t>
            </a:r>
            <a:r>
              <a:rPr lang="ru-RU" sz="2200" b="1" dirty="0" smtClean="0"/>
              <a:t> – гуашь, печать мятой бумагой, фон – акварель,</a:t>
            </a:r>
            <a:br>
              <a:rPr lang="ru-RU" sz="2200" b="1" dirty="0" smtClean="0"/>
            </a:br>
            <a:r>
              <a:rPr lang="ru-RU" sz="2200" b="1" dirty="0" smtClean="0"/>
              <a:t> «</a:t>
            </a:r>
            <a:r>
              <a:rPr lang="ru-RU" sz="2200" b="1" dirty="0" err="1" smtClean="0"/>
              <a:t>по-сырому</a:t>
            </a:r>
            <a:r>
              <a:rPr lang="ru-RU" sz="2200" b="1" dirty="0" smtClean="0"/>
              <a:t>», губка.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3" name="Рисунок 2" descr="C:\Users\User\Desktop\МОИ ФОТО\DSC00095.JPG"/>
          <p:cNvPicPr/>
          <p:nvPr/>
        </p:nvPicPr>
        <p:blipFill>
          <a:blip r:embed="rId2" cstate="email">
            <a:lum bright="10000" contrast="40000"/>
          </a:blip>
          <a:srcRect/>
          <a:stretch>
            <a:fillRect/>
          </a:stretch>
        </p:blipFill>
        <p:spPr bwMode="auto">
          <a:xfrm>
            <a:off x="214282" y="1500174"/>
            <a:ext cx="8715435" cy="50720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ru-RU" sz="24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itchFamily="34" charset="0"/>
              </a:rPr>
              <a:t>Сидорова Аня,</a:t>
            </a:r>
          </a:p>
          <a:p>
            <a:pPr algn="ctr"/>
            <a:r>
              <a:rPr lang="ru-RU" sz="24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itchFamily="34" charset="0"/>
              </a:rPr>
              <a:t> </a:t>
            </a:r>
            <a:r>
              <a:rPr lang="ru-RU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itchFamily="34" charset="0"/>
                <a:cs typeface="Times New Roman" pitchFamily="18" charset="0"/>
              </a:rPr>
              <a:t>5 лет,</a:t>
            </a:r>
          </a:p>
          <a:p>
            <a:pPr algn="ctr"/>
            <a:r>
              <a:rPr lang="ru-RU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itchFamily="34" charset="0"/>
                <a:cs typeface="Times New Roman" pitchFamily="18" charset="0"/>
              </a:rPr>
              <a:t> </a:t>
            </a:r>
            <a:r>
              <a:rPr lang="ru-RU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itchFamily="34" charset="0"/>
              </a:rPr>
              <a:t>«Клубника» Аппликация, ручной труд с использованием гороха.</a:t>
            </a:r>
          </a:p>
          <a:p>
            <a:endParaRPr lang="ru-RU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rebuchet MS" pitchFamily="34" charset="0"/>
            </a:endParaRPr>
          </a:p>
        </p:txBody>
      </p:sp>
      <p:pic>
        <p:nvPicPr>
          <p:cNvPr id="5" name="Содержимое 4" descr="C:\Users\User\Desktop\МОИ ФОТО\DSC00101.JPG"/>
          <p:cNvPicPr>
            <a:picLocks noGrp="1"/>
          </p:cNvPicPr>
          <p:nvPr>
            <p:ph sz="half"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 rot="16200000">
            <a:off x="3428992" y="1071546"/>
            <a:ext cx="5929354" cy="4929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sz="2400" b="1" i="1" dirty="0" err="1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itchFamily="34" charset="0"/>
              </a:rPr>
              <a:t>Федоткины</a:t>
            </a:r>
            <a:r>
              <a:rPr lang="ru-RU" sz="2400" b="1" i="1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itchFamily="34" charset="0"/>
              </a:rPr>
              <a:t> Руслан и  Лера,</a:t>
            </a:r>
          </a:p>
          <a:p>
            <a:pPr algn="ctr"/>
            <a:r>
              <a:rPr lang="ru-RU" sz="2400" b="1" i="1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itchFamily="34" charset="0"/>
              </a:rPr>
              <a:t> </a:t>
            </a:r>
            <a:r>
              <a:rPr lang="ru-RU" sz="2400" b="1" i="1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itchFamily="34" charset="0"/>
                <a:cs typeface="Times New Roman" pitchFamily="18" charset="0"/>
              </a:rPr>
              <a:t>6</a:t>
            </a:r>
            <a:r>
              <a:rPr lang="ru-RU" sz="2400" b="1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itchFamily="34" charset="0"/>
                <a:cs typeface="Times New Roman" pitchFamily="18" charset="0"/>
              </a:rPr>
              <a:t> лет,</a:t>
            </a:r>
          </a:p>
          <a:p>
            <a:pPr algn="ctr"/>
            <a:r>
              <a:rPr lang="ru-RU" sz="2400" b="1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itchFamily="34" charset="0"/>
                <a:cs typeface="Times New Roman" pitchFamily="18" charset="0"/>
              </a:rPr>
              <a:t> </a:t>
            </a:r>
            <a:r>
              <a:rPr lang="ru-RU" sz="2400" b="1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itchFamily="34" charset="0"/>
              </a:rPr>
              <a:t>«Изумрудная ящерица»</a:t>
            </a:r>
          </a:p>
          <a:p>
            <a:pPr algn="ctr"/>
            <a:r>
              <a:rPr lang="ru-RU" sz="2400" b="1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itchFamily="34" charset="0"/>
              </a:rPr>
              <a:t> Ручной труд  с использованием гороха.</a:t>
            </a:r>
          </a:p>
          <a:p>
            <a:pPr algn="ctr"/>
            <a:endParaRPr lang="ru-RU" sz="2400" b="1" dirty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rebuchet MS" pitchFamily="34" charset="0"/>
            </a:endParaRPr>
          </a:p>
        </p:txBody>
      </p:sp>
      <p:pic>
        <p:nvPicPr>
          <p:cNvPr id="5" name="Содержимое 4" descr="D:\МОИ ФОТО\Рабочий материал\DSC00524.JPG"/>
          <p:cNvPicPr>
            <a:picLocks noGrp="1"/>
          </p:cNvPicPr>
          <p:nvPr>
            <p:ph sz="half"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575050" y="857233"/>
            <a:ext cx="5568950" cy="5381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4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sz="2400" b="1" i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itchFamily="34" charset="0"/>
              </a:rPr>
              <a:t>Шубина Варя,</a:t>
            </a:r>
          </a:p>
          <a:p>
            <a:pPr algn="ctr"/>
            <a:r>
              <a:rPr lang="ru-RU" sz="2400" b="1" i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itchFamily="34" charset="0"/>
              </a:rPr>
              <a:t> </a:t>
            </a:r>
            <a:r>
              <a:rPr lang="ru-RU" sz="2400" b="1" i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itchFamily="34" charset="0"/>
                <a:cs typeface="Times New Roman" pitchFamily="18" charset="0"/>
              </a:rPr>
              <a:t>5</a:t>
            </a: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itchFamily="34" charset="0"/>
                <a:cs typeface="Times New Roman" pitchFamily="18" charset="0"/>
              </a:rPr>
              <a:t> лет,</a:t>
            </a:r>
          </a:p>
          <a:p>
            <a:pPr algn="ctr"/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itchFamily="34" charset="0"/>
                <a:cs typeface="Times New Roman" pitchFamily="18" charset="0"/>
              </a:rPr>
              <a:t> </a:t>
            </a: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itchFamily="34" charset="0"/>
              </a:rPr>
              <a:t>«Ёжик»</a:t>
            </a:r>
          </a:p>
          <a:p>
            <a:pPr algn="ctr"/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itchFamily="34" charset="0"/>
              </a:rPr>
              <a:t> Ручной труд  с использованием гороха.</a:t>
            </a:r>
          </a:p>
          <a:p>
            <a:pPr algn="ctr"/>
            <a:endParaRPr lang="ru-RU" sz="2400" b="1" dirty="0" smtClean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rebuchet MS" pitchFamily="34" charset="0"/>
            </a:endParaRPr>
          </a:p>
          <a:p>
            <a:endParaRPr lang="ru-RU" sz="2400" b="1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rebuchet MS" pitchFamily="34" charset="0"/>
            </a:endParaRPr>
          </a:p>
        </p:txBody>
      </p:sp>
      <p:pic>
        <p:nvPicPr>
          <p:cNvPr id="5" name="Содержимое 4" descr="D:\МОИ ФОТО\Рабочий материал\DSC00527.JPG"/>
          <p:cNvPicPr>
            <a:picLocks noGrp="1"/>
          </p:cNvPicPr>
          <p:nvPr>
            <p:ph sz="half"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575050" y="1071545"/>
            <a:ext cx="5426106" cy="48712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rebuchet MS" pitchFamily="34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sz="24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itchFamily="34" charset="0"/>
              </a:rPr>
              <a:t>Третьяков Саша  </a:t>
            </a:r>
          </a:p>
          <a:p>
            <a:pPr algn="ctr"/>
            <a:r>
              <a:rPr lang="ru-RU" sz="24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itchFamily="34" charset="0"/>
              </a:rPr>
              <a:t>6 лет</a:t>
            </a:r>
          </a:p>
          <a:p>
            <a:pPr algn="ctr"/>
            <a:r>
              <a:rPr lang="ru-RU" sz="24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itchFamily="34" charset="0"/>
              </a:rPr>
              <a:t>«</a:t>
            </a:r>
            <a:r>
              <a:rPr lang="ru-RU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itchFamily="34" charset="0"/>
              </a:rPr>
              <a:t>Мак»</a:t>
            </a:r>
          </a:p>
          <a:p>
            <a:pPr algn="ctr"/>
            <a:r>
              <a:rPr lang="ru-RU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itchFamily="34" charset="0"/>
              </a:rPr>
              <a:t>Аппликация способ «мозаика» с использованием </a:t>
            </a:r>
            <a:r>
              <a:rPr lang="ru-RU" sz="2400" b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itchFamily="34" charset="0"/>
              </a:rPr>
              <a:t>самоклеющей</a:t>
            </a:r>
            <a:r>
              <a:rPr lang="ru-RU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itchFamily="34" charset="0"/>
              </a:rPr>
              <a:t>    плёнки</a:t>
            </a:r>
            <a:r>
              <a:rPr lang="ru-RU" sz="24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itchFamily="34" charset="0"/>
              </a:rPr>
              <a:t>	</a:t>
            </a:r>
          </a:p>
          <a:p>
            <a:endParaRPr lang="ru-RU" sz="2400" b="1" i="1" dirty="0"/>
          </a:p>
        </p:txBody>
      </p:sp>
      <p:pic>
        <p:nvPicPr>
          <p:cNvPr id="5" name="Содержимое 4" descr="C:\Users\User\Desktop\МОИ ФОТО\DSC00103.JPG"/>
          <p:cNvPicPr>
            <a:picLocks noGrp="1"/>
          </p:cNvPicPr>
          <p:nvPr>
            <p:ph sz="half"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 rot="16200000">
            <a:off x="3643306" y="1142984"/>
            <a:ext cx="5715040" cy="44291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4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4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4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4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4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4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4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4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4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4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305800" cy="1428760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sz="27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Лепка «Весенний ковёр» </a:t>
            </a:r>
            <a:r>
              <a:rPr lang="ru-RU" sz="27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плетение</a:t>
            </a:r>
            <a:r>
              <a:rPr lang="ru-RU" sz="27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Конструирование «Божьи коровки» </a:t>
            </a:r>
            <a:r>
              <a:rPr lang="ru-RU" sz="27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 использованием природного материала.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природного материала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" name="Рисунок 2" descr="C:\Users\User\Desktop\МОИ ФОТО\DSC00110.JPG"/>
          <p:cNvPicPr/>
          <p:nvPr/>
        </p:nvPicPr>
        <p:blipFill>
          <a:blip r:embed="rId2" cstate="email">
            <a:lum contrast="30000"/>
          </a:blip>
          <a:srcRect/>
          <a:stretch>
            <a:fillRect/>
          </a:stretch>
        </p:blipFill>
        <p:spPr bwMode="auto">
          <a:xfrm>
            <a:off x="285720" y="1071546"/>
            <a:ext cx="8572560" cy="55721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idx="2"/>
          </p:nvPr>
        </p:nvSpPr>
        <p:spPr>
          <a:xfrm>
            <a:off x="685800" y="1428736"/>
            <a:ext cx="2671754" cy="4819664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pPr algn="ctr"/>
            <a:r>
              <a:rPr lang="ru-RU" sz="2000" b="1" i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itchFamily="34" charset="0"/>
              </a:rPr>
              <a:t>Коллективная работа </a:t>
            </a:r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itchFamily="34" charset="0"/>
              </a:rPr>
              <a:t>«Осенний коктейль».  Старший дошкольный возраст. </a:t>
            </a:r>
          </a:p>
          <a:p>
            <a:pPr algn="ctr"/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itchFamily="34" charset="0"/>
              </a:rPr>
              <a:t>Рисование «Деревья осенью» гуашь, мятая бумага.</a:t>
            </a:r>
          </a:p>
          <a:p>
            <a:pPr algn="ctr"/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itchFamily="34" charset="0"/>
              </a:rPr>
              <a:t> Аппликация «Осенние листья на полосе».</a:t>
            </a:r>
          </a:p>
          <a:p>
            <a:pPr algn="ctr"/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itchFamily="34" charset="0"/>
              </a:rPr>
              <a:t>Лепка «Солнца редкие лучи», цветная растяжка. </a:t>
            </a:r>
          </a:p>
          <a:p>
            <a:pPr algn="ctr"/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itchFamily="34" charset="0"/>
              </a:rPr>
              <a:t>Ручной труд «Паутинка с паучками», работа с фольгой.</a:t>
            </a:r>
          </a:p>
          <a:p>
            <a:endParaRPr lang="ru-RU" dirty="0"/>
          </a:p>
        </p:txBody>
      </p:sp>
      <p:pic>
        <p:nvPicPr>
          <p:cNvPr id="6" name="Содержимое 5" descr="J:\Рисунки детей\DSC00477.JPG"/>
          <p:cNvPicPr>
            <a:picLocks noGrp="1"/>
          </p:cNvPicPr>
          <p:nvPr>
            <p:ph sz="half"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 rot="5400000">
            <a:off x="3071802" y="714356"/>
            <a:ext cx="6215106" cy="56436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70" decel="1000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" dur="770" decel="1000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5" dur="77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7" dur="77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70" decel="100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4" dur="770" decel="100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6" dur="77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8" dur="77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770" decel="100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5" dur="770" decel="100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3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37" dur="77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3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9" dur="77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4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770" decel="100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6" dur="770" decel="100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4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48" dur="77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4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50" dur="77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5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770" decel="100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7" dur="770" decel="100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5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59" dur="77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6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61" dur="77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6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770" decel="100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8" dur="770" decel="100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6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70" dur="77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7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72" dur="77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7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500042"/>
            <a:ext cx="8305800" cy="1571636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sz="2200" b="1" i="1" dirty="0" smtClean="0"/>
              <a:t>Коллективная работа детей старшей логопедической группы, </a:t>
            </a:r>
            <a:r>
              <a:rPr lang="ru-RU" sz="2200" b="1" dirty="0" smtClean="0"/>
              <a:t>«В зимнем лесу». Рисование, белила, кисть – сухая щетина, фон -  акварель, «</a:t>
            </a:r>
            <a:r>
              <a:rPr lang="ru-RU" sz="2200" b="1" dirty="0" err="1" smtClean="0"/>
              <a:t>по-сырому</a:t>
            </a:r>
            <a:r>
              <a:rPr lang="ru-RU" sz="2200" b="1" dirty="0" smtClean="0"/>
              <a:t>», губка. Конструирование, бумага, способ «оригами».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6" name="Рисунок 5" descr="C:\Users\User\Desktop\МОИ ФОТО\DSC00111.JPG"/>
          <p:cNvPicPr/>
          <p:nvPr/>
        </p:nvPicPr>
        <p:blipFill>
          <a:blip r:embed="rId2" cstate="email">
            <a:lum contrast="20000"/>
          </a:blip>
          <a:srcRect/>
          <a:stretch>
            <a:fillRect/>
          </a:stretch>
        </p:blipFill>
        <p:spPr bwMode="auto">
          <a:xfrm>
            <a:off x="142844" y="1643050"/>
            <a:ext cx="8786874" cy="5000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57166"/>
            <a:ext cx="8305800" cy="1071570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>
            <a:noAutofit/>
          </a:bodyPr>
          <a:lstStyle/>
          <a:p>
            <a:r>
              <a:rPr lang="ru-RU" sz="2000" b="1" i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itchFamily="34" charset="0"/>
                <a:cs typeface="FreesiaUPC" pitchFamily="34" charset="-34"/>
              </a:rPr>
              <a:t>Лазарева Кристина, </a:t>
            </a:r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itchFamily="34" charset="0"/>
                <a:cs typeface="FreesiaUPC" pitchFamily="34" charset="-34"/>
              </a:rPr>
              <a:t>6 лет. ДОУ № 12 «Осенние деревья». Гуашь, печать мятой бумагой, фломастеры,  фон -  акварель, </a:t>
            </a:r>
            <a:br>
              <a:rPr lang="ru-RU" sz="20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itchFamily="34" charset="0"/>
                <a:cs typeface="FreesiaUPC" pitchFamily="34" charset="-34"/>
              </a:rPr>
            </a:br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itchFamily="34" charset="0"/>
                <a:cs typeface="FreesiaUPC" pitchFamily="34" charset="-34"/>
              </a:rPr>
              <a:t>«</a:t>
            </a:r>
            <a:r>
              <a:rPr lang="ru-RU" sz="2000" b="1" dirty="0" err="1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itchFamily="34" charset="0"/>
                <a:cs typeface="FreesiaUPC" pitchFamily="34" charset="-34"/>
              </a:rPr>
              <a:t>по-сырому</a:t>
            </a:r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itchFamily="34" charset="0"/>
                <a:cs typeface="FreesiaUPC" pitchFamily="34" charset="-34"/>
              </a:rPr>
              <a:t>», губка.</a:t>
            </a:r>
            <a:endParaRPr lang="ru-RU" sz="2000" b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rebuchet MS" pitchFamily="34" charset="0"/>
              <a:cs typeface="FreesiaUPC" pitchFamily="34" charset="-34"/>
            </a:endParaRPr>
          </a:p>
        </p:txBody>
      </p:sp>
      <p:pic>
        <p:nvPicPr>
          <p:cNvPr id="3" name="Рисунок 2" descr="C:\Users\User\Desktop\МОИ ФОТО\DSC00094.JPG"/>
          <p:cNvPicPr/>
          <p:nvPr/>
        </p:nvPicPr>
        <p:blipFill>
          <a:blip r:embed="rId2" cstate="email">
            <a:lum bright="20000" contrast="40000"/>
          </a:blip>
          <a:srcRect/>
          <a:stretch>
            <a:fillRect/>
          </a:stretch>
        </p:blipFill>
        <p:spPr bwMode="auto">
          <a:xfrm>
            <a:off x="142844" y="1357298"/>
            <a:ext cx="8858312" cy="5500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71480"/>
            <a:ext cx="8305800" cy="1428760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b" anchorCtr="0">
            <a:normAutofit fontScale="90000"/>
          </a:bodyPr>
          <a:lstStyle/>
          <a:p>
            <a:r>
              <a:rPr lang="ru-RU" sz="2200" b="1" i="1" dirty="0" smtClean="0"/>
              <a:t/>
            </a:r>
            <a:br>
              <a:rPr lang="ru-RU" sz="2200" b="1" i="1" dirty="0" smtClean="0"/>
            </a:br>
            <a:r>
              <a:rPr lang="ru-RU" sz="2200" b="1" i="1" dirty="0" smtClean="0"/>
              <a:t/>
            </a:r>
            <a:br>
              <a:rPr lang="ru-RU" sz="2200" b="1" i="1" dirty="0" smtClean="0"/>
            </a:br>
            <a:r>
              <a:rPr lang="ru-RU" sz="2200" b="1" i="1" dirty="0" smtClean="0"/>
              <a:t/>
            </a:r>
            <a:br>
              <a:rPr lang="ru-RU" sz="2200" b="1" i="1" dirty="0" smtClean="0"/>
            </a:br>
            <a:r>
              <a:rPr lang="ru-RU" sz="2200" b="1" i="1" dirty="0" smtClean="0"/>
              <a:t/>
            </a:r>
            <a:br>
              <a:rPr lang="ru-RU" sz="2200" b="1" i="1" dirty="0" smtClean="0"/>
            </a:br>
            <a:r>
              <a:rPr lang="ru-RU" sz="2200" b="1" i="1" dirty="0" smtClean="0"/>
              <a:t/>
            </a:r>
            <a:br>
              <a:rPr lang="ru-RU" sz="2200" b="1" i="1" dirty="0" smtClean="0"/>
            </a:br>
            <a:r>
              <a:rPr lang="ru-RU" sz="2200" b="1" i="1" dirty="0" smtClean="0"/>
              <a:t>Желтоухова Настя, </a:t>
            </a:r>
            <a:r>
              <a:rPr lang="ru-RU" sz="2200" b="1" dirty="0" smtClean="0"/>
              <a:t> 5 лет,  «Снегири на ветке». Рисование, гуашь, способ «тычок», ватные палочки, фон -  акварель, «</a:t>
            </a:r>
            <a:r>
              <a:rPr lang="ru-RU" sz="2200" b="1" dirty="0" err="1" smtClean="0"/>
              <a:t>по-сырому</a:t>
            </a:r>
            <a:r>
              <a:rPr lang="ru-RU" sz="2200" b="1" dirty="0" smtClean="0"/>
              <a:t>», губка.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3" name="Рисунок 2" descr="C:\Users\User\Desktop\МОИ ФОТО\DSC00092.JPG"/>
          <p:cNvPicPr/>
          <p:nvPr/>
        </p:nvPicPr>
        <p:blipFill>
          <a:blip r:embed="rId2" cstate="email">
            <a:lum bright="10000" contrast="30000"/>
          </a:blip>
          <a:srcRect/>
          <a:stretch>
            <a:fillRect/>
          </a:stretch>
        </p:blipFill>
        <p:spPr bwMode="auto">
          <a:xfrm>
            <a:off x="142844" y="1500174"/>
            <a:ext cx="8786874" cy="52149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8305800" cy="1857388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>
            <a:normAutofit/>
          </a:bodyPr>
          <a:lstStyle/>
          <a:p>
            <a:r>
              <a:rPr lang="ru-RU" sz="2200" b="1" i="1" dirty="0" err="1" smtClean="0"/>
              <a:t>Гаврюшов</a:t>
            </a:r>
            <a:r>
              <a:rPr lang="ru-RU" sz="2200" b="1" i="1" dirty="0" smtClean="0"/>
              <a:t> Кирилл, </a:t>
            </a:r>
            <a:r>
              <a:rPr lang="ru-RU" sz="2200" b="1" dirty="0" smtClean="0"/>
              <a:t>5 лет, «Приход весны». Рисование, гуашь, </a:t>
            </a:r>
            <a:r>
              <a:rPr lang="ru-RU" sz="2200" b="1" dirty="0" err="1" smtClean="0"/>
              <a:t>кляксография</a:t>
            </a:r>
            <a:r>
              <a:rPr lang="ru-RU" sz="2200" b="1" dirty="0" smtClean="0"/>
              <a:t>, фон – акварель, «</a:t>
            </a:r>
            <a:r>
              <a:rPr lang="ru-RU" sz="2200" b="1" dirty="0" err="1" smtClean="0"/>
              <a:t>по-сырому</a:t>
            </a:r>
            <a:r>
              <a:rPr lang="ru-RU" sz="2200" b="1" dirty="0" smtClean="0"/>
              <a:t>», губка.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b="1" dirty="0"/>
          </a:p>
        </p:txBody>
      </p:sp>
      <p:pic>
        <p:nvPicPr>
          <p:cNvPr id="3" name="Рисунок 2" descr="C:\Users\User\Desktop\МОИ ФОТО\DSC00096.JPG"/>
          <p:cNvPicPr/>
          <p:nvPr/>
        </p:nvPicPr>
        <p:blipFill>
          <a:blip r:embed="rId2" cstate="email">
            <a:lum bright="10000" contrast="30000"/>
          </a:blip>
          <a:srcRect/>
          <a:stretch>
            <a:fillRect/>
          </a:stretch>
        </p:blipFill>
        <p:spPr bwMode="auto">
          <a:xfrm>
            <a:off x="214282" y="1285860"/>
            <a:ext cx="8786874" cy="52149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ru-RU" sz="2400" b="1" i="1" dirty="0" err="1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itchFamily="34" charset="0"/>
              </a:rPr>
              <a:t>Курова</a:t>
            </a:r>
            <a:r>
              <a:rPr lang="ru-RU" sz="2400" b="1" i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itchFamily="34" charset="0"/>
              </a:rPr>
              <a:t> Алёна, </a:t>
            </a:r>
          </a:p>
          <a:p>
            <a:pPr algn="ctr"/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itchFamily="34" charset="0"/>
              </a:rPr>
              <a:t>5 лет, </a:t>
            </a:r>
          </a:p>
          <a:p>
            <a:pPr algn="ctr"/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itchFamily="34" charset="0"/>
              </a:rPr>
              <a:t>«Зимние забавы». </a:t>
            </a:r>
          </a:p>
          <a:p>
            <a:pPr algn="ctr"/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itchFamily="34" charset="0"/>
              </a:rPr>
              <a:t>Рисование, свеча, акварель.</a:t>
            </a:r>
          </a:p>
          <a:p>
            <a:pPr algn="ctr"/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itchFamily="34" charset="0"/>
              </a:rPr>
              <a:t>Аппликация «Снеговик»</a:t>
            </a:r>
          </a:p>
          <a:p>
            <a:pPr algn="ctr"/>
            <a:endParaRPr lang="ru-RU" b="1" dirty="0" smtClean="0"/>
          </a:p>
          <a:p>
            <a:endParaRPr lang="ru-RU" dirty="0"/>
          </a:p>
        </p:txBody>
      </p:sp>
      <p:pic>
        <p:nvPicPr>
          <p:cNvPr id="5" name="Содержимое 4" descr="D:\ФЛЕШКА\Рисунки детей\DSC00659.JPG"/>
          <p:cNvPicPr>
            <a:picLocks noGrp="1"/>
          </p:cNvPicPr>
          <p:nvPr>
            <p:ph sz="half"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 rot="16200000">
            <a:off x="3321838" y="1035826"/>
            <a:ext cx="6215106" cy="51435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91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910" fill="hold">
                                          <p:stCondLst>
                                            <p:cond delay="91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1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12" decel="50000" autoRev="1" fill="hold">
                                          <p:stCondLst>
                                            <p:cond delay="91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72" fill="hold">
                                          <p:stCondLst>
                                            <p:cond delay="172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1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idx="2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sz="2400" b="1" i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itchFamily="34" charset="0"/>
              </a:rPr>
              <a:t>Сидорова Аня,</a:t>
            </a:r>
          </a:p>
          <a:p>
            <a:pPr algn="ctr"/>
            <a:r>
              <a:rPr lang="ru-RU" sz="2400" b="1" i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itchFamily="34" charset="0"/>
                <a:cs typeface="Times New Roman" pitchFamily="18" charset="0"/>
              </a:rPr>
              <a:t> </a:t>
            </a: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itchFamily="34" charset="0"/>
                <a:cs typeface="Times New Roman" pitchFamily="18" charset="0"/>
              </a:rPr>
              <a:t>5 </a:t>
            </a: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itchFamily="34" charset="0"/>
              </a:rPr>
              <a:t>лет, ДОУ №</a:t>
            </a:r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itchFamily="34" charset="0"/>
              </a:rPr>
              <a:t>12</a:t>
            </a: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itchFamily="34" charset="0"/>
              </a:rPr>
              <a:t> «Белая берёза». Рисование, гуашь.</a:t>
            </a:r>
            <a:endParaRPr lang="ru-RU" sz="2400" b="1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rebuchet MS" pitchFamily="34" charset="0"/>
            </a:endParaRPr>
          </a:p>
        </p:txBody>
      </p:sp>
      <p:pic>
        <p:nvPicPr>
          <p:cNvPr id="3" name="Рисунок 2" descr="C:\Users\User\Desktop\МОИ ФОТО\DSC00091.JPG"/>
          <p:cNvPicPr/>
          <p:nvPr/>
        </p:nvPicPr>
        <p:blipFill>
          <a:blip r:embed="rId2" cstate="email">
            <a:lum bright="10000" contrast="40000"/>
          </a:blip>
          <a:srcRect/>
          <a:stretch>
            <a:fillRect/>
          </a:stretch>
        </p:blipFill>
        <p:spPr bwMode="auto">
          <a:xfrm rot="16200000">
            <a:off x="3214673" y="785799"/>
            <a:ext cx="6286522" cy="55721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Содержимое 6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 i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8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8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8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8" dur="8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9" dur="8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8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5" dur="8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6" dur="8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7" dur="8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 uiExpand="1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042"/>
            <a:ext cx="8229600" cy="1143008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2000" b="1" i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itchFamily="34" charset="0"/>
              </a:rPr>
              <a:t>Боброва Наташа, </a:t>
            </a:r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itchFamily="34" charset="0"/>
              </a:rPr>
              <a:t> 5 лет,  «Ветка рябины». Рисование, гуашь, способ «тычок», ватные палочки, фон -  акварель, «</a:t>
            </a:r>
            <a:r>
              <a:rPr lang="ru-RU" sz="2000" b="1" dirty="0" err="1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itchFamily="34" charset="0"/>
              </a:rPr>
              <a:t>по-сырому</a:t>
            </a:r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itchFamily="34" charset="0"/>
              </a:rPr>
              <a:t>», губка.</a:t>
            </a:r>
            <a:endParaRPr lang="ru-RU" sz="2000" b="1" i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rebuchet MS" pitchFamily="34" charset="0"/>
            </a:endParaRPr>
          </a:p>
        </p:txBody>
      </p:sp>
      <p:pic>
        <p:nvPicPr>
          <p:cNvPr id="4" name="Содержимое 3" descr="D:\ФЛЕШКА\Рисунки детей\DSC00647.JPG"/>
          <p:cNvPicPr>
            <a:picLocks noGrp="1"/>
          </p:cNvPicPr>
          <p:nvPr>
            <p:ph idx="1"/>
          </p:nvPr>
        </p:nvPicPr>
        <p:blipFill>
          <a:blip r:embed="rId2" cstate="email">
            <a:lum bright="-10000" contrast="20000"/>
          </a:blip>
          <a:srcRect/>
          <a:stretch>
            <a:fillRect/>
          </a:stretch>
        </p:blipFill>
        <p:spPr bwMode="auto">
          <a:xfrm>
            <a:off x="928662" y="1643050"/>
            <a:ext cx="7429552" cy="50720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idx="2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pPr algn="ctr"/>
            <a:r>
              <a:rPr lang="ru-RU" sz="2800" b="1" i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itchFamily="34" charset="0"/>
              </a:rPr>
              <a:t>Добрынина Алина, </a:t>
            </a:r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itchFamily="34" charset="0"/>
              </a:rPr>
              <a:t>5 лет, </a:t>
            </a:r>
          </a:p>
          <a:p>
            <a:pPr algn="ctr"/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itchFamily="34" charset="0"/>
              </a:rPr>
              <a:t>«Дуб». </a:t>
            </a:r>
          </a:p>
          <a:p>
            <a:pPr algn="ctr"/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itchFamily="34" charset="0"/>
              </a:rPr>
              <a:t>Рисование,</a:t>
            </a:r>
          </a:p>
          <a:p>
            <a:pPr algn="ctr"/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itchFamily="34" charset="0"/>
              </a:rPr>
              <a:t>трафарет – ладошка, карандаш, </a:t>
            </a:r>
            <a:r>
              <a:rPr lang="ru-RU" sz="2800" b="1" dirty="0" err="1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itchFamily="34" charset="0"/>
              </a:rPr>
              <a:t>ниткопись</a:t>
            </a:r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itchFamily="34" charset="0"/>
              </a:rPr>
              <a:t>, фон – акварель, </a:t>
            </a:r>
            <a:r>
              <a:rPr lang="ru-RU" sz="2800" b="1" dirty="0" err="1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itchFamily="34" charset="0"/>
              </a:rPr>
              <a:t>набрызг</a:t>
            </a:r>
            <a:endParaRPr lang="ru-RU" sz="2800" b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rebuchet MS" pitchFamily="34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 descr="C:\Users\User\Desktop\МОИ ФОТО\DSC00098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 rot="16200000">
            <a:off x="2964658" y="821499"/>
            <a:ext cx="6643713" cy="54292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2000" b="1" i="1" dirty="0" err="1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itchFamily="34" charset="0"/>
              </a:rPr>
              <a:t>Гузанов</a:t>
            </a:r>
            <a:r>
              <a:rPr lang="ru-RU" sz="2000" b="1" i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itchFamily="34" charset="0"/>
              </a:rPr>
              <a:t> Серёжа, </a:t>
            </a:r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itchFamily="34" charset="0"/>
              </a:rPr>
              <a:t> 6 лет,  «Снегири на рябине». Рисование, гуашь, способ «тычок», ватные палочки, фон -  акварель, «</a:t>
            </a:r>
            <a:r>
              <a:rPr lang="ru-RU" sz="2000" b="1" dirty="0" err="1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itchFamily="34" charset="0"/>
              </a:rPr>
              <a:t>по-сырому</a:t>
            </a:r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itchFamily="34" charset="0"/>
              </a:rPr>
              <a:t>», губка.</a:t>
            </a:r>
            <a:endParaRPr lang="ru-RU" sz="2000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rebuchet MS" pitchFamily="34" charset="0"/>
            </a:endParaRPr>
          </a:p>
        </p:txBody>
      </p:sp>
      <p:pic>
        <p:nvPicPr>
          <p:cNvPr id="4" name="Содержимое 3" descr="D:\ФЛЕШКА\Рисунки детей\DSC00649.JPG"/>
          <p:cNvPicPr>
            <a:picLocks noGrp="1"/>
          </p:cNvPicPr>
          <p:nvPr>
            <p:ph idx="1"/>
          </p:nvPr>
        </p:nvPicPr>
        <p:blipFill>
          <a:blip r:embed="rId2" cstate="email">
            <a:lum bright="-10000"/>
          </a:blip>
          <a:srcRect/>
          <a:stretch>
            <a:fillRect/>
          </a:stretch>
        </p:blipFill>
        <p:spPr bwMode="auto">
          <a:xfrm>
            <a:off x="428596" y="1857365"/>
            <a:ext cx="8286808" cy="48577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379</TotalTime>
  <Words>414</Words>
  <PresentationFormat>Экран (4:3)</PresentationFormat>
  <Paragraphs>47</Paragraphs>
  <Slides>19</Slides>
  <Notes>1</Notes>
  <HiddenSlides>0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Поток</vt:lpstr>
      <vt:lpstr>Творчество детей   </vt:lpstr>
      <vt:lpstr>Лазарева Кристина, 6 лет. ДОУ № 12 «Осенние деревья». Гуашь, печать мятой бумагой, фломастеры,  фон -  акварель,  «по-сырому», губка.</vt:lpstr>
      <vt:lpstr>     Желтоухова Настя,  5 лет,  «Снегири на ветке». Рисование, гуашь, способ «тычок», ватные палочки, фон -  акварель, «по-сырому», губка. </vt:lpstr>
      <vt:lpstr>Гаврюшов Кирилл, 5 лет, «Приход весны». Рисование, гуашь, кляксография, фон – акварель, «по-сырому», губка. </vt:lpstr>
      <vt:lpstr>Слайд 5</vt:lpstr>
      <vt:lpstr> </vt:lpstr>
      <vt:lpstr>Боброва Наташа,  5 лет,  «Ветка рябины». Рисование, гуашь, способ «тычок», ватные палочки, фон -  акварель, «по-сырому», губка.</vt:lpstr>
      <vt:lpstr> </vt:lpstr>
      <vt:lpstr>Гузанов Серёжа,  6 лет,  «Снегири на рябине». Рисование, гуашь, способ «тычок», ватные палочки, фон -  акварель, «по-сырому», губка.</vt:lpstr>
      <vt:lpstr> </vt:lpstr>
      <vt:lpstr>Лупандин Илья, 5 лет, «Приход весны». Рисование, гуашь, кляксография, фон – акварель,  «по-сырому», губка. </vt:lpstr>
      <vt:lpstr>     Добрынина Алина, 5 лет, «Осенние деревья». Рисование, фломастеры,крона – гуашь, печать мятой бумагой, фон – акварель,  «по-сырому», губка. </vt:lpstr>
      <vt:lpstr>Слайд 13</vt:lpstr>
      <vt:lpstr>Слайд 14</vt:lpstr>
      <vt:lpstr>Слайд 15</vt:lpstr>
      <vt:lpstr>Слайд 16</vt:lpstr>
      <vt:lpstr>Лепка «Весенний ковёр» плетение. Конструирование «Божьи коровки» с использованием природного материала. природного материала</vt:lpstr>
      <vt:lpstr>Слайд 18</vt:lpstr>
      <vt:lpstr>Коллективная работа детей старшей логопедической группы, «В зимнем лесу». Рисование, белила, кисть – сухая щетина, фон -  акварель, «по-сырому», губка. Конструирование, бумага, способ «оригами».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Творчество детей</dc:title>
  <dc:creator>KMI320 Vista</dc:creator>
  <cp:lastModifiedBy>Ольга</cp:lastModifiedBy>
  <cp:revision>44</cp:revision>
  <dcterms:created xsi:type="dcterms:W3CDTF">2010-05-24T11:47:50Z</dcterms:created>
  <dcterms:modified xsi:type="dcterms:W3CDTF">2012-02-04T11:56:04Z</dcterms:modified>
</cp:coreProperties>
</file>