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5" r:id="rId4"/>
    <p:sldId id="266" r:id="rId5"/>
    <p:sldId id="264" r:id="rId6"/>
    <p:sldId id="267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2730E5-5152-4BF3-83DF-EB63484225C4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3B391A-44B5-4065-9C46-7657E64BE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tera.ru/stixiya/authors/ogarev.html" TargetMode="External"/><Relationship Id="rId2" Type="http://schemas.openxmlformats.org/officeDocument/2006/relationships/hyperlink" Target="http://www.litera.ru/stixiya/authors/nekrasov.htm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6958018" cy="2571768"/>
          </a:xfrm>
        </p:spPr>
        <p:txBody>
          <a:bodyPr>
            <a:noAutofit/>
          </a:bodyPr>
          <a:lstStyle/>
          <a:p>
            <a:pPr marL="2330450" algn="ctr"/>
            <a:r>
              <a:rPr lang="ru-RU" sz="2000" i="1" dirty="0" smtClean="0">
                <a:solidFill>
                  <a:schemeClr val="tx1"/>
                </a:solidFill>
              </a:rPr>
              <a:t>МОУ «СОШ с.Новая Елюзань»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 </a:t>
            </a:r>
            <a:r>
              <a:rPr lang="ru-RU" sz="2000" i="1" dirty="0" err="1" smtClean="0">
                <a:solidFill>
                  <a:schemeClr val="tx1"/>
                </a:solidFill>
              </a:rPr>
              <a:t>Балаковского</a:t>
            </a:r>
            <a:r>
              <a:rPr lang="ru-RU" sz="2000" i="1" dirty="0" smtClean="0">
                <a:solidFill>
                  <a:schemeClr val="tx1"/>
                </a:solidFill>
              </a:rPr>
              <a:t> района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 Саратовской области</a:t>
            </a:r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/>
            </a:r>
            <a:br>
              <a:rPr lang="ru-RU" sz="2400" i="1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32" y="2000240"/>
            <a:ext cx="4857768" cy="458631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Жанровое своеобразие 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и идейное содержание стихотворения 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Н.А. Некрасова «Тройка»</a:t>
            </a:r>
          </a:p>
          <a:p>
            <a:pPr algn="ctr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Работу </a:t>
            </a:r>
            <a:r>
              <a:rPr lang="ru-RU" dirty="0" smtClean="0">
                <a:solidFill>
                  <a:schemeClr val="tx1"/>
                </a:solidFill>
              </a:rPr>
              <a:t>выполнила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обучающаяся </a:t>
            </a:r>
            <a:r>
              <a:rPr lang="ru-RU" dirty="0" smtClean="0">
                <a:solidFill>
                  <a:schemeClr val="tx1"/>
                </a:solidFill>
              </a:rPr>
              <a:t>10-го класса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Алиева </a:t>
            </a:r>
            <a:r>
              <a:rPr lang="ru-RU" dirty="0" err="1" smtClean="0">
                <a:solidFill>
                  <a:schemeClr val="tx1"/>
                </a:solidFill>
              </a:rPr>
              <a:t>Алия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Шабаева</a:t>
            </a:r>
            <a:r>
              <a:rPr lang="ru-RU" dirty="0" smtClean="0">
                <a:solidFill>
                  <a:schemeClr val="tx1"/>
                </a:solidFill>
              </a:rPr>
              <a:t> Р.Р.,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учитель </a:t>
            </a:r>
            <a:r>
              <a:rPr lang="ru-RU" dirty="0" smtClean="0">
                <a:solidFill>
                  <a:schemeClr val="tx1"/>
                </a:solidFill>
              </a:rPr>
              <a:t>русского языка и </a:t>
            </a:r>
            <a:r>
              <a:rPr lang="ru-RU" dirty="0" smtClean="0">
                <a:solidFill>
                  <a:schemeClr val="tx1"/>
                </a:solidFill>
              </a:rPr>
              <a:t>литературы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2012 г.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\Мои документы\troika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714620"/>
            <a:ext cx="2571768" cy="3429024"/>
          </a:xfrm>
          <a:prstGeom prst="rect">
            <a:avLst/>
          </a:prstGeom>
          <a:noFill/>
        </p:spPr>
      </p:pic>
      <p:pic>
        <p:nvPicPr>
          <p:cNvPr id="5" name="Picture 3" descr="C:\Documents and Settings\Admin\Мои документы\clip_image002_05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12642">
            <a:off x="2187570" y="592906"/>
            <a:ext cx="1914496" cy="1777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285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357166"/>
            <a:ext cx="664373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	В </a:t>
            </a:r>
            <a:r>
              <a:rPr lang="ru-RU" sz="1400" dirty="0" smtClean="0">
                <a:solidFill>
                  <a:schemeClr val="tx2"/>
                </a:solidFill>
              </a:rPr>
              <a:t>центре первой - романсовой - части стихотворения - портретное описание героини:</a:t>
            </a:r>
          </a:p>
          <a:p>
            <a:pPr algn="ctr"/>
            <a:endParaRPr lang="ru-RU" sz="1400" dirty="0" smtClean="0">
              <a:solidFill>
                <a:schemeClr val="tx2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…Вьется алая лента игриво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В волосах твоих, черных, как ночь;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Сквозь румянец щеки твоей смуглой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Пробивается легкий пушок,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Из-под брови твоей полукруглой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Смотрит бойко лукавый глазок.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Взгляд один чернобровой дикарки,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Полный чар, зажигающих кровь…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	Данный </a:t>
            </a:r>
            <a:r>
              <a:rPr lang="ru-RU" sz="1400" dirty="0" smtClean="0">
                <a:solidFill>
                  <a:schemeClr val="tx2"/>
                </a:solidFill>
              </a:rPr>
              <a:t>фрагмент всецело воспроизводит стилевую атмосферу </a:t>
            </a:r>
            <a:r>
              <a:rPr lang="ru-RU" sz="1400" dirty="0" err="1" smtClean="0">
                <a:solidFill>
                  <a:schemeClr val="tx2"/>
                </a:solidFill>
              </a:rPr>
              <a:t>позднеромантической</a:t>
            </a:r>
            <a:r>
              <a:rPr lang="ru-RU" sz="1400" dirty="0" smtClean="0">
                <a:solidFill>
                  <a:schemeClr val="tx2"/>
                </a:solidFill>
              </a:rPr>
              <a:t> лирики. Экзотичность образа, его яркая, «жгучая» цветовая живописность, своеобразный максимализм словесных приемов - все эти художественные черты выдавали в авторе «Тройки» поэта, прошедшего школу романтизма 1830-х гг.; в дальнейшем они были чужды главным тенденциям его поэтики и даже уже чужды поэтике второй части самой «Тройки».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4500570"/>
            <a:ext cx="692948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	«</a:t>
            </a:r>
            <a:r>
              <a:rPr lang="ru-RU" sz="1400" dirty="0" smtClean="0">
                <a:solidFill>
                  <a:schemeClr val="tx2"/>
                </a:solidFill>
              </a:rPr>
              <a:t>Тройка» - первая у Некрасова обобщенная картина крестьянской женской «доли» и первый эскиз народного женского образа. Это произведение стало русской песней, вошло в фольклор, что свидетельствует о его глубокой народности. Однако за исключением одной этнографической детали («алая лента… в волосах») и одного фразеологического клише («сырая могила») в стихотворении нет предметных и словесных примет устной народной поэзии. Соответствия фольклорным канонам обнаруживаются скорее в сюжетно-композиционном рисунке «Тройки», основой которого стало противопоставление девичества и замужества.</a:t>
            </a:r>
            <a:endParaRPr 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32" y="3857628"/>
            <a:ext cx="6143668" cy="2357406"/>
          </a:xfrm>
        </p:spPr>
        <p:txBody>
          <a:bodyPr>
            <a:normAutofit/>
          </a:bodyPr>
          <a:lstStyle/>
          <a:p>
            <a:pPr algn="ctr"/>
            <a:r>
              <a:rPr lang="ru-RU" sz="3600" b="0" dirty="0" smtClean="0">
                <a:solidFill>
                  <a:schemeClr val="accent1">
                    <a:lumMod val="75000"/>
                  </a:schemeClr>
                </a:solidFill>
              </a:rPr>
              <a:t>                      Некрасов            </a:t>
            </a:r>
            <a:br>
              <a:rPr lang="ru-RU" sz="36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0" dirty="0" smtClean="0">
                <a:solidFill>
                  <a:schemeClr val="accent1">
                    <a:lumMod val="75000"/>
                  </a:schemeClr>
                </a:solidFill>
              </a:rPr>
              <a:t>                      Николай              </a:t>
            </a:r>
            <a:br>
              <a:rPr lang="ru-RU" sz="36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0" dirty="0" smtClean="0">
                <a:solidFill>
                  <a:schemeClr val="accent1">
                    <a:lumMod val="75000"/>
                  </a:schemeClr>
                </a:solidFill>
              </a:rPr>
              <a:t>                        Алексеевич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08" y="285728"/>
            <a:ext cx="3500462" cy="6215106"/>
          </a:xfrm>
        </p:spPr>
        <p:txBody>
          <a:bodyPr>
            <a:noAutofit/>
          </a:bodyPr>
          <a:lstStyle/>
          <a:p>
            <a:pPr algn="just"/>
            <a:r>
              <a:rPr lang="ru-RU" sz="1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Родился 28 ноября (10 октября н.с.) в местечке Немирове Подольской губернии в семье мелкопоместного дворянина. Детские годы прошли в селе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Грешнево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в родовом имении отца, человека деспотического характера, угнетавшего не только крепостных, но и свою семью, чему стал свидетелем будущий поэт.                               Ф. Достоевский позднее написал о Некрасове: "Это было раненное в самом начале жизни сердце; и эта-то никогда не заживавшая рана его и была началом и источником всей страстной, страдальческой поэзии его на всю потом жизнь". Мать поэта, женщина образованная, была первым его учителем, она привила ему любовь к литературе, к русскому языку,</a:t>
            </a:r>
          </a:p>
          <a:p>
            <a:pPr algn="just"/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	В 1832 — 1837 Некрасов учился в Ярославской гимназии. Тогда же начал писать стихи.</a:t>
            </a:r>
          </a:p>
          <a:p>
            <a:endParaRPr lang="ru-RU" sz="1600" dirty="0"/>
          </a:p>
        </p:txBody>
      </p:sp>
      <p:pic>
        <p:nvPicPr>
          <p:cNvPr id="28674" name="Picture 2" descr="http://nekrasov.biografy.ru/img/nekrasov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28604"/>
            <a:ext cx="278608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857232"/>
            <a:ext cx="4214842" cy="548261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ТРОЙКА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ты жадно глядишь на дорогу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стороне от весёлых подруг?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Знать, забило сердечко тревогу 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Всё лицо твоё вспыхнуло вдруг.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зачем ты бежишь торопливо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промчавшейся тройкой вослед?..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тебя,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подбоченясь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красиво,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Загляделся проезжий корнет.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тебя заглядеться не диво,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Полюбить тебя всякий не прочь: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Вьётся алая лента игриво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волосах твоих, чёрных как ночь;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Сквозь румянец щеки твоей смуглой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Пробивается лёгкий пушок,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Из-под брови твоей полукруглой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Смотрит бойко лукавый глазок.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pic>
        <p:nvPicPr>
          <p:cNvPr id="5" name="Picture 2" descr="C:\Documents and Settings\Admin\Мои документы\a991ebb964ad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3389038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1571612"/>
            <a:ext cx="4100514" cy="444914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Взгляд один чернобровой дикарки,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Полный чар, зажигающих кровь,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Старика разорит на подарки,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сердце юноши кинет любовь.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Поживёшь и попразднуешь вволю,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жизнь и полна и легка...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не то тебе пало на долю: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неряху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пойдёшь мужика.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Завязавши под мышки передник,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Перетянешь уродливо грудь,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бить тебя муж-привередник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свекровь в три погибели гнуть.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работы и чёрной и трудной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Отцветёшь, не успевши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расцвесть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Погрузишься ты в сон непробудный,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Будешь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няньчить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работать и есть.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928670"/>
            <a:ext cx="4500578" cy="494919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в лице твоём, полном движенья,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Полном жизни - появится вдруг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Выраженье тупого терпенья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бессмысленный, вечный испуг.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схоронят в сырую могилу,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пройдёшь ты тяжёлый свой путь,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Бесполезно угасшую силу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ничем не согретую грудь.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гляди же с тоской на дорогу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за тройкой вослед не спеши,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тоскливую в сердце тревогу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Поскорей навсегда заглуши!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нагнать тебе бешеной тройки: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Кони крепки и сыты и бойки,-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ямщик под хмельком, и к другой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Мчится вихрем корнет молодой...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1846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Admin\Мои документы\ctihi_nekras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643182"/>
            <a:ext cx="236934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357166"/>
            <a:ext cx="4672002" cy="2286016"/>
          </a:xfrm>
        </p:spPr>
        <p:txBody>
          <a:bodyPr>
            <a:noAutofit/>
          </a:bodyPr>
          <a:lstStyle/>
          <a:p>
            <a:r>
              <a:rPr lang="ru-RU" sz="1600" dirty="0" smtClean="0"/>
              <a:t>Сразу же после публикации стихотворения в «Современнике» (после приобретения у П. П. Плетнева права на это издание </a:t>
            </a:r>
            <a:r>
              <a:rPr lang="ru-RU" sz="1600" dirty="0" smtClean="0">
                <a:hlinkClick r:id="rId2"/>
              </a:rPr>
              <a:t>Некрасов</a:t>
            </a:r>
            <a:r>
              <a:rPr lang="ru-RU" sz="1600" dirty="0" smtClean="0"/>
              <a:t> стал одним из его фактических редакторов) </a:t>
            </a:r>
            <a:r>
              <a:rPr lang="ru-RU" sz="1600" dirty="0" smtClean="0">
                <a:hlinkClick r:id="rId3"/>
              </a:rPr>
              <a:t>Н. П. Огарев</a:t>
            </a:r>
            <a:r>
              <a:rPr lang="ru-RU" sz="1600" dirty="0" smtClean="0"/>
              <a:t> писал Т. Н. Грановскому: «Тройка» Некрасова — чудесная вещь. Я ее читал раз десять». </a:t>
            </a:r>
            <a:endParaRPr lang="ru-RU" sz="1600" dirty="0"/>
          </a:p>
        </p:txBody>
      </p:sp>
      <p:pic>
        <p:nvPicPr>
          <p:cNvPr id="5" name="Рисунок 4" descr="http://mp-books.ru/AdMiNiStRaTiOn/img/Books/249/max/troik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500042"/>
            <a:ext cx="17811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Documents and Settings\Admin\Мои документы\clip_image002_05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3271818" cy="30384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71670" y="3357562"/>
            <a:ext cx="30718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</a:rPr>
              <a:t>Стихотворение вскоре стало народной песней и вошло в народные </a:t>
            </a:r>
            <a:r>
              <a:rPr lang="ru-RU" dirty="0" err="1" smtClean="0">
                <a:solidFill>
                  <a:schemeClr val="tx2"/>
                </a:solidFill>
              </a:rPr>
              <a:t>песенники.Неоднократно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положено на музыку.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В </a:t>
            </a:r>
            <a:r>
              <a:rPr lang="ru-RU" dirty="0" smtClean="0">
                <a:solidFill>
                  <a:schemeClr val="tx2"/>
                </a:solidFill>
              </a:rPr>
              <a:t>романе Чернышевского «Что делать?» «Тройку» поет Вера Павловна </a:t>
            </a:r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(</a:t>
            </a:r>
            <a:r>
              <a:rPr lang="ru-RU" dirty="0" smtClean="0">
                <a:solidFill>
                  <a:schemeClr val="tx2"/>
                </a:solidFill>
              </a:rPr>
              <a:t>гл. 1). 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71480"/>
            <a:ext cx="6172200" cy="642942"/>
          </a:xfrm>
        </p:spPr>
        <p:txBody>
          <a:bodyPr>
            <a:normAutofit/>
          </a:bodyPr>
          <a:lstStyle/>
          <a:p>
            <a:r>
              <a:rPr lang="ru-RU" sz="1500" dirty="0" smtClean="0"/>
              <a:t> 1.Жанровое своеобразие стихотворения</a:t>
            </a:r>
            <a:endParaRPr lang="ru-RU" sz="15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571480"/>
            <a:ext cx="6286544" cy="5857916"/>
          </a:xfrm>
        </p:spPr>
        <p:txBody>
          <a:bodyPr>
            <a:noAutofit/>
          </a:bodyPr>
          <a:lstStyle/>
          <a:p>
            <a:r>
              <a:rPr lang="ru-RU" sz="1600" dirty="0" smtClean="0"/>
              <a:t> </a:t>
            </a:r>
            <a:r>
              <a:rPr lang="ru-RU" sz="1600" dirty="0" smtClean="0"/>
              <a:t>Н.А.Некрасов «Тройка»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2.Идейное </a:t>
            </a:r>
            <a:r>
              <a:rPr lang="ru-RU" sz="1600" dirty="0" smtClean="0"/>
              <a:t>содержание:</a:t>
            </a:r>
          </a:p>
          <a:p>
            <a:r>
              <a:rPr lang="ru-RU" sz="1600" dirty="0" smtClean="0"/>
              <a:t> а) ведущая тема;</a:t>
            </a:r>
          </a:p>
          <a:p>
            <a:r>
              <a:rPr lang="ru-RU" sz="1600" dirty="0" smtClean="0"/>
              <a:t> б) основная мысль;</a:t>
            </a:r>
          </a:p>
          <a:p>
            <a:r>
              <a:rPr lang="ru-RU" sz="1600" dirty="0" smtClean="0"/>
              <a:t> в) эмоциональная окраска;</a:t>
            </a:r>
          </a:p>
          <a:p>
            <a:r>
              <a:rPr lang="ru-RU" sz="1600" dirty="0" smtClean="0"/>
              <a:t> г) преобладающие интонации.</a:t>
            </a:r>
          </a:p>
          <a:p>
            <a:r>
              <a:rPr lang="ru-RU" sz="1600" dirty="0" smtClean="0"/>
              <a:t> 3.Структура стихотворения:</a:t>
            </a:r>
          </a:p>
          <a:p>
            <a:r>
              <a:rPr lang="ru-RU" sz="1600" dirty="0" smtClean="0"/>
              <a:t> а) сопоставление и развитие основных словесных     образов;</a:t>
            </a:r>
          </a:p>
          <a:p>
            <a:r>
              <a:rPr lang="ru-RU" sz="1600" dirty="0" smtClean="0"/>
              <a:t> б) основные изобразительные средства; инструментовка;</a:t>
            </a:r>
          </a:p>
          <a:p>
            <a:r>
              <a:rPr lang="ru-RU" sz="1600" dirty="0" smtClean="0"/>
              <a:t> в) речевые интонационно-синтаксические особенности;</a:t>
            </a:r>
          </a:p>
          <a:p>
            <a:r>
              <a:rPr lang="ru-RU" sz="1600" dirty="0" smtClean="0"/>
              <a:t> г) основные ритмические особенности, рифма, способы рифмовки;</a:t>
            </a:r>
          </a:p>
          <a:p>
            <a:r>
              <a:rPr lang="ru-RU" sz="1600" dirty="0" smtClean="0"/>
              <a:t> д) строфика, композиция героя.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736"/>
            <a:ext cx="6172200" cy="4520586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/>
              <a:t>   Жанр - образование, характеризующееся специфическими свойствами формы и содержания.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Стихотворение - лирическое произведение в стихотворной форме (небольшого объёма).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Новелла-малый прозаический жанр с парадоксальным острым, но  строгим сюжетом и композицией.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Пафос – «идея-страсть» (В.Г.Белинский); основная характеристика стиля, связанная с обозначением некоторых аспектов в мироощущении автора (радость, грусть, печаль, тревога, ожидание, надежда и т.д.)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Лирический герой - «образ человека», стоящий в центре стихотворения и близкий к личности самого автора.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Композиция – построение художественного произведения, структура соединения отдельных частей произведения в одно целое.</a:t>
            </a:r>
            <a:br>
              <a:rPr lang="ru-RU" sz="1400" dirty="0" smtClean="0"/>
            </a:br>
            <a:r>
              <a:rPr lang="ru-RU" sz="1400" dirty="0" smtClean="0"/>
              <a:t>   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</a:t>
            </a:r>
            <a:r>
              <a:rPr lang="ru-RU" sz="1400" dirty="0" smtClean="0">
                <a:solidFill>
                  <a:schemeClr val="accent1"/>
                </a:solidFill>
              </a:rPr>
              <a:t/>
            </a:r>
            <a:br>
              <a:rPr lang="ru-RU" sz="1400" dirty="0" smtClean="0">
                <a:solidFill>
                  <a:schemeClr val="accent1"/>
                </a:solidFill>
              </a:rPr>
            </a:br>
            <a:r>
              <a:rPr lang="ru-RU" sz="1400" dirty="0" smtClean="0">
                <a:solidFill>
                  <a:schemeClr val="accent1"/>
                </a:solidFill>
              </a:rPr>
              <a:t>  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</a:t>
            </a:r>
            <a:br>
              <a:rPr lang="ru-RU" sz="1400" dirty="0" smtClean="0"/>
            </a:br>
            <a:r>
              <a:rPr lang="ru-RU" sz="1400" dirty="0" smtClean="0"/>
              <a:t>    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0"/>
            <a:ext cx="68580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/>
          </a:p>
          <a:p>
            <a:pPr algn="just"/>
            <a:r>
              <a:rPr lang="ru-RU" sz="1400" dirty="0" smtClean="0">
                <a:solidFill>
                  <a:schemeClr val="tx2"/>
                </a:solidFill>
              </a:rPr>
              <a:t>	1.Тройка </a:t>
            </a:r>
            <a:r>
              <a:rPr lang="ru-RU" sz="1400" dirty="0" smtClean="0">
                <a:solidFill>
                  <a:schemeClr val="tx2"/>
                </a:solidFill>
              </a:rPr>
              <a:t>– это не просто стихотворение, а как, справедливо отмечали ещё современники Некрасова, замечательная лирическая новелла о тяжёлой доле русской женщины, о её безрадостной жизни. Композиция: в двух частях стихотворения-новеллы говорится о моменте встречи лирического героя с девушкой, заглядевшейся на проезжего корнета, и о том, что ожидает красавицу в недалёком будущем. Положение женщины, её доля было и есть лучшее свидетельство либо благополучия, либо социального нездорового общества.  Всего несколько штрихов, несколько деталей – и перед читателем  образ , полный жизни, огня, движения.</a:t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	2.Рассказ </a:t>
            </a:r>
            <a:r>
              <a:rPr lang="ru-RU" sz="1400" dirty="0" smtClean="0">
                <a:solidFill>
                  <a:schemeClr val="tx2"/>
                </a:solidFill>
              </a:rPr>
              <a:t>об увиденном – это лишь первая часть новеллы. В центре стихотворения – мысль поэта о печальном будущем сельской красавицы. Героиня «Тройки» олицетворяет самую обычную судьбу русской крестьянки. « Выражение тупого терпенья / И бессмысленный вечный испуг» - вот что видел на лице русской женщины-крестьянки лирический герой, вот что видел  и сам поэт.</a:t>
            </a:r>
          </a:p>
          <a:p>
            <a:pPr algn="just"/>
            <a:r>
              <a:rPr lang="ru-RU" sz="1400" dirty="0" smtClean="0">
                <a:solidFill>
                  <a:schemeClr val="tx2"/>
                </a:solidFill>
              </a:rPr>
              <a:t>	3</a:t>
            </a:r>
            <a:r>
              <a:rPr lang="ru-RU" sz="1400" dirty="0" smtClean="0">
                <a:solidFill>
                  <a:schemeClr val="tx2"/>
                </a:solidFill>
              </a:rPr>
              <a:t>. Первая часть новеллы дана в цветном изображении, а вторая – в чёрно-белом, потому что в ней есть одно цветовое прилагательное, да и то употреблённое в переносном значении: работа названа чёрной. Неповторимость искусства Некрасова проявляется в том, что в созданной картине живёт, хотя и не вырывается наружу, своеобразная рыдающая мелодия.</a:t>
            </a:r>
          </a:p>
          <a:p>
            <a:pPr algn="just"/>
            <a:r>
              <a:rPr lang="ru-RU" sz="1400" dirty="0" smtClean="0">
                <a:solidFill>
                  <a:schemeClr val="tx2"/>
                </a:solidFill>
              </a:rPr>
              <a:t>	4</a:t>
            </a:r>
            <a:r>
              <a:rPr lang="ru-RU" sz="1400" dirty="0" smtClean="0">
                <a:solidFill>
                  <a:schemeClr val="tx2"/>
                </a:solidFill>
              </a:rPr>
              <a:t>. Эмоциональность, насыщенность большим содержанием , внутренняя слаженность, музыкальность, </a:t>
            </a:r>
            <a:r>
              <a:rPr lang="ru-RU" sz="1400" dirty="0" err="1" smtClean="0">
                <a:solidFill>
                  <a:schemeClr val="tx2"/>
                </a:solidFill>
              </a:rPr>
              <a:t>песенность</a:t>
            </a:r>
            <a:r>
              <a:rPr lang="ru-RU" sz="1400" dirty="0" smtClean="0">
                <a:solidFill>
                  <a:schemeClr val="tx2"/>
                </a:solidFill>
              </a:rPr>
              <a:t> стиха – всё это несомненные достоинства лирической новеллы « Тройка » .</a:t>
            </a:r>
          </a:p>
          <a:p>
            <a:pPr algn="just"/>
            <a:r>
              <a:rPr lang="ru-RU" sz="1400" dirty="0" smtClean="0">
                <a:solidFill>
                  <a:schemeClr val="tx2"/>
                </a:solidFill>
              </a:rPr>
              <a:t>	5</a:t>
            </a:r>
            <a:r>
              <a:rPr lang="ru-RU" sz="1400" dirty="0" smtClean="0">
                <a:solidFill>
                  <a:schemeClr val="tx2"/>
                </a:solidFill>
              </a:rPr>
              <a:t>. Поэт отводил  «Тройка»  особое место в своём творчестве, о чём свидетельствуют такие факты. Напечатано оно было в № 1 за 1847 год журнала «Современник», как только Некрасов стал редактировать журнал. В 1856 году, готовя известный сборник, поэт включил его в состав первой части. Этим стихотворением открывается  небольшой сборник стихотворений, который Некрасов выпустил незадолго до смерти в 1877 году</a:t>
            </a:r>
            <a:r>
              <a:rPr lang="ru-RU" sz="1200" dirty="0" smtClean="0">
                <a:solidFill>
                  <a:schemeClr val="tx2"/>
                </a:solidFill>
              </a:rPr>
              <a:t>.</a:t>
            </a:r>
            <a:endParaRPr lang="ru-RU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184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МОУ «СОШ с.Новая Елюзань»  Балаковского района  Саратовской области    </vt:lpstr>
      <vt:lpstr>                      Некрасов                                   Николай                                       Алексеевич </vt:lpstr>
      <vt:lpstr>ТРОЙКА  Что ты жадно глядишь на дорогу В стороне от весёлых подруг? Знать, забило сердечко тревогу - Всё лицо твоё вспыхнуло вдруг.   И зачем ты бежишь торопливо За промчавшейся тройкой вослед?.. На тебя, подбоченясь красиво, Загляделся проезжий корнет.   На тебя заглядеться не диво, Полюбить тебя всякий не прочь: Вьётся алая лента игриво В волосах твоих, чёрных как ночь;   Сквозь румянец щеки твоей смуглой Пробивается лёгкий пушок, Из-под брови твоей полукруглой Смотрит бойко лукавый глазок. </vt:lpstr>
      <vt:lpstr>Взгляд один чернобровой дикарки, Полный чар, зажигающих кровь, Старика разорит на подарки, В сердце юноши кинет любовь.   Поживёшь и попразднуешь вволю, Будет жизнь и полна и легка... Да не то тебе пало на долю: За неряху пойдёшь мужика.   Завязавши под мышки передник, Перетянешь уродливо грудь, Будет бить тебя муж-привередник И свекровь в три погибели гнуть.   От работы и чёрной и трудной Отцветёшь, не успевши расцвесть, Погрузишься ты в сон непробудный, Будешь няньчить, работать и есть. </vt:lpstr>
      <vt:lpstr>    И в лице твоём, полном движенья, Полном жизни - появится вдруг Выраженье тупого терпенья И бессмысленный, вечный испуг.   И схоронят в сырую могилу, Как пройдёшь ты тяжёлый свой путь, Бесполезно угасшую силу И ничем не согретую грудь.   Не гляди же с тоской на дорогу И за тройкой вослед не спеши, И тоскливую в сердце тревогу Поскорей навсегда заглуши!   Не нагнать тебе бешеной тройки: Кони крепки и сыты и бойки,- И ямщик под хмельком, и к другой Мчится вихрем корнет молодой... 1846  </vt:lpstr>
      <vt:lpstr>Сразу же после публикации стихотворения в «Современнике» (после приобретения у П. П. Плетнева права на это издание Некрасов стал одним из его фактических редакторов) Н. П. Огарев писал Т. Н. Грановскому: «Тройка» Некрасова — чудесная вещь. Я ее читал раз десять». </vt:lpstr>
      <vt:lpstr> 1.Жанровое своеобразие стихотворения</vt:lpstr>
      <vt:lpstr>   Жанр - образование, характеризующееся специфическими свойствами формы и содержания.    Стихотворение - лирическое произведение в стихотворной форме (небольшого объёма).     Новелла-малый прозаический жанр с парадоксальным острым, но  строгим сюжетом и композицией.     Пафос – «идея-страсть» (В.Г.Белинский); основная характеристика стиля, связанная с обозначением некоторых аспектов в мироощущении автора (радость, грусть, печаль, тревога, ожидание, надежда и т.д.)     Лирический герой - «образ человека», стоящий в центре стихотворения и близкий к личности самого автора.     Композиция – построение художественного произведения, структура соединения отдельных частей произведения в одно целое.                      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стихотворения Н.А. Некрасова «Тройка»</dc:title>
  <dc:creator>User</dc:creator>
  <cp:lastModifiedBy>User</cp:lastModifiedBy>
  <cp:revision>18</cp:revision>
  <dcterms:created xsi:type="dcterms:W3CDTF">2012-01-31T16:32:39Z</dcterms:created>
  <dcterms:modified xsi:type="dcterms:W3CDTF">2012-02-04T12:06:45Z</dcterms:modified>
</cp:coreProperties>
</file>