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7" r:id="rId13"/>
    <p:sldId id="269" r:id="rId14"/>
    <p:sldId id="272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7F6E20D-6748-468B-85F2-F3A7B2DB5642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5F47580-397A-42D2-96E4-D65C234B6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F6E20D-6748-468B-85F2-F3A7B2DB5642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F47580-397A-42D2-96E4-D65C234B6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7F6E20D-6748-468B-85F2-F3A7B2DB5642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5F47580-397A-42D2-96E4-D65C234B6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65BDBE-2169-45D2-9864-A3FA573454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F6E20D-6748-468B-85F2-F3A7B2DB5642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F47580-397A-42D2-96E4-D65C234B6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7F6E20D-6748-468B-85F2-F3A7B2DB5642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5F47580-397A-42D2-96E4-D65C234B6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F6E20D-6748-468B-85F2-F3A7B2DB5642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F47580-397A-42D2-96E4-D65C234B6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F6E20D-6748-468B-85F2-F3A7B2DB5642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F47580-397A-42D2-96E4-D65C234B6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F6E20D-6748-468B-85F2-F3A7B2DB5642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F47580-397A-42D2-96E4-D65C234B6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7F6E20D-6748-468B-85F2-F3A7B2DB5642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F47580-397A-42D2-96E4-D65C234B6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F6E20D-6748-468B-85F2-F3A7B2DB5642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F47580-397A-42D2-96E4-D65C234B6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F6E20D-6748-468B-85F2-F3A7B2DB5642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F47580-397A-42D2-96E4-D65C234B6F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7F6E20D-6748-468B-85F2-F3A7B2DB5642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5F47580-397A-42D2-96E4-D65C234B6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3195786"/>
          </a:xfrm>
        </p:spPr>
        <p:txBody>
          <a:bodyPr/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2нче класста татар теле дәресе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Билгене белдерә торган сүзләр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t-RU" dirty="0" smtClean="0">
                <a:solidFill>
                  <a:schemeClr val="tx1"/>
                </a:solidFill>
              </a:rPr>
              <a:t>Мөслим муниципаль районы Әмәкәй урта гомуми белем бирү мәктәбенең башлангыч класслар укытучысы Мөхәмәдиева Алсу Фәрит кызы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320040"/>
            <a:ext cx="7239000" cy="804704"/>
          </a:xfrm>
        </p:spPr>
        <p:txBody>
          <a:bodyPr/>
          <a:lstStyle/>
          <a:p>
            <a:r>
              <a:rPr lang="tt-RU" sz="2800" b="1" dirty="0" smtClean="0">
                <a:latin typeface="Arial" charset="0"/>
              </a:rPr>
              <a:t>            Күзләрне ял иттерәбез</a:t>
            </a:r>
            <a:endParaRPr lang="ru-RU" sz="2800" b="1" dirty="0" smtClean="0">
              <a:latin typeface="Arial" charset="0"/>
            </a:endParaRPr>
          </a:p>
        </p:txBody>
      </p:sp>
      <p:sp>
        <p:nvSpPr>
          <p:cNvPr id="49155" name="Rectangle 3"/>
          <p:cNvSpPr>
            <a:spLocks noGrp="1"/>
          </p:cNvSpPr>
          <p:nvPr>
            <p:ph type="body" idx="4294967295"/>
          </p:nvPr>
        </p:nvSpPr>
        <p:spPr>
          <a:solidFill>
            <a:srgbClr val="66FFFF"/>
          </a:solidFill>
        </p:spPr>
        <p:txBody>
          <a:bodyPr/>
          <a:lstStyle/>
          <a:p>
            <a:endParaRPr lang="ru-RU" dirty="0" smtClean="0"/>
          </a:p>
        </p:txBody>
      </p:sp>
      <p:sp>
        <p:nvSpPr>
          <p:cNvPr id="49156" name="Oval 4"/>
          <p:cNvSpPr>
            <a:spLocks noChangeArrowheads="1"/>
          </p:cNvSpPr>
          <p:nvPr/>
        </p:nvSpPr>
        <p:spPr bwMode="auto">
          <a:xfrm>
            <a:off x="900113" y="1989138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57" name="Oval 5"/>
          <p:cNvSpPr>
            <a:spLocks noChangeArrowheads="1"/>
          </p:cNvSpPr>
          <p:nvPr/>
        </p:nvSpPr>
        <p:spPr bwMode="auto">
          <a:xfrm>
            <a:off x="6516216" y="2060848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58" name="Oval 6"/>
          <p:cNvSpPr>
            <a:spLocks noChangeArrowheads="1"/>
          </p:cNvSpPr>
          <p:nvPr/>
        </p:nvSpPr>
        <p:spPr bwMode="auto">
          <a:xfrm>
            <a:off x="6588224" y="5013176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59" name="Oval 7"/>
          <p:cNvSpPr>
            <a:spLocks noChangeArrowheads="1"/>
          </p:cNvSpPr>
          <p:nvPr/>
        </p:nvSpPr>
        <p:spPr bwMode="auto">
          <a:xfrm>
            <a:off x="900113" y="4941888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62" name="AutoShape 10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755650" cy="69215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6.2963E-6 L -0.00799 -0.44098 " pathEditMode="relative" ptsTypes="AA">
                                      <p:cBhvr>
                                        <p:cTn id="6" dur="2000" spd="-100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7037E-6 L 0.72448 -0.01042 " pathEditMode="relative" ptsTypes="AA">
                                      <p:cBhvr>
                                        <p:cTn id="10" dur="2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6.2963E-6 L 4.16667E-6 0.46203 " pathEditMode="relative" ptsTypes="AA">
                                      <p:cBhvr>
                                        <p:cTn id="14" dur="20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6 L -0.71667 0.02106 " pathEditMode="relative" ptsTypes="AA">
                                      <p:cBhvr>
                                        <p:cTn id="18" dur="2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 animBg="1"/>
      <p:bldP spid="49157" grpId="0" animBg="1"/>
      <p:bldP spid="49158" grpId="0" animBg="1"/>
      <p:bldP spid="4915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2800" b="1" i="1" smtClean="0">
                <a:latin typeface="Arial" charset="0"/>
              </a:rPr>
              <a:t>Офтальмотренинг</a:t>
            </a:r>
          </a:p>
        </p:txBody>
      </p:sp>
      <p:sp>
        <p:nvSpPr>
          <p:cNvPr id="52227" name="Rectangle 3"/>
          <p:cNvSpPr>
            <a:spLocks noGrp="1"/>
          </p:cNvSpPr>
          <p:nvPr>
            <p:ph type="body" idx="4294967295"/>
          </p:nvPr>
        </p:nvSpPr>
        <p:spPr>
          <a:solidFill>
            <a:srgbClr val="FFFF66"/>
          </a:solidFill>
        </p:spPr>
        <p:txBody>
          <a:bodyPr/>
          <a:lstStyle/>
          <a:p>
            <a:endParaRPr lang="ru-RU" smtClean="0"/>
          </a:p>
        </p:txBody>
      </p:sp>
      <p:sp>
        <p:nvSpPr>
          <p:cNvPr id="52229" name="AutoShape 5"/>
          <p:cNvSpPr>
            <a:spLocks noChangeArrowheads="1"/>
          </p:cNvSpPr>
          <p:nvPr/>
        </p:nvSpPr>
        <p:spPr bwMode="auto">
          <a:xfrm>
            <a:off x="323528" y="2060848"/>
            <a:ext cx="8064500" cy="4032250"/>
          </a:xfrm>
          <a:prstGeom prst="flowChar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30" name="AutoShape 6"/>
          <p:cNvSpPr>
            <a:spLocks noChangeArrowheads="1"/>
          </p:cNvSpPr>
          <p:nvPr/>
        </p:nvSpPr>
        <p:spPr bwMode="auto">
          <a:xfrm>
            <a:off x="684213" y="3500438"/>
            <a:ext cx="914400" cy="9144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31" name="AutoShape 7"/>
          <p:cNvSpPr>
            <a:spLocks noChangeArrowheads="1"/>
          </p:cNvSpPr>
          <p:nvPr/>
        </p:nvSpPr>
        <p:spPr bwMode="auto">
          <a:xfrm>
            <a:off x="4211638" y="1989138"/>
            <a:ext cx="914400" cy="9144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32" name="AutoShape 8"/>
          <p:cNvSpPr>
            <a:spLocks noChangeArrowheads="1"/>
          </p:cNvSpPr>
          <p:nvPr/>
        </p:nvSpPr>
        <p:spPr bwMode="auto">
          <a:xfrm>
            <a:off x="4140200" y="5013325"/>
            <a:ext cx="914400" cy="9144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33" name="AutoShape 9"/>
          <p:cNvSpPr>
            <a:spLocks noChangeArrowheads="1"/>
          </p:cNvSpPr>
          <p:nvPr/>
        </p:nvSpPr>
        <p:spPr bwMode="auto">
          <a:xfrm>
            <a:off x="7667625" y="3500438"/>
            <a:ext cx="914400" cy="9144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34" name="AutoShape 10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755650" cy="69215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5.55556E-6 L 0.81892 5.55556E-6 " pathEditMode="relative" ptsTypes="AA">
                                      <p:cBhvr>
                                        <p:cTn id="6" dur="2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5.55556E-6 L -0.7717 5.55556E-6 " pathEditMode="relative" ptsTypes="AA">
                                      <p:cBhvr>
                                        <p:cTn id="10" dur="20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5.55556E-6 L 0.76389 5.55556E-6 " pathEditMode="relative" ptsTypes="AA">
                                      <p:cBhvr>
                                        <p:cTn id="14" dur="2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5.55556E-6 L -0.76389 5.55556E-6 " pathEditMode="relative" ptsTypes="AA">
                                      <p:cBhvr>
                                        <p:cTn id="18" dur="20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7037E-7 L -2.22222E-6 0.47246 " pathEditMode="relative" ptsTypes="AA">
                                      <p:cBhvr>
                                        <p:cTn id="22" dur="20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96296E-6 L 0.00781 -0.45139 " pathEditMode="relative" ptsTypes="AA">
                                      <p:cBhvr>
                                        <p:cTn id="26" dur="20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7.03704E-6 L 1.66667E-6 0.4095 " pathEditMode="relative" ptsTypes="AA">
                                      <p:cBhvr>
                                        <p:cTn id="30" dur="20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9.62963E-6 L 0.00781 -0.44098 " pathEditMode="relative" ptsTypes="AA">
                                      <p:cBhvr>
                                        <p:cTn id="34" dur="20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0" grpId="0" animBg="1"/>
      <p:bldP spid="52230" grpId="1" animBg="1"/>
      <p:bldP spid="52231" grpId="0" animBg="1"/>
      <p:bldP spid="52231" grpId="1" animBg="1"/>
      <p:bldP spid="52232" grpId="0" animBg="1"/>
      <p:bldP spid="52232" grpId="1" animBg="1"/>
      <p:bldP spid="52233" grpId="0" animBg="1"/>
      <p:bldP spid="52233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                «Самолет» </a:t>
            </a:r>
            <a:r>
              <a:rPr lang="ru-RU" sz="2400" b="1" dirty="0" err="1" smtClean="0"/>
              <a:t>күнегүе</a:t>
            </a:r>
            <a:endParaRPr lang="ru-RU" sz="2400" b="1" dirty="0" smtClean="0"/>
          </a:p>
        </p:txBody>
      </p:sp>
      <p:pic>
        <p:nvPicPr>
          <p:cNvPr id="245763" name="Picture 3" descr="j023307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088" y="1628775"/>
            <a:ext cx="3744912" cy="2411413"/>
          </a:xfrm>
        </p:spPr>
      </p:pic>
      <p:sp>
        <p:nvSpPr>
          <p:cNvPr id="16389" name="AutoShape 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755650" cy="69215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7.77778E-6 C 0.09774 -0.05995 0.32014 -0.20393 0.40972 -0.17592 C 0.49931 -0.14791 0.55347 0.06667 0.5375 0.16853 C 0.52153 0.27038 0.43247 0.38519 0.31389 0.43519 C 0.19531 0.48519 -0.09184 0.51042 -0.17361 0.46853 C -0.25538 0.42663 -0.20486 0.26112 -0.17639 0.18334 C -0.14792 0.10556 -0.09774 0.05996 -2.22222E-6 7.77778E-6 Z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2457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7.77778E-6 C 0.09704 -0.0611 0.29774 -0.1905 0.39305 -0.16296 C 0.48836 -0.13541 0.5717 0.06181 0.57222 0.16482 C 0.57274 0.26783 0.50138 0.40973 0.39583 0.45556 C 0.29027 0.50116 0.03628 0.48079 -0.06112 0.4389 C -0.15851 0.397 -0.19948 0.27686 -0.18889 0.20371 C -0.1783 0.13056 -0.09705 0.06112 -5.55556E-6 7.77778E-6 Z " pathEditMode="relative" ptsTypes="aaaaaaa">
                                      <p:cBhvr>
                                        <p:cTn id="10" dur="2000" fill="hold"/>
                                        <p:tgtEl>
                                          <p:spTgt spid="2457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dirty="0" smtClean="0"/>
              <a:t>“әни” сүзенә туры килгән сүзләрне генә язып алыгыз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Сөйкемле, матур, яшел, чибәр,тирән, яхшы күңелле, түгәрәк, салкын, зифа буйлы, карлы, алтын куллы, кызыл, караңгы, көләч йөзле.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239000" cy="1143000"/>
          </a:xfrm>
        </p:spPr>
        <p:txBody>
          <a:bodyPr/>
          <a:lstStyle/>
          <a:p>
            <a:r>
              <a:rPr lang="tt-RU" dirty="0" smtClean="0"/>
              <a:t>Белемнәрне тикшерәбез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88839"/>
          <a:ext cx="7239000" cy="3189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447800"/>
                <a:gridCol w="1447800"/>
                <a:gridCol w="1447800"/>
                <a:gridCol w="1447800"/>
              </a:tblGrid>
              <a:tr h="1080121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tt-RU" sz="1400" dirty="0">
                          <a:latin typeface="Times New Roman"/>
                          <a:ea typeface="Calibri"/>
                          <a:cs typeface="Times New Roman"/>
                        </a:rPr>
                        <a:t>кызыл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tt-RU" sz="1400" dirty="0">
                          <a:latin typeface="Times New Roman"/>
                          <a:ea typeface="Calibri"/>
                          <a:cs typeface="Times New Roman"/>
                        </a:rPr>
                        <a:t>алма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tt-RU" sz="1400">
                          <a:latin typeface="Times New Roman"/>
                          <a:ea typeface="Calibri"/>
                          <a:cs typeface="Times New Roman"/>
                        </a:rPr>
                        <a:t>зур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tt-RU" sz="1400" dirty="0">
                          <a:latin typeface="Times New Roman"/>
                          <a:ea typeface="Calibri"/>
                          <a:cs typeface="Times New Roman"/>
                        </a:rPr>
                        <a:t>ачы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tt-RU" sz="1400">
                          <a:latin typeface="Times New Roman"/>
                          <a:ea typeface="Calibri"/>
                          <a:cs typeface="Times New Roman"/>
                        </a:rPr>
                        <a:t>тәрәзә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2413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tt-RU" sz="1400" dirty="0">
                          <a:latin typeface="Times New Roman"/>
                          <a:ea typeface="Calibri"/>
                          <a:cs typeface="Times New Roman"/>
                        </a:rPr>
                        <a:t>агач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tt-RU" sz="1400" dirty="0">
                          <a:latin typeface="Times New Roman"/>
                          <a:ea typeface="Calibri"/>
                          <a:cs typeface="Times New Roman"/>
                        </a:rPr>
                        <a:t>озынча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tt-RU" sz="1400" dirty="0">
                          <a:latin typeface="Times New Roman"/>
                          <a:ea typeface="Calibri"/>
                          <a:cs typeface="Times New Roman"/>
                        </a:rPr>
                        <a:t>укучы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tt-RU" sz="1400" dirty="0">
                          <a:latin typeface="Times New Roman"/>
                          <a:ea typeface="Calibri"/>
                          <a:cs typeface="Times New Roman"/>
                        </a:rPr>
                        <a:t>сусыл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tt-RU" sz="1400">
                          <a:latin typeface="Times New Roman"/>
                          <a:ea typeface="Calibri"/>
                          <a:cs typeface="Times New Roman"/>
                        </a:rPr>
                        <a:t>тегүче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85413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tt-RU" sz="1400" dirty="0">
                          <a:latin typeface="Times New Roman"/>
                          <a:ea typeface="Calibri"/>
                          <a:cs typeface="Times New Roman"/>
                        </a:rPr>
                        <a:t>сандугач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tt-RU" sz="1400">
                          <a:latin typeface="Times New Roman"/>
                          <a:ea typeface="Calibri"/>
                          <a:cs typeface="Times New Roman"/>
                        </a:rPr>
                        <a:t>Тәмле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tt-RU" sz="1400">
                          <a:latin typeface="Times New Roman"/>
                          <a:ea typeface="Calibri"/>
                          <a:cs typeface="Times New Roman"/>
                        </a:rPr>
                        <a:t>лимон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tt-RU" sz="1400" dirty="0">
                          <a:latin typeface="Times New Roman"/>
                          <a:ea typeface="Calibri"/>
                          <a:cs typeface="Times New Roman"/>
                        </a:rPr>
                        <a:t>каләм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tt-RU" sz="1400" dirty="0">
                          <a:latin typeface="Times New Roman"/>
                          <a:ea typeface="Calibri"/>
                          <a:cs typeface="Times New Roman"/>
                        </a:rPr>
                        <a:t>түгәрәк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             Өй эше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t-RU" dirty="0" smtClean="0"/>
          </a:p>
          <a:p>
            <a:endParaRPr lang="tt-RU" dirty="0" smtClean="0"/>
          </a:p>
          <a:p>
            <a:pPr>
              <a:buNone/>
            </a:pPr>
            <a:endParaRPr lang="tt-RU" dirty="0" smtClean="0"/>
          </a:p>
          <a:p>
            <a:r>
              <a:rPr lang="tt-RU" dirty="0" smtClean="0"/>
              <a:t>Көндәрекләрне ачабыз, өй эшен язып куябыз: 35 нче күнегү, 28 бит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0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dirty="0" smtClean="0"/>
              <a:t>Барыгызга да рәхмәт, уңышлар сезгә!</a:t>
            </a:r>
            <a:endParaRPr lang="ru-RU" dirty="0"/>
          </a:p>
        </p:txBody>
      </p:sp>
      <p:pic>
        <p:nvPicPr>
          <p:cNvPr id="1026" name="Picture 2" descr="C:\Users\Алсу\Desktop\Для души\Цветы\vetton_ru_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dirty="0" smtClean="0"/>
              <a:t>Кояш һәрберегезгә үзенең җылы нурларын сибә</a:t>
            </a:r>
            <a:endParaRPr lang="ru-RU" dirty="0"/>
          </a:p>
        </p:txBody>
      </p:sp>
      <p:pic>
        <p:nvPicPr>
          <p:cNvPr id="4" name="Picture 2" descr="C:\Documents and Settings\Admin\Рабочий стол\мамулина\все для презинтаций\multyashki\multyashki (9)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-2448272" y="188640"/>
            <a:ext cx="4896544" cy="3888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Өй эшен тикшерү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i="1" dirty="0" smtClean="0"/>
              <a:t>Эт кушаматлары: Актырнак, Акбай, Сарбай, Муйнак, Караборын, Карабай.</a:t>
            </a:r>
          </a:p>
          <a:p>
            <a:endParaRPr lang="ru-RU" dirty="0" smtClean="0"/>
          </a:p>
          <a:p>
            <a:r>
              <a:rPr lang="tt-RU" i="1" dirty="0" smtClean="0"/>
              <a:t>Ат кушаматлары: Кашка, Юртак, Чабыш, Алмачуар.</a:t>
            </a:r>
          </a:p>
          <a:p>
            <a:endParaRPr lang="ru-RU" dirty="0" smtClean="0"/>
          </a:p>
          <a:p>
            <a:r>
              <a:rPr lang="tt-RU" i="1" dirty="0" smtClean="0"/>
              <a:t>Сыер кушаматлары:Сөтлебикә, Сөтләч.</a:t>
            </a:r>
          </a:p>
          <a:p>
            <a:endParaRPr lang="ru-RU" dirty="0" smtClean="0"/>
          </a:p>
          <a:p>
            <a:r>
              <a:rPr lang="tt-RU" i="1" dirty="0" smtClean="0"/>
              <a:t>Песи кушаматлары: Мырауҗан.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Матур язу күнегүе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tt-RU" sz="3600" dirty="0">
                <a:latin typeface="Times New Roman" pitchFamily="18" charset="0"/>
                <a:cs typeface="Times New Roman" pitchFamily="18" charset="0"/>
              </a:rPr>
              <a:t>Тт </a:t>
            </a:r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    Ии     Кк    </a:t>
            </a:r>
            <a:r>
              <a:rPr lang="tt-RU" sz="3600" dirty="0">
                <a:latin typeface="Times New Roman" pitchFamily="18" charset="0"/>
                <a:cs typeface="Times New Roman" pitchFamily="18" charset="0"/>
              </a:rPr>
              <a:t>Сс </a:t>
            </a:r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tt-RU" sz="3600" dirty="0">
                <a:latin typeface="Times New Roman" pitchFamily="18" charset="0"/>
                <a:cs typeface="Times New Roman" pitchFamily="18" charset="0"/>
              </a:rPr>
              <a:t>Мм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dirty="0">
                <a:latin typeface="Times New Roman" pitchFamily="18" charset="0"/>
                <a:cs typeface="Times New Roman" pitchFamily="18" charset="0"/>
              </a:rPr>
              <a:t>Тукай, Идел, Казан, Сөтлебикә, Мырауҗан.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tt-RU" dirty="0" smtClean="0"/>
          </a:p>
          <a:p>
            <a:endParaRPr lang="tt-RU" dirty="0"/>
          </a:p>
          <a:p>
            <a:endParaRPr lang="tt-RU" dirty="0" smtClean="0"/>
          </a:p>
          <a:p>
            <a:r>
              <a:rPr lang="tt-RU" i="1" dirty="0" smtClean="0"/>
              <a:t>Һәрвакыт баш хәрефтән язылучы ике сүз уйлап языгыз.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4)">
                                      <p:cBhvr>
                                        <p:cTn id="3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7239000" cy="986368"/>
          </a:xfrm>
        </p:spPr>
        <p:txBody>
          <a:bodyPr>
            <a:normAutofit fontScale="90000"/>
          </a:bodyPr>
          <a:lstStyle/>
          <a:p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>Шигырьне укыгыз, калын хәрефләр белән бирелгән сүзләргә сораулар куегыз.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pPr>
              <a:buNone/>
            </a:pPr>
            <a:r>
              <a:rPr lang="tt-RU" sz="4000" b="1" dirty="0"/>
              <a:t>Күңелле</a:t>
            </a:r>
            <a:r>
              <a:rPr lang="tt-RU" sz="4000" dirty="0"/>
              <a:t> сабан туйлары, </a:t>
            </a:r>
            <a:endParaRPr lang="ru-RU" sz="4000" dirty="0"/>
          </a:p>
          <a:p>
            <a:pPr>
              <a:buNone/>
            </a:pPr>
            <a:r>
              <a:rPr lang="tt-RU" sz="4000" dirty="0"/>
              <a:t>Бүген бәйрәм</a:t>
            </a:r>
            <a:r>
              <a:rPr lang="tt-RU" sz="4000" b="1" dirty="0"/>
              <a:t>, зур</a:t>
            </a:r>
            <a:r>
              <a:rPr lang="tt-RU" sz="4000" dirty="0"/>
              <a:t> бәйрәм.</a:t>
            </a:r>
            <a:endParaRPr lang="ru-RU" sz="4000" dirty="0"/>
          </a:p>
          <a:p>
            <a:pPr>
              <a:buNone/>
            </a:pPr>
            <a:r>
              <a:rPr lang="tt-RU" sz="4000" b="1" dirty="0"/>
              <a:t>Матур</a:t>
            </a:r>
            <a:r>
              <a:rPr lang="tt-RU" sz="4000" dirty="0"/>
              <a:t> җырлар җырлый-җырлый,</a:t>
            </a:r>
            <a:endParaRPr lang="ru-RU" sz="4000" dirty="0"/>
          </a:p>
          <a:p>
            <a:pPr>
              <a:buNone/>
            </a:pPr>
            <a:r>
              <a:rPr lang="tt-RU" sz="4000" dirty="0"/>
              <a:t>Уйныйбыз әйлән-бәйлән.</a:t>
            </a:r>
            <a:endParaRPr lang="ru-RU" sz="40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100848"/>
          </a:xfrm>
        </p:spPr>
        <p:txBody>
          <a:bodyPr>
            <a:normAutofit fontScale="90000"/>
          </a:bodyPr>
          <a:lstStyle/>
          <a:p>
            <a:r>
              <a:rPr lang="tt-RU" dirty="0" smtClean="0"/>
              <a:t>Сүзтезмәләрне дәфтәргә языгыз, билгене белдергән сүзләрнең астына дулкынлы сызык сызыгыз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endParaRPr lang="tt-RU" b="1" dirty="0" smtClean="0"/>
          </a:p>
          <a:p>
            <a:r>
              <a:rPr lang="tt-RU" sz="3600" b="1" dirty="0" smtClean="0">
                <a:latin typeface="Times New Roman" pitchFamily="18" charset="0"/>
                <a:cs typeface="Times New Roman" pitchFamily="18" charset="0"/>
              </a:rPr>
              <a:t>Күңелле</a:t>
            </a:r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3600" dirty="0">
                <a:latin typeface="Times New Roman" pitchFamily="18" charset="0"/>
                <a:cs typeface="Times New Roman" pitchFamily="18" charset="0"/>
              </a:rPr>
              <a:t>сабан </a:t>
            </a:r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туйлары</a:t>
            </a:r>
          </a:p>
          <a:p>
            <a:r>
              <a:rPr lang="tt-RU" sz="3600" b="1" dirty="0" smtClean="0">
                <a:latin typeface="Times New Roman" pitchFamily="18" charset="0"/>
                <a:cs typeface="Times New Roman" pitchFamily="18" charset="0"/>
              </a:rPr>
              <a:t>Зур</a:t>
            </a:r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 бәйрәм</a:t>
            </a:r>
          </a:p>
          <a:p>
            <a:r>
              <a:rPr lang="tt-RU" sz="3600" b="1" dirty="0" smtClean="0">
                <a:latin typeface="Times New Roman" pitchFamily="18" charset="0"/>
                <a:cs typeface="Times New Roman" pitchFamily="18" charset="0"/>
              </a:rPr>
              <a:t>Матур </a:t>
            </a:r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җырлар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dirty="0" smtClean="0"/>
              <a:t>предметларның билгеләрен әйтегез</a:t>
            </a:r>
            <a:endParaRPr lang="ru-RU" dirty="0"/>
          </a:p>
        </p:txBody>
      </p:sp>
      <p:pic>
        <p:nvPicPr>
          <p:cNvPr id="4" name="Picture 7" descr="Отсканировано 1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44824"/>
            <a:ext cx="1216152" cy="14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Отсканировано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57610">
            <a:off x="2411760" y="1556792"/>
            <a:ext cx="2544763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Алсу\Desktop\алм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628800"/>
            <a:ext cx="1428750" cy="1143000"/>
          </a:xfrm>
          <a:prstGeom prst="rect">
            <a:avLst/>
          </a:prstGeom>
          <a:noFill/>
        </p:spPr>
      </p:pic>
      <p:pic>
        <p:nvPicPr>
          <p:cNvPr id="1027" name="Picture 3" descr="C:\Users\Алсу\Desktop\абуз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4149080"/>
            <a:ext cx="1209675" cy="1019175"/>
          </a:xfrm>
          <a:prstGeom prst="rect">
            <a:avLst/>
          </a:prstGeom>
          <a:noFill/>
        </p:spPr>
      </p:pic>
      <p:pic>
        <p:nvPicPr>
          <p:cNvPr id="1028" name="Picture 4" descr="C:\Users\Алсу\Desktop\кыяр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896" y="4221088"/>
            <a:ext cx="1400175" cy="1047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 “Бу нәрсә?” уены.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dirty="0" smtClean="0"/>
              <a:t>Кечкенә, ап-ак, куркак, йомшак.</a:t>
            </a:r>
          </a:p>
          <a:p>
            <a:r>
              <a:rPr lang="tt-RU" dirty="0" smtClean="0"/>
              <a:t> Чиста, тирән, түгәрәк.</a:t>
            </a:r>
          </a:p>
          <a:p>
            <a:r>
              <a:rPr lang="tt-RU" dirty="0" smtClean="0"/>
              <a:t> Яшел, энәле, зифа буйлы.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t-RU" dirty="0" smtClean="0"/>
              <a:t>Ял итәбез.</a:t>
            </a:r>
            <a:endParaRPr lang="ru-RU" dirty="0"/>
          </a:p>
        </p:txBody>
      </p:sp>
      <p:sp>
        <p:nvSpPr>
          <p:cNvPr id="4" name="AutoShape 7">
            <a:hlinkClick r:id="" action="ppaction://hlinkshowjump?jump=firstslide" highlightClick="1"/>
          </p:cNvPr>
          <p:cNvSpPr>
            <a:spLocks noGrp="1" noChangeArrowheads="1"/>
          </p:cNvSpPr>
          <p:nvPr>
            <p:ph idx="1"/>
          </p:nvPr>
        </p:nvSpPr>
        <p:spPr bwMode="auto"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tt-RU" dirty="0" smtClean="0"/>
              <a:t>Тәрәз каршына килгән бер чыпчык,</a:t>
            </a:r>
          </a:p>
          <a:p>
            <a:r>
              <a:rPr lang="tt-RU" dirty="0" smtClean="0"/>
              <a:t>Миңа кычкыра: -Чык, әле,- ди- Чык!</a:t>
            </a:r>
          </a:p>
          <a:p>
            <a:r>
              <a:rPr lang="tt-RU" dirty="0" smtClean="0"/>
              <a:t>Алдый ул, беләм. Гел шулай итә.</a:t>
            </a:r>
          </a:p>
          <a:p>
            <a:r>
              <a:rPr lang="tt-RU" dirty="0" smtClean="0"/>
              <a:t>Йөгереп чыксам, оча да китә.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8" presetClass="exit" presetSubtype="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8" presetClass="exit" presetSubtype="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8" presetClass="exit" presetSubtype="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7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8" presetClass="exit" presetSubtype="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83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6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8" presetClass="exit" presetSubtype="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 build="p" animBg="1"/>
      <p:bldP spid="4" grpId="1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208</TotalTime>
  <Words>283</Words>
  <Application>Microsoft Office PowerPoint</Application>
  <PresentationFormat>Экран (4:3)</PresentationFormat>
  <Paragraphs>65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2нче класста татар теле дәресе Билгене белдерә торган сүзләр</vt:lpstr>
      <vt:lpstr>Кояш һәрберегезгә үзенең җылы нурларын сибә</vt:lpstr>
      <vt:lpstr>Өй эшен тикшерү</vt:lpstr>
      <vt:lpstr>Матур язу күнегүе</vt:lpstr>
      <vt:lpstr>      Шигырьне укыгыз, калын хәрефләр белән бирелгән сүзләргә сораулар куегыз.</vt:lpstr>
      <vt:lpstr>Сүзтезмәләрне дәфтәргә языгыз, билгене белдергән сүзләрнең астына дулкынлы сызык сызыгыз</vt:lpstr>
      <vt:lpstr>предметларның билгеләрен әйтегез</vt:lpstr>
      <vt:lpstr> “Бу нәрсә?” уены.</vt:lpstr>
      <vt:lpstr>Ял итәбез.</vt:lpstr>
      <vt:lpstr>            Күзләрне ял иттерәбез</vt:lpstr>
      <vt:lpstr>Офтальмотренинг</vt:lpstr>
      <vt:lpstr>                 «Самолет» күнегүе</vt:lpstr>
      <vt:lpstr>“әни” сүзенә туры килгән сүзләрне генә язып алыгыз</vt:lpstr>
      <vt:lpstr>Белемнәрне тикшерәбез</vt:lpstr>
      <vt:lpstr>             Өй эше</vt:lpstr>
      <vt:lpstr>Барыгызга да рәхмәт, уңышлар сезгә!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2нче класста татар теле дәресе Билгене белдерә торган сүзләр</dc:title>
  <dc:creator>Алсу</dc:creator>
  <cp:lastModifiedBy>Алсу</cp:lastModifiedBy>
  <cp:revision>24</cp:revision>
  <dcterms:created xsi:type="dcterms:W3CDTF">2011-02-15T09:18:29Z</dcterms:created>
  <dcterms:modified xsi:type="dcterms:W3CDTF">2011-02-28T11:09:14Z</dcterms:modified>
</cp:coreProperties>
</file>