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1" r:id="rId1"/>
  </p:sldMasterIdLst>
  <p:notesMasterIdLst>
    <p:notesMasterId r:id="rId32"/>
  </p:notesMasterIdLst>
  <p:sldIdLst>
    <p:sldId id="258" r:id="rId2"/>
    <p:sldId id="256" r:id="rId3"/>
    <p:sldId id="291" r:id="rId4"/>
    <p:sldId id="281" r:id="rId5"/>
    <p:sldId id="269" r:id="rId6"/>
    <p:sldId id="271" r:id="rId7"/>
    <p:sldId id="257" r:id="rId8"/>
    <p:sldId id="263" r:id="rId9"/>
    <p:sldId id="272" r:id="rId10"/>
    <p:sldId id="260" r:id="rId11"/>
    <p:sldId id="262" r:id="rId12"/>
    <p:sldId id="264" r:id="rId13"/>
    <p:sldId id="292" r:id="rId14"/>
    <p:sldId id="270" r:id="rId15"/>
    <p:sldId id="276" r:id="rId16"/>
    <p:sldId id="273" r:id="rId17"/>
    <p:sldId id="275" r:id="rId18"/>
    <p:sldId id="274" r:id="rId19"/>
    <p:sldId id="279" r:id="rId20"/>
    <p:sldId id="265" r:id="rId21"/>
    <p:sldId id="278" r:id="rId22"/>
    <p:sldId id="266" r:id="rId23"/>
    <p:sldId id="268" r:id="rId24"/>
    <p:sldId id="277" r:id="rId25"/>
    <p:sldId id="267" r:id="rId26"/>
    <p:sldId id="261" r:id="rId27"/>
    <p:sldId id="280" r:id="rId28"/>
    <p:sldId id="288" r:id="rId29"/>
    <p:sldId id="287" r:id="rId30"/>
    <p:sldId id="290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85" autoAdjust="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roundedCorners val="1"/>
  <c:style val="32"/>
  <c:chart>
    <c:title>
      <c:tx>
        <c:rich>
          <a:bodyPr/>
          <a:lstStyle/>
          <a:p>
            <a:pPr>
              <a:defRPr/>
            </a:pPr>
            <a:r>
              <a:rPr lang="ru-RU"/>
              <a:t>График зависимости силы тока от температуры электролита </a:t>
            </a:r>
          </a:p>
        </c:rich>
      </c:tx>
      <c:layout/>
      <c:overlay val="1"/>
    </c:title>
    <c:plotArea>
      <c:layout/>
      <c:scatterChart>
        <c:scatterStyle val="lineMarker"/>
        <c:varyColors val="1"/>
        <c:ser>
          <c:idx val="3"/>
          <c:order val="3"/>
          <c:marker>
            <c:symbol val="none"/>
          </c:marker>
          <c:xVal>
            <c:numRef>
              <c:f>Лист1!$A$2:$A$7</c:f>
            </c:numRef>
          </c:xVal>
          <c:yVal>
            <c:numRef>
              <c:f>Лист1!$C$2:$C$7</c:f>
            </c:numRef>
          </c:yVal>
          <c:smooth val="1"/>
        </c:ser>
        <c:ser>
          <c:idx val="4"/>
          <c:order val="4"/>
          <c:marker>
            <c:symbol val="none"/>
          </c:marker>
          <c:xVal>
            <c:numRef>
              <c:f>Лист1!$A$2:$A$7</c:f>
            </c:numRef>
          </c:xVal>
          <c:yVal>
            <c:numRef>
              <c:f>Лист1!$D$2:$D$7</c:f>
            </c:numRef>
          </c:yVal>
          <c:smooth val="1"/>
        </c:ser>
        <c:ser>
          <c:idx val="5"/>
          <c:order val="5"/>
          <c:marker>
            <c:symbol val="none"/>
          </c:marker>
          <c:xVal>
            <c:numRef>
              <c:f>Лист1!$A$2:$A$7</c:f>
            </c:numRef>
          </c:xVal>
          <c:yVal>
            <c:numRef>
              <c:f>Лист1!$B$2:$B$7</c:f>
            </c:numRef>
          </c:yVal>
          <c:smooth val="1"/>
        </c:ser>
        <c:ser>
          <c:idx val="6"/>
          <c:order val="6"/>
          <c:marker>
            <c:symbol val="none"/>
          </c:marker>
          <c:xVal>
            <c:numRef>
              <c:f>Лист1!$A$2:$A$7</c:f>
            </c:numRef>
          </c:xVal>
          <c:yVal>
            <c:numRef>
              <c:f>Лист1!$B$2:$B$7</c:f>
            </c:numRef>
          </c:yVal>
          <c:smooth val="1"/>
        </c:ser>
        <c:ser>
          <c:idx val="7"/>
          <c:order val="7"/>
          <c:marker>
            <c:symbol val="none"/>
          </c:marker>
          <c:xVal>
            <c:numRef>
              <c:f>Лист1!$A$2:$A$7</c:f>
            </c:numRef>
          </c:xVal>
          <c:yVal>
            <c:numRef>
              <c:f>Лист1!$C$2:$C$7</c:f>
            </c:numRef>
          </c:yVal>
          <c:smooth val="1"/>
        </c:ser>
        <c:ser>
          <c:idx val="8"/>
          <c:order val="8"/>
          <c:marker>
            <c:symbol val="none"/>
          </c:marker>
          <c:xVal>
            <c:numRef>
              <c:f>Лист1!$A$2:$A$7</c:f>
            </c:numRef>
          </c:xVal>
          <c:yVal>
            <c:numRef>
              <c:f>Лист1!$D$2:$D$7</c:f>
            </c:numRef>
          </c:yVal>
          <c:smooth val="1"/>
        </c:ser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xVal>
            <c:numRef>
              <c:f>Лист1!$A$2:$A$7</c:f>
              <c:numCache>
                <c:formatCode>General</c:formatCode>
                <c:ptCount val="6"/>
                <c:pt idx="0">
                  <c:v>0</c:v>
                </c:pt>
                <c:pt idx="1">
                  <c:v>20</c:v>
                </c:pt>
                <c:pt idx="2">
                  <c:v>24</c:v>
                </c:pt>
                <c:pt idx="3">
                  <c:v>32</c:v>
                </c:pt>
                <c:pt idx="4">
                  <c:v>37</c:v>
                </c:pt>
                <c:pt idx="5">
                  <c:v>40</c:v>
                </c:pt>
              </c:numCache>
            </c:numRef>
          </c:xVal>
          <c:yVal>
            <c:numRef>
              <c:f>Лист1!$B$2:$B$7</c:f>
              <c:numCache>
                <c:formatCode>General</c:formatCode>
                <c:ptCount val="6"/>
                <c:pt idx="1">
                  <c:v>0.1</c:v>
                </c:pt>
                <c:pt idx="2">
                  <c:v>0.2</c:v>
                </c:pt>
                <c:pt idx="3">
                  <c:v>0.30000000000000032</c:v>
                </c:pt>
                <c:pt idx="4">
                  <c:v>0.4</c:v>
                </c:pt>
                <c:pt idx="5">
                  <c:v>0.5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marker>
            <c:symbol val="none"/>
          </c:marker>
          <c:dLbls>
            <c:dLbl>
              <c:idx val="3"/>
              <c:layout/>
              <c:dLblPos val="r"/>
              <c:showLegendKey val="1"/>
              <c:showVal val="1"/>
              <c:showCatName val="1"/>
              <c:showSerName val="1"/>
              <c:showPercent val="1"/>
              <c:showBubbleSize val="1"/>
            </c:dLbl>
            <c:delete val="1"/>
          </c:dLbls>
          <c:xVal>
            <c:numRef>
              <c:f>Лист1!$A$2:$A$7</c:f>
              <c:numCache>
                <c:formatCode>General</c:formatCode>
                <c:ptCount val="6"/>
                <c:pt idx="0">
                  <c:v>0</c:v>
                </c:pt>
                <c:pt idx="1">
                  <c:v>20</c:v>
                </c:pt>
                <c:pt idx="2">
                  <c:v>24</c:v>
                </c:pt>
                <c:pt idx="3">
                  <c:v>32</c:v>
                </c:pt>
                <c:pt idx="4">
                  <c:v>37</c:v>
                </c:pt>
                <c:pt idx="5">
                  <c:v>40</c:v>
                </c:pt>
              </c:numCache>
            </c:numRef>
          </c:xVal>
          <c:yVal>
            <c:numRef>
              <c:f>Лист1!$C$2:$C$7</c:f>
              <c:numCache>
                <c:formatCode>General</c:formatCode>
                <c:ptCount val="6"/>
              </c:numCache>
            </c:numRef>
          </c:yVal>
          <c:smooth val="1"/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marker>
            <c:symbol val="none"/>
          </c:marker>
          <c:dLbls>
            <c:dLbl>
              <c:idx val="3"/>
              <c:layout/>
              <c:dLblPos val="r"/>
              <c:showLegendKey val="1"/>
              <c:showVal val="1"/>
              <c:showCatName val="1"/>
              <c:showSerName val="1"/>
              <c:showPercent val="1"/>
              <c:showBubbleSize val="1"/>
            </c:dLbl>
            <c:delete val="1"/>
          </c:dLbls>
          <c:xVal>
            <c:numRef>
              <c:f>Лист1!$A$2:$A$7</c:f>
              <c:numCache>
                <c:formatCode>General</c:formatCode>
                <c:ptCount val="6"/>
                <c:pt idx="0">
                  <c:v>0</c:v>
                </c:pt>
                <c:pt idx="1">
                  <c:v>20</c:v>
                </c:pt>
                <c:pt idx="2">
                  <c:v>24</c:v>
                </c:pt>
                <c:pt idx="3">
                  <c:v>32</c:v>
                </c:pt>
                <c:pt idx="4">
                  <c:v>37</c:v>
                </c:pt>
                <c:pt idx="5">
                  <c:v>40</c:v>
                </c:pt>
              </c:numCache>
            </c:numRef>
          </c:xVal>
          <c:yVal>
            <c:numRef>
              <c:f>Лист1!$D$2:$D$7</c:f>
              <c:numCache>
                <c:formatCode>General</c:formatCode>
                <c:ptCount val="6"/>
              </c:numCache>
            </c:numRef>
          </c:yVal>
          <c:smooth val="1"/>
        </c:ser>
        <c:axId val="61308288"/>
        <c:axId val="61326464"/>
      </c:scatterChart>
      <c:valAx>
        <c:axId val="61308288"/>
        <c:scaling>
          <c:orientation val="minMax"/>
        </c:scaling>
        <c:delete val="1"/>
        <c:axPos val="b"/>
        <c:numFmt formatCode="General" sourceLinked="1"/>
        <c:majorTickMark val="none"/>
        <c:minorTickMark val="cross"/>
        <c:tickLblPos val="low"/>
        <c:crossAx val="61326464"/>
        <c:crosses val="autoZero"/>
        <c:crossBetween val="midCat"/>
      </c:valAx>
      <c:valAx>
        <c:axId val="61326464"/>
        <c:scaling>
          <c:orientation val="minMax"/>
        </c:scaling>
        <c:delete val="1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ru-RU"/>
                  <a:t>Сила тока, мА</a:t>
                </a:r>
              </a:p>
            </c:rich>
          </c:tx>
          <c:layout/>
          <c:overlay val="1"/>
        </c:title>
        <c:numFmt formatCode="General" sourceLinked="1"/>
        <c:majorTickMark val="none"/>
        <c:minorTickMark val="cross"/>
        <c:tickLblPos val="nextTo"/>
        <c:crossAx val="61308288"/>
        <c:crosses val="autoZero"/>
        <c:crossBetween val="midCat"/>
      </c:valAx>
    </c:plotArea>
    <c:plotVisOnly val="1"/>
    <c:dispBlanksAs val="zero"/>
    <c:showDLblsOverMax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roundedCorners val="1"/>
  <c:style val="32"/>
  <c:chart>
    <c:title>
      <c:tx>
        <c:rich>
          <a:bodyPr/>
          <a:lstStyle/>
          <a:p>
            <a:pPr>
              <a:defRPr/>
            </a:pPr>
            <a:r>
              <a:rPr lang="ru-RU" dirty="0"/>
              <a:t>График зависимости </a:t>
            </a:r>
            <a:r>
              <a:rPr lang="ru-RU" dirty="0" smtClean="0"/>
              <a:t>глубины проникновения </a:t>
            </a:r>
            <a:r>
              <a:rPr lang="ru-RU" dirty="0"/>
              <a:t>от времени </a:t>
            </a:r>
          </a:p>
        </c:rich>
      </c:tx>
      <c:layout/>
      <c:overlay val="1"/>
    </c:title>
    <c:plotArea>
      <c:layout/>
      <c:lineChart>
        <c:grouping val="standar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cat>
            <c:strRef>
              <c:f>Лист1!$A$2:$A$5</c:f>
              <c:strCache>
                <c:ptCount val="4"/>
                <c:pt idx="0">
                  <c:v>Неделя 1</c:v>
                </c:pt>
                <c:pt idx="1">
                  <c:v>Неделя 2</c:v>
                </c:pt>
                <c:pt idx="2">
                  <c:v>Неделя 3</c:v>
                </c:pt>
                <c:pt idx="3">
                  <c:v>Неделя 4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0.5</c:v>
                </c:pt>
                <c:pt idx="1">
                  <c:v>0.8</c:v>
                </c:pt>
                <c:pt idx="2">
                  <c:v>1</c:v>
                </c:pt>
                <c:pt idx="3">
                  <c:v>1.5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marker>
            <c:symbol val="none"/>
          </c:marker>
          <c:dLbls>
            <c:dLbl>
              <c:idx val="3"/>
              <c:layout/>
              <c:dLblPos val="r"/>
              <c:showLegendKey val="1"/>
              <c:showVal val="1"/>
              <c:showCatName val="1"/>
              <c:showSerName val="1"/>
              <c:showPercent val="1"/>
              <c:showBubbleSize val="1"/>
            </c:dLbl>
            <c:delete val="1"/>
          </c:dLbls>
          <c:cat>
            <c:strRef>
              <c:f>Лист1!$A$2:$A$5</c:f>
              <c:strCache>
                <c:ptCount val="4"/>
                <c:pt idx="0">
                  <c:v>Неделя 1</c:v>
                </c:pt>
                <c:pt idx="1">
                  <c:v>Неделя 2</c:v>
                </c:pt>
                <c:pt idx="2">
                  <c:v>Неделя 3</c:v>
                </c:pt>
                <c:pt idx="3">
                  <c:v>Неделя 4 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  <c:smooth val="1"/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marker>
            <c:symbol val="none"/>
          </c:marker>
          <c:dLbls>
            <c:dLbl>
              <c:idx val="3"/>
              <c:layout/>
              <c:dLblPos val="r"/>
              <c:showLegendKey val="1"/>
              <c:showVal val="1"/>
              <c:showCatName val="1"/>
              <c:showSerName val="1"/>
              <c:showPercent val="1"/>
              <c:showBubbleSize val="1"/>
            </c:dLbl>
            <c:delete val="1"/>
          </c:dLbls>
          <c:cat>
            <c:strRef>
              <c:f>Лист1!$A$2:$A$5</c:f>
              <c:strCache>
                <c:ptCount val="4"/>
                <c:pt idx="0">
                  <c:v>Неделя 1</c:v>
                </c:pt>
                <c:pt idx="1">
                  <c:v>Неделя 2</c:v>
                </c:pt>
                <c:pt idx="2">
                  <c:v>Неделя 3</c:v>
                </c:pt>
                <c:pt idx="3">
                  <c:v>Неделя 4 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  <c:smooth val="1"/>
        </c:ser>
        <c:marker val="1"/>
        <c:axId val="59671296"/>
        <c:axId val="59672832"/>
      </c:lineChart>
      <c:catAx>
        <c:axId val="59671296"/>
        <c:scaling>
          <c:orientation val="minMax"/>
        </c:scaling>
        <c:delete val="1"/>
        <c:axPos val="b"/>
        <c:majorTickMark val="none"/>
        <c:minorTickMark val="cross"/>
        <c:tickLblPos val="nextTo"/>
        <c:crossAx val="59672832"/>
        <c:crosses val="autoZero"/>
        <c:auto val="1"/>
        <c:lblAlgn val="ctr"/>
        <c:lblOffset val="100"/>
        <c:noMultiLvlLbl val="1"/>
      </c:catAx>
      <c:valAx>
        <c:axId val="59672832"/>
        <c:scaling>
          <c:orientation val="minMax"/>
        </c:scaling>
        <c:delete val="1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ru-RU" dirty="0"/>
                  <a:t>Глубина проникновения, мм</a:t>
                </a:r>
              </a:p>
            </c:rich>
          </c:tx>
          <c:layout/>
          <c:overlay val="1"/>
        </c:title>
        <c:numFmt formatCode="General" sourceLinked="1"/>
        <c:majorTickMark val="none"/>
        <c:minorTickMark val="cross"/>
        <c:tickLblPos val="nextTo"/>
        <c:crossAx val="59671296"/>
        <c:crosses val="autoZero"/>
        <c:crossBetween val="between"/>
      </c:valAx>
    </c:plotArea>
    <c:plotVisOnly val="1"/>
    <c:dispBlanksAs val="zero"/>
    <c:showDLblsOverMax val="1"/>
  </c:chart>
  <c:txPr>
    <a:bodyPr/>
    <a:lstStyle/>
    <a:p>
      <a:pPr>
        <a:defRPr sz="1800"/>
      </a:pPr>
      <a:endParaRPr lang="ru-RU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0.31579</cdr:x>
      <cdr:y>0.83333</cdr:y>
    </cdr:from>
    <cdr:to>
      <cdr:x>0.89474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143140" y="3929090"/>
          <a:ext cx="3929090" cy="64294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b="1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endParaRPr lang="ru-RU" sz="1800" b="1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r>
            <a: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Температура электролита, С°</a:t>
          </a:r>
          <a:endParaRPr lang="ru-RU" sz="18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C74F00-F035-4A89-96EC-0FE09D276666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23EC26-FBD0-425E-AD24-3508D54E13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91677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23EC26-FBD0-425E-AD24-3508D54E139A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23EC26-FBD0-425E-AD24-3508D54E139A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23EC26-FBD0-425E-AD24-3508D54E139A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lt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2286000" y="4038600"/>
            <a:ext cx="6400800" cy="838200"/>
          </a:xfrm>
        </p:spPr>
        <p:txBody>
          <a:bodyPr/>
          <a:lstStyle>
            <a:lvl1pPr>
              <a:defRPr sz="5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2667000" y="4800600"/>
            <a:ext cx="6070600" cy="457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553200"/>
            <a:ext cx="1371600" cy="1524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Маркина. Здоровый образ жизни.2011</a:t>
            </a:r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4419600" y="6553200"/>
            <a:ext cx="838200" cy="152400"/>
          </a:xfrm>
        </p:spPr>
        <p:txBody>
          <a:bodyPr/>
          <a:lstStyle>
            <a:lvl1pPr>
              <a:defRPr/>
            </a:lvl1pPr>
          </a:lstStyle>
          <a:p>
            <a:fld id="{B3743F17-2949-4506-BF56-0A5AD606B3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100" name="Text Box 28"/>
          <p:cNvSpPr txBox="1">
            <a:spLocks noChangeArrowheads="1"/>
          </p:cNvSpPr>
          <p:nvPr/>
        </p:nvSpPr>
        <p:spPr bwMode="white">
          <a:xfrm>
            <a:off x="7239000" y="0"/>
            <a:ext cx="153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400" b="1" i="1">
                <a:solidFill>
                  <a:srgbClr val="CC0000"/>
                </a:solidFill>
                <a:latin typeface="Verdana" pitchFamily="34" charset="0"/>
              </a:rPr>
              <a:t>LOGO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Маркина. Здоровый образ жизни.2011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533400"/>
            <a:ext cx="2057400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533400"/>
            <a:ext cx="601980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Маркина. Здоровый образ жизни.2011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Маркина. Здоровый образ жизни.2011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Маркина. Здоровый образ жизни.2011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005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0005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Маркина. Здоровый образ жизни.2011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Маркина. Здоровый образ жизни.2011</a:t>
            </a: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Маркина. Здоровый образ жизни.2011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Маркина. Здоровый образ жизни.2011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Маркина. Здоровый образ жизни.2011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Маркина. Здоровый образ жизни.2011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381000" y="533400"/>
            <a:ext cx="815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537325"/>
            <a:ext cx="1219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ru-RU" smtClean="0"/>
              <a:t>Маркина. Здоровый образ жизни.2011</a:t>
            </a: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124700" y="152400"/>
            <a:ext cx="17907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114800" y="6537325"/>
            <a:ext cx="1295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71600"/>
            <a:ext cx="81534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grpSp>
        <p:nvGrpSpPr>
          <p:cNvPr id="2" name="Group 49"/>
          <p:cNvGrpSpPr>
            <a:grpSpLocks/>
          </p:cNvGrpSpPr>
          <p:nvPr/>
        </p:nvGrpSpPr>
        <p:grpSpPr bwMode="auto">
          <a:xfrm>
            <a:off x="0" y="1109663"/>
            <a:ext cx="8229600" cy="33337"/>
            <a:chOff x="0" y="747"/>
            <a:chExt cx="5184" cy="21"/>
          </a:xfrm>
        </p:grpSpPr>
        <p:sp>
          <p:nvSpPr>
            <p:cNvPr id="1071" name="Line 47"/>
            <p:cNvSpPr>
              <a:spLocks noChangeShapeType="1"/>
            </p:cNvSpPr>
            <p:nvPr/>
          </p:nvSpPr>
          <p:spPr bwMode="auto">
            <a:xfrm flipH="1">
              <a:off x="0" y="747"/>
              <a:ext cx="518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72" name="Line 48"/>
            <p:cNvSpPr>
              <a:spLocks noChangeShapeType="1"/>
            </p:cNvSpPr>
            <p:nvPr/>
          </p:nvSpPr>
          <p:spPr bwMode="auto">
            <a:xfrm>
              <a:off x="0" y="768"/>
              <a:ext cx="228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115000"/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357166"/>
            <a:ext cx="87154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Муниципальное Образовательное Учреждение 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Одинцовская Средняя Общеобразовательная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школа № 9 имени М. И.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Неделина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solidFill>
                <a:schemeClr val="bg1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0100" y="1928802"/>
            <a:ext cx="72152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Научно-практическая работа по физике на тему:</a:t>
            </a:r>
          </a:p>
          <a:p>
            <a:pPr algn="ctr"/>
            <a:r>
              <a:rPr lang="ru-RU" sz="360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«Физика за здоровый образ жизни»</a:t>
            </a:r>
            <a:endParaRPr lang="ru-RU" sz="3600" dirty="0">
              <a:solidFill>
                <a:schemeClr val="bg1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14744" y="4357694"/>
            <a:ext cx="52149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 ученица 9 «Б» класса:</a:t>
            </a:r>
          </a:p>
          <a:p>
            <a:pPr algn="r"/>
            <a:r>
              <a:rPr lang="ru-RU" sz="240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Маркина Александра</a:t>
            </a:r>
          </a:p>
          <a:p>
            <a:pPr algn="r"/>
            <a:r>
              <a:rPr lang="ru-RU" sz="240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Научный руководитель: </a:t>
            </a:r>
          </a:p>
          <a:p>
            <a:pPr algn="r"/>
            <a:r>
              <a:rPr lang="ru-RU" sz="2400" dirty="0" err="1" smtClean="0">
                <a:solidFill>
                  <a:schemeClr val="bg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Мунтян</a:t>
            </a:r>
            <a:r>
              <a:rPr lang="ru-RU" sz="240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Т. В.</a:t>
            </a:r>
            <a:endParaRPr lang="ru-RU" sz="2400" dirty="0">
              <a:solidFill>
                <a:schemeClr val="bg1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00364" y="6072206"/>
            <a:ext cx="3143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Одинцово 2011</a:t>
            </a:r>
            <a:endParaRPr lang="ru-RU" sz="2000" dirty="0">
              <a:solidFill>
                <a:schemeClr val="bg1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>
          <a:xfrm>
            <a:off x="381000" y="6537325"/>
            <a:ext cx="4191000" cy="320675"/>
          </a:xfrm>
        </p:spPr>
        <p:txBody>
          <a:bodyPr/>
          <a:lstStyle/>
          <a:p>
            <a:r>
              <a:rPr lang="ru-RU" sz="180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Маркина. Здоровый образ жизни.2011</a:t>
            </a:r>
            <a:endParaRPr lang="ru-RU" sz="1800" dirty="0">
              <a:solidFill>
                <a:schemeClr val="bg1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latin typeface="Times New Roman" pitchFamily="18" charset="0"/>
                <a:cs typeface="Times New Roman" pitchFamily="18" charset="0"/>
              </a:rPr>
              <a:pPr/>
              <a:t>1</a:t>
            </a:fld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0904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381000" y="6537325"/>
            <a:ext cx="4048124" cy="320675"/>
          </a:xfrm>
        </p:spPr>
        <p:txBody>
          <a:bodyPr/>
          <a:lstStyle/>
          <a:p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Маркина. Здоровый образ жизни.2011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800" smtClean="0">
                <a:latin typeface="Times New Roman" pitchFamily="18" charset="0"/>
                <a:cs typeface="Times New Roman" pitchFamily="18" charset="0"/>
              </a:rPr>
              <a:pPr/>
              <a:t>10</a:t>
            </a:fld>
            <a:endParaRPr lang="ru-RU" sz="18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Рисунок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786058"/>
            <a:ext cx="4754880" cy="3584448"/>
          </a:xfrm>
          <a:prstGeom prst="rect">
            <a:avLst/>
          </a:prstGeom>
        </p:spPr>
      </p:pic>
      <p:pic>
        <p:nvPicPr>
          <p:cNvPr id="7" name="Рисунок 6" descr="Рисунок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3372" y="357166"/>
            <a:ext cx="4754880" cy="35844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381000" y="6537325"/>
            <a:ext cx="3905248" cy="320675"/>
          </a:xfrm>
        </p:spPr>
        <p:txBody>
          <a:bodyPr/>
          <a:lstStyle/>
          <a:p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Маркина. Здоровый образ жизни.2011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800" smtClean="0">
                <a:latin typeface="Times New Roman" pitchFamily="18" charset="0"/>
                <a:cs typeface="Times New Roman" pitchFamily="18" charset="0"/>
              </a:rPr>
              <a:pPr/>
              <a:t>11</a:t>
            </a:fld>
            <a:endParaRPr lang="ru-RU" sz="18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Рисунок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6712" y="1405128"/>
            <a:ext cx="5370576" cy="40477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357158" y="1285860"/>
          <a:ext cx="8501122" cy="49292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381000" y="6537325"/>
            <a:ext cx="4191000" cy="320675"/>
          </a:xfrm>
        </p:spPr>
        <p:txBody>
          <a:bodyPr/>
          <a:lstStyle/>
          <a:p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Маркина. Здоровый образ жизни.2011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800" smtClean="0">
                <a:latin typeface="Times New Roman" pitchFamily="18" charset="0"/>
                <a:cs typeface="Times New Roman" pitchFamily="18" charset="0"/>
              </a:rPr>
              <a:pPr/>
              <a:t>12</a:t>
            </a:fld>
            <a:endParaRPr lang="ru-RU" sz="18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9497835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357166"/>
            <a:ext cx="2567952" cy="3064728"/>
          </a:xfrm>
          <a:prstGeom prst="rect">
            <a:avLst/>
          </a:prstGeom>
          <a:ln w="38100">
            <a:solidFill>
              <a:schemeClr val="accent4">
                <a:lumMod val="10000"/>
              </a:schemeClr>
            </a:solidFill>
          </a:ln>
        </p:spPr>
      </p:pic>
      <p:pic>
        <p:nvPicPr>
          <p:cNvPr id="5" name="Рисунок 4" descr="38029643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42" y="214290"/>
            <a:ext cx="3527314" cy="2638431"/>
          </a:xfrm>
          <a:prstGeom prst="rect">
            <a:avLst/>
          </a:prstGeom>
          <a:ln w="38100">
            <a:solidFill>
              <a:schemeClr val="accent4">
                <a:lumMod val="10000"/>
              </a:schemeClr>
            </a:solidFill>
          </a:ln>
        </p:spPr>
      </p:pic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381000" y="6537325"/>
            <a:ext cx="3976686" cy="320675"/>
          </a:xfrm>
        </p:spPr>
        <p:txBody>
          <a:bodyPr/>
          <a:lstStyle/>
          <a:p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Маркина. Здоровый образ жизни.2011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800" smtClean="0">
                <a:latin typeface="Times New Roman" pitchFamily="18" charset="0"/>
                <a:cs typeface="Times New Roman" pitchFamily="18" charset="0"/>
              </a:rPr>
              <a:pPr/>
              <a:t>13</a:t>
            </a:fld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трелка вправо 15"/>
          <p:cNvSpPr/>
          <p:nvPr/>
        </p:nvSpPr>
        <p:spPr>
          <a:xfrm>
            <a:off x="3428992" y="1714488"/>
            <a:ext cx="1357322" cy="500066"/>
          </a:xfrm>
          <a:prstGeom prst="rightArrow">
            <a:avLst/>
          </a:prstGeom>
          <a:solidFill>
            <a:schemeClr val="bg1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4000496" y="4572008"/>
            <a:ext cx="1357322" cy="500066"/>
          </a:xfrm>
          <a:prstGeom prst="rightArrow">
            <a:avLst/>
          </a:prstGeom>
          <a:solidFill>
            <a:schemeClr val="bg1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Рисунок3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3571876"/>
            <a:ext cx="3279648" cy="2852928"/>
          </a:xfrm>
          <a:prstGeom prst="rect">
            <a:avLst/>
          </a:prstGeom>
        </p:spPr>
      </p:pic>
      <p:pic>
        <p:nvPicPr>
          <p:cNvPr id="11" name="Рисунок 10" descr="Рисунок39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5008" y="3071810"/>
            <a:ext cx="2382780" cy="33038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-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9190" y="3000372"/>
            <a:ext cx="3604507" cy="2714644"/>
          </a:xfrm>
          <a:prstGeom prst="rect">
            <a:avLst/>
          </a:prstGeom>
          <a:ln w="38100">
            <a:solidFill>
              <a:schemeClr val="accent4">
                <a:lumMod val="10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571604" y="500042"/>
            <a:ext cx="5715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Смачивание и несмачивание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age048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1285860"/>
            <a:ext cx="3820905" cy="2971815"/>
          </a:xfrm>
          <a:prstGeom prst="rect">
            <a:avLst/>
          </a:prstGeom>
          <a:ln w="38100">
            <a:solidFill>
              <a:schemeClr val="accent4">
                <a:lumMod val="10000"/>
              </a:schemeClr>
            </a:solidFill>
          </a:ln>
        </p:spPr>
      </p:pic>
      <p:sp>
        <p:nvSpPr>
          <p:cNvPr id="11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Маркина. Здоровый образ жизни.2011</a:t>
            </a:r>
            <a:endParaRPr lang="ru-RU" dirty="0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2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642918"/>
            <a:ext cx="3255264" cy="2462784"/>
          </a:xfrm>
          <a:prstGeom prst="rect">
            <a:avLst/>
          </a:prstGeom>
        </p:spPr>
      </p:pic>
      <p:pic>
        <p:nvPicPr>
          <p:cNvPr id="10" name="Рисунок 9" descr="Рисунок2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0656" y="714356"/>
            <a:ext cx="3133344" cy="2371344"/>
          </a:xfrm>
          <a:prstGeom prst="rect">
            <a:avLst/>
          </a:prstGeom>
        </p:spPr>
      </p:pic>
      <p:pic>
        <p:nvPicPr>
          <p:cNvPr id="7" name="Рисунок 6" descr="9-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4071942"/>
            <a:ext cx="3714776" cy="2512637"/>
          </a:xfrm>
          <a:prstGeom prst="rect">
            <a:avLst/>
          </a:prstGeom>
          <a:ln w="38100">
            <a:solidFill>
              <a:schemeClr val="accent4">
                <a:lumMod val="10000"/>
              </a:schemeClr>
            </a:solidFill>
          </a:ln>
        </p:spPr>
      </p:pic>
      <p:pic>
        <p:nvPicPr>
          <p:cNvPr id="8" name="Рисунок 7" descr="d184349d43c300da73ee3ba86047c6ab_1878592067_129109463882_800px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3619" y="3643314"/>
            <a:ext cx="3000381" cy="3000381"/>
          </a:xfrm>
          <a:prstGeom prst="rect">
            <a:avLst/>
          </a:prstGeom>
          <a:ln w="38100">
            <a:solidFill>
              <a:schemeClr val="accent4">
                <a:lumMod val="10000"/>
              </a:schemeClr>
            </a:solidFill>
          </a:ln>
        </p:spPr>
      </p:pic>
      <p:sp>
        <p:nvSpPr>
          <p:cNvPr id="14" name="Дата 13"/>
          <p:cNvSpPr>
            <a:spLocks noGrp="1"/>
          </p:cNvSpPr>
          <p:nvPr>
            <p:ph type="dt" sz="half" idx="10"/>
          </p:nvPr>
        </p:nvSpPr>
        <p:spPr>
          <a:xfrm>
            <a:off x="381000" y="6537325"/>
            <a:ext cx="3905248" cy="320675"/>
          </a:xfrm>
        </p:spPr>
        <p:txBody>
          <a:bodyPr/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Маркина. Здоровый образ жизни.2011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800" smtClean="0">
                <a:latin typeface="Times New Roman" pitchFamily="18" charset="0"/>
                <a:cs typeface="Times New Roman" pitchFamily="18" charset="0"/>
              </a:rPr>
              <a:pPr/>
              <a:t>15</a:t>
            </a:fld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Рисунок23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00364" y="285728"/>
            <a:ext cx="3209731" cy="2425959"/>
          </a:xfrm>
          <a:prstGeom prst="rect">
            <a:avLst/>
          </a:prstGeom>
        </p:spPr>
      </p:pic>
      <p:pic>
        <p:nvPicPr>
          <p:cNvPr id="12" name="Рисунок 11" descr="Рисунок24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57488" y="2714620"/>
            <a:ext cx="3608832" cy="2334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Рисунок2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357166"/>
            <a:ext cx="5807869" cy="3571875"/>
          </a:xfrm>
          <a:prstGeom prst="rect">
            <a:avLst/>
          </a:prstGeom>
        </p:spPr>
      </p:pic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381000" y="6537325"/>
            <a:ext cx="4048124" cy="320675"/>
          </a:xfrm>
        </p:spPr>
        <p:txBody>
          <a:bodyPr/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Маркина. Здоровый образ жизни.2011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800" smtClean="0">
                <a:latin typeface="Times New Roman" pitchFamily="18" charset="0"/>
                <a:cs typeface="Times New Roman" pitchFamily="18" charset="0"/>
              </a:rPr>
              <a:pPr/>
              <a:t>16</a:t>
            </a:fld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Рисунок2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48" y="3143248"/>
            <a:ext cx="4443984" cy="3017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ree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2066" y="2500306"/>
            <a:ext cx="3857652" cy="3825505"/>
          </a:xfrm>
          <a:prstGeom prst="rect">
            <a:avLst/>
          </a:prstGeom>
          <a:ln w="38100">
            <a:solidFill>
              <a:schemeClr val="accent4">
                <a:lumMod val="10000"/>
              </a:schemeClr>
            </a:solidFill>
          </a:ln>
        </p:spPr>
      </p:pic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381000" y="6537325"/>
            <a:ext cx="3976686" cy="320675"/>
          </a:xfrm>
        </p:spPr>
        <p:txBody>
          <a:bodyPr/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Маркина. Здоровый образ жизни.2011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800" smtClean="0">
                <a:latin typeface="Times New Roman" pitchFamily="18" charset="0"/>
                <a:cs typeface="Times New Roman" pitchFamily="18" charset="0"/>
              </a:rPr>
              <a:pPr/>
              <a:t>17</a:t>
            </a:fld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Рисунок1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571480"/>
            <a:ext cx="4718304" cy="37307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Рисунок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500042"/>
            <a:ext cx="4858512" cy="3547872"/>
          </a:xfrm>
          <a:prstGeom prst="rect">
            <a:avLst/>
          </a:prstGeom>
        </p:spPr>
      </p:pic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381000" y="6537325"/>
            <a:ext cx="4262438" cy="320675"/>
          </a:xfrm>
        </p:spPr>
        <p:txBody>
          <a:bodyPr/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Маркина. Здоровый образ жизни.2011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800" smtClean="0">
                <a:latin typeface="Times New Roman" pitchFamily="18" charset="0"/>
                <a:cs typeface="Times New Roman" pitchFamily="18" charset="0"/>
              </a:rPr>
              <a:pPr/>
              <a:t>18</a:t>
            </a:fld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Рисунок2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1934" y="2786058"/>
            <a:ext cx="4871803" cy="3680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500694" y="2285992"/>
            <a:ext cx="30003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Кровеносная система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381000" y="6537325"/>
            <a:ext cx="3905248" cy="320675"/>
          </a:xfrm>
        </p:spPr>
        <p:txBody>
          <a:bodyPr/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Маркина. Здоровый образ жизни.2011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800" smtClean="0">
                <a:latin typeface="Times New Roman" pitchFamily="18" charset="0"/>
                <a:cs typeface="Times New Roman" pitchFamily="18" charset="0"/>
              </a:rPr>
              <a:pPr/>
              <a:t>19</a:t>
            </a:fld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Рисунок1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14290"/>
            <a:ext cx="4240185" cy="63085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500034" y="571480"/>
            <a:ext cx="800105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Рассмотреть пирсинг и татуировки с физической точки зрения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Объяснить, в чем заключается вред пирсинга и татуировок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214282" y="6537325"/>
            <a:ext cx="4191000" cy="320675"/>
          </a:xfrm>
        </p:spPr>
        <p:txBody>
          <a:bodyPr/>
          <a:lstStyle/>
          <a:p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Маркина. Здоровый образ жизни.2011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800" smtClean="0">
                <a:latin typeface="Times New Roman" pitchFamily="18" charset="0"/>
                <a:cs typeface="Times New Roman" pitchFamily="18" charset="0"/>
              </a:rPr>
              <a:pPr/>
              <a:t>2</a:t>
            </a:fld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285720" y="571480"/>
            <a:ext cx="8643998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Татуировки</a:t>
            </a:r>
            <a:endParaRPr kumimoji="0" lang="ru-RU" sz="32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Татуировка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— процесс нанесения перманентного (стойкого) рисунка на тело, методом местного травмирования кожного покрова с внесением в подкожную клетчатку красящего пигмента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Конкурс молодых алимов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643314"/>
            <a:ext cx="3786214" cy="2552709"/>
          </a:xfrm>
          <a:prstGeom prst="rect">
            <a:avLst/>
          </a:prstGeom>
          <a:noFill/>
          <a:ln w="38100">
            <a:solidFill>
              <a:schemeClr val="accent4">
                <a:lumMod val="10000"/>
              </a:schemeClr>
            </a:solidFill>
            <a:miter lim="800000"/>
            <a:headEnd/>
            <a:tailEnd/>
          </a:ln>
        </p:spPr>
      </p:pic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381000" y="6537325"/>
            <a:ext cx="4119562" cy="320675"/>
          </a:xfrm>
        </p:spPr>
        <p:txBody>
          <a:bodyPr/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Маркина. Здоровый образ жизни.2011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800" smtClean="0">
                <a:latin typeface="Times New Roman" pitchFamily="18" charset="0"/>
                <a:cs typeface="Times New Roman" pitchFamily="18" charset="0"/>
              </a:rPr>
              <a:pPr/>
              <a:t>20</a:t>
            </a:fld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Рисунок1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8" y="2928934"/>
            <a:ext cx="2585803" cy="3507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2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88883613_49943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214290"/>
            <a:ext cx="3786214" cy="2839661"/>
          </a:xfrm>
          <a:prstGeom prst="rect">
            <a:avLst/>
          </a:prstGeom>
          <a:ln w="38100">
            <a:solidFill>
              <a:schemeClr val="accent4">
                <a:lumMod val="10000"/>
              </a:schemeClr>
            </a:solidFill>
          </a:ln>
        </p:spPr>
      </p:pic>
      <p:sp>
        <p:nvSpPr>
          <p:cNvPr id="11" name="Дата 10"/>
          <p:cNvSpPr>
            <a:spLocks noGrp="1"/>
          </p:cNvSpPr>
          <p:nvPr>
            <p:ph type="dt" sz="half" idx="10"/>
          </p:nvPr>
        </p:nvSpPr>
        <p:spPr>
          <a:xfrm>
            <a:off x="381000" y="6537325"/>
            <a:ext cx="4119562" cy="320675"/>
          </a:xfrm>
        </p:spPr>
        <p:txBody>
          <a:bodyPr/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Маркина. Здоровый образ жизни.2011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800" smtClean="0">
                <a:latin typeface="Times New Roman" pitchFamily="18" charset="0"/>
                <a:cs typeface="Times New Roman" pitchFamily="18" charset="0"/>
              </a:rPr>
              <a:pPr/>
              <a:t>21</a:t>
            </a:fld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Рисунок1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5984" y="2714620"/>
            <a:ext cx="3189064" cy="3733170"/>
          </a:xfrm>
          <a:prstGeom prst="rect">
            <a:avLst/>
          </a:prstGeom>
        </p:spPr>
      </p:pic>
      <p:pic>
        <p:nvPicPr>
          <p:cNvPr id="8" name="Рисунок 7" descr="Рисунок3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3504" y="500042"/>
            <a:ext cx="3825551" cy="43387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14290"/>
            <a:ext cx="914400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Исследование зависимости глубины проникновения краски от времени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Цель работы: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Убедиться на опыте в том, что краска проникает в кожный покров с течением времени.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Приборы и материалы: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Свиная кожа, канцелярская тушь, игла, линейка, резиновые перчатки, бумажная салфетка, клеенка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381000" y="6537325"/>
            <a:ext cx="4191000" cy="320675"/>
          </a:xfrm>
        </p:spPr>
        <p:txBody>
          <a:bodyPr/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Маркина. Здоровый образ жизни.2011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800" smtClean="0">
                <a:latin typeface="Times New Roman" pitchFamily="18" charset="0"/>
                <a:cs typeface="Times New Roman" pitchFamily="18" charset="0"/>
              </a:rPr>
              <a:pPr/>
              <a:t>22</a:t>
            </a:fld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381000" y="6537325"/>
            <a:ext cx="3905248" cy="320675"/>
          </a:xfrm>
        </p:spPr>
        <p:txBody>
          <a:bodyPr/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Маркина. Здоровый образ жизни.2011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800" smtClean="0">
                <a:latin typeface="Times New Roman" pitchFamily="18" charset="0"/>
                <a:cs typeface="Times New Roman" pitchFamily="18" charset="0"/>
              </a:rPr>
              <a:pPr/>
              <a:t>23</a:t>
            </a:fld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Рисунок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785794"/>
            <a:ext cx="3511296" cy="2438400"/>
          </a:xfrm>
          <a:prstGeom prst="rect">
            <a:avLst/>
          </a:prstGeom>
        </p:spPr>
      </p:pic>
      <p:pic>
        <p:nvPicPr>
          <p:cNvPr id="10" name="Рисунок 9" descr="Рисунок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9708" y="785794"/>
            <a:ext cx="3304676" cy="2500330"/>
          </a:xfrm>
          <a:prstGeom prst="rect">
            <a:avLst/>
          </a:prstGeom>
        </p:spPr>
      </p:pic>
      <p:pic>
        <p:nvPicPr>
          <p:cNvPr id="11" name="Рисунок 10" descr="Рисунок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10" y="3500438"/>
            <a:ext cx="3446384" cy="2751964"/>
          </a:xfrm>
          <a:prstGeom prst="rect">
            <a:avLst/>
          </a:prstGeom>
        </p:spPr>
      </p:pic>
      <p:pic>
        <p:nvPicPr>
          <p:cNvPr id="14" name="Рисунок 13" descr="Рисунок1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0628" y="3500438"/>
            <a:ext cx="3462747" cy="26988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Дата 10"/>
          <p:cNvSpPr>
            <a:spLocks noGrp="1"/>
          </p:cNvSpPr>
          <p:nvPr>
            <p:ph type="dt" sz="half" idx="10"/>
          </p:nvPr>
        </p:nvSpPr>
        <p:spPr>
          <a:xfrm>
            <a:off x="381000" y="6537325"/>
            <a:ext cx="4119562" cy="320675"/>
          </a:xfrm>
        </p:spPr>
        <p:txBody>
          <a:bodyPr/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Маркина. Здоровый образ жизни.2011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800" smtClean="0">
                <a:latin typeface="Times New Roman" pitchFamily="18" charset="0"/>
                <a:cs typeface="Times New Roman" pitchFamily="18" charset="0"/>
              </a:rPr>
              <a:pPr/>
              <a:t>24</a:t>
            </a:fld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Рисунок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831" y="928670"/>
            <a:ext cx="3469605" cy="2515934"/>
          </a:xfrm>
          <a:prstGeom prst="rect">
            <a:avLst/>
          </a:prstGeom>
        </p:spPr>
      </p:pic>
      <p:pic>
        <p:nvPicPr>
          <p:cNvPr id="9" name="Рисунок 8" descr="Рисунок1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066" y="1000108"/>
            <a:ext cx="3444240" cy="2462784"/>
          </a:xfrm>
          <a:prstGeom prst="rect">
            <a:avLst/>
          </a:prstGeom>
        </p:spPr>
      </p:pic>
      <p:pic>
        <p:nvPicPr>
          <p:cNvPr id="10" name="Рисунок 9" descr="Рисунок1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10" y="3643314"/>
            <a:ext cx="3444240" cy="2602992"/>
          </a:xfrm>
          <a:prstGeom prst="rect">
            <a:avLst/>
          </a:prstGeom>
        </p:spPr>
      </p:pic>
      <p:pic>
        <p:nvPicPr>
          <p:cNvPr id="13" name="Рисунок 12" descr="Рисунок1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2066" y="3571875"/>
            <a:ext cx="3300604" cy="27653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357158" y="1428736"/>
          <a:ext cx="8429684" cy="48530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381000" y="6537325"/>
            <a:ext cx="3976686" cy="320675"/>
          </a:xfrm>
        </p:spPr>
        <p:txBody>
          <a:bodyPr/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Маркина. Здоровый образ жизни.2011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800" smtClean="0">
                <a:latin typeface="Times New Roman" pitchFamily="18" charset="0"/>
                <a:cs typeface="Times New Roman" pitchFamily="18" charset="0"/>
              </a:rPr>
              <a:pPr/>
              <a:t>25</a:t>
            </a:fld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Рисунок3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2928934"/>
            <a:ext cx="3444240" cy="3425952"/>
          </a:xfrm>
          <a:prstGeom prst="rect">
            <a:avLst/>
          </a:prstGeom>
        </p:spPr>
      </p:pic>
      <p:pic>
        <p:nvPicPr>
          <p:cNvPr id="11" name="Рисунок 10" descr="Рисунок2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285728"/>
            <a:ext cx="3444240" cy="2602992"/>
          </a:xfrm>
          <a:prstGeom prst="rect">
            <a:avLst/>
          </a:prstGeom>
        </p:spPr>
      </p:pic>
      <p:pic>
        <p:nvPicPr>
          <p:cNvPr id="10" name="Рисунок 9" descr="Рисунок2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9190" y="3500438"/>
            <a:ext cx="3688080" cy="2627376"/>
          </a:xfrm>
          <a:prstGeom prst="rect">
            <a:avLst/>
          </a:prstGeom>
        </p:spPr>
      </p:pic>
      <p:pic>
        <p:nvPicPr>
          <p:cNvPr id="17" name="Рисунок 16" descr="piercingpinksoft1fv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57818" y="214290"/>
            <a:ext cx="2500330" cy="3333773"/>
          </a:xfrm>
          <a:prstGeom prst="rect">
            <a:avLst/>
          </a:prstGeom>
          <a:ln w="38100">
            <a:solidFill>
              <a:schemeClr val="accent4">
                <a:lumMod val="10000"/>
              </a:schemeClr>
            </a:solidFill>
          </a:ln>
        </p:spPr>
      </p:pic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>
          <a:xfrm>
            <a:off x="381000" y="6537325"/>
            <a:ext cx="3976686" cy="320675"/>
          </a:xfrm>
        </p:spPr>
        <p:txBody>
          <a:bodyPr/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Маркина. Здоровый образ жизни.2011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800" smtClean="0">
                <a:latin typeface="Times New Roman" pitchFamily="18" charset="0"/>
                <a:cs typeface="Times New Roman" pitchFamily="18" charset="0"/>
              </a:rPr>
              <a:pPr/>
              <a:t>26</a:t>
            </a:fld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Рисунок28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2844" y="857232"/>
            <a:ext cx="3200400" cy="4756826"/>
          </a:xfrm>
          <a:prstGeom prst="rect">
            <a:avLst/>
          </a:prstGeom>
        </p:spPr>
      </p:pic>
      <p:pic>
        <p:nvPicPr>
          <p:cNvPr id="19" name="Рисунок 18" descr="Рисунок37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71934" y="1571612"/>
            <a:ext cx="4802659" cy="36411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6" presetClass="exit" presetSubtype="2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6" presetClass="exit" presetSubtype="2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6" presetClass="exit" presetSubtype="2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6" presetClass="exit" presetSubtype="2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000"/>
                            </p:stCondLst>
                            <p:childTnLst>
                              <p:par>
                                <p:cTn id="3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5371" y="1142984"/>
            <a:ext cx="4448629" cy="3468914"/>
          </a:xfrm>
          <a:prstGeom prst="rect">
            <a:avLst/>
          </a:prstGeom>
        </p:spPr>
      </p:pic>
      <p:pic>
        <p:nvPicPr>
          <p:cNvPr id="9" name="Рисунок 8" descr="Рисунок3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1071546"/>
            <a:ext cx="4518212" cy="3842017"/>
          </a:xfrm>
          <a:prstGeom prst="rect">
            <a:avLst/>
          </a:prstGeom>
        </p:spPr>
      </p:pic>
      <p:sp>
        <p:nvSpPr>
          <p:cNvPr id="11" name="Дата 10"/>
          <p:cNvSpPr>
            <a:spLocks noGrp="1"/>
          </p:cNvSpPr>
          <p:nvPr>
            <p:ph type="dt" sz="half" idx="10"/>
          </p:nvPr>
        </p:nvSpPr>
        <p:spPr>
          <a:xfrm>
            <a:off x="381000" y="6537325"/>
            <a:ext cx="3905248" cy="320675"/>
          </a:xfrm>
        </p:spPr>
        <p:txBody>
          <a:bodyPr/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Маркина. Здоровый образ жизни.2011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800" smtClean="0">
                <a:latin typeface="Times New Roman" pitchFamily="18" charset="0"/>
                <a:cs typeface="Times New Roman" pitchFamily="18" charset="0"/>
              </a:rPr>
              <a:pPr/>
              <a:t>27</a:t>
            </a:fld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Рисунок3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44" y="1857364"/>
            <a:ext cx="4753069" cy="3693814"/>
          </a:xfrm>
          <a:prstGeom prst="rect">
            <a:avLst/>
          </a:prstGeom>
        </p:spPr>
      </p:pic>
      <p:pic>
        <p:nvPicPr>
          <p:cNvPr id="10" name="Рисунок 9" descr="Рисунок3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43504" y="1000108"/>
            <a:ext cx="3567289" cy="49896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xit" presetSubtype="2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6" presetClass="exit" presetSubtype="2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81000" y="6537325"/>
            <a:ext cx="4119562" cy="320675"/>
          </a:xfrm>
        </p:spPr>
        <p:txBody>
          <a:bodyPr/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Маркина. Здоровый образ жизни.2011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800" smtClean="0">
                <a:latin typeface="Times New Roman" pitchFamily="18" charset="0"/>
                <a:cs typeface="Times New Roman" pitchFamily="18" charset="0"/>
              </a:rPr>
              <a:pPr/>
              <a:t>28</a:t>
            </a:fld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1643050"/>
            <a:ext cx="76438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Мне хотелось бы выразить благодарность моему научному руководителю </a:t>
            </a:r>
            <a:r>
              <a:rPr lang="ru-RU" sz="2800" dirty="0" err="1" smtClean="0">
                <a:solidFill>
                  <a:schemeClr val="bg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Мунтян</a:t>
            </a:r>
            <a:r>
              <a:rPr lang="ru-RU" sz="280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Т. В. за помощь в выборе темы и подготовке проекта. </a:t>
            </a:r>
            <a:endParaRPr lang="ru-RU" sz="2800" dirty="0">
              <a:solidFill>
                <a:schemeClr val="bg1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28596" y="6537325"/>
            <a:ext cx="4119562" cy="320675"/>
          </a:xfrm>
        </p:spPr>
        <p:txBody>
          <a:bodyPr/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Маркина. Здоровый образ жизни.2011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800" smtClean="0">
                <a:latin typeface="Times New Roman" pitchFamily="18" charset="0"/>
                <a:cs typeface="Times New Roman" pitchFamily="18" charset="0"/>
              </a:rPr>
              <a:pPr/>
              <a:t>29</a:t>
            </a:fld>
            <a:endParaRPr lang="ru-RU" sz="1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Список использованной литературы:</a:t>
            </a:r>
          </a:p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http://www.1024.ru/medelectret/galvanizm.htm</a:t>
            </a:r>
          </a:p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http://www.zdorovayasemya.ru/9-125.htm</a:t>
            </a:r>
          </a:p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http://www.assalam.ru/assalam2008/313/07-s.shtml</a:t>
            </a:r>
          </a:p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http://www.zdorovayasemya.ru/9-125.htm</a:t>
            </a:r>
          </a:p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http://www.stomfak.ru/hirurgicheskaya-stomatologiya/stomalgiya-glossalgiya.html</a:t>
            </a:r>
          </a:p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http://ru.wikipedia.org/wiki/%C3%E8%EF%E5%F0%E5%EC%E8%FF</a:t>
            </a:r>
          </a:p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http://dic.academic.ru/dic.nsf/medic2/33420</a:t>
            </a:r>
          </a:p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http://dic.academic.ru/dic.nsf/enc1p/54086</a:t>
            </a:r>
          </a:p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http://ru.wikipedia.org/wiki/%D0%A2%D0%B0%D1%82%D1%83%D0%B8%D1%80%D0%BE%D0%B2%D0%BA%D0%B0</a:t>
            </a:r>
          </a:p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http://festival.1september.ru/articles/416287/</a:t>
            </a:r>
          </a:p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http://fiz.1september.ru/articlef.php?ID=200500403</a:t>
            </a:r>
          </a:p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http://penz.edurm.ru/proekt_zra.htm</a:t>
            </a:r>
          </a:p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http://school.xvatit.com/index.php?title=%D0%A1%D0%BC%D0%B0%D1%87%D0%B8%D0%B2%D0%B0%D0%BD%D0%B8%D0%B5_%D0%B8_%D0%BA%D0%B0%D0%BF%D0%B8%D0%BB%D0%BB%D1%8F%D1%80%D0%BD%D0%BE%D1%81%D1%82%D1%8C&amp;oldid=55395</a:t>
            </a:r>
          </a:p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http://ru.wikipedia.org/wiki/%CA%F0%EE%E2%E5%ED%EE%F1%ED%FB%E5_%F1%EE%F1%F3%E4%FB</a:t>
            </a:r>
          </a:p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Кац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Ц.Б..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Биофизика на уроках физики. – М.: Просвещение, 1988.</a:t>
            </a:r>
          </a:p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Перельман Я.И.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.Занимательная физика: Книга 1. – М.: Наука, 1979.</a:t>
            </a:r>
          </a:p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Перышкин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А.В..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Физика 7 класс. – М.: Дрофа, 2002. – 192 стр.</a:t>
            </a:r>
          </a:p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Перышкин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А.В..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Физика 8 класс. – М.: Дрофа, 2002. – 192 стр.</a:t>
            </a:r>
          </a:p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Перышкин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А.В..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Физика 9 класс. – М.: Дрофа, 2009. – 300 стр.</a:t>
            </a:r>
          </a:p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Тарасов Л.В..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Физика в 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природе-М.:Мир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Шахмаев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Н.М., </a:t>
            </a:r>
            <a:r>
              <a:rPr kumimoji="0" lang="ru-RU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Шахмаев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С.Н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Физика-10. – М.: Просвещение, 1991</a:t>
            </a:r>
          </a:p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Энциклопедия для детей «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Аванта+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». Биология. – М., 2002.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9497835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357166"/>
            <a:ext cx="2567952" cy="3064728"/>
          </a:xfrm>
          <a:prstGeom prst="rect">
            <a:avLst/>
          </a:prstGeom>
          <a:ln w="38100">
            <a:solidFill>
              <a:schemeClr val="accent4">
                <a:lumMod val="10000"/>
              </a:schemeClr>
            </a:solidFill>
          </a:ln>
        </p:spPr>
      </p:pic>
      <p:pic>
        <p:nvPicPr>
          <p:cNvPr id="5" name="Рисунок 4" descr="38029643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42" y="214290"/>
            <a:ext cx="3527314" cy="2638431"/>
          </a:xfrm>
          <a:prstGeom prst="rect">
            <a:avLst/>
          </a:prstGeom>
          <a:ln w="38100">
            <a:solidFill>
              <a:schemeClr val="accent4">
                <a:lumMod val="10000"/>
              </a:schemeClr>
            </a:solidFill>
          </a:ln>
        </p:spPr>
      </p:pic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381000" y="6537325"/>
            <a:ext cx="3976686" cy="320675"/>
          </a:xfrm>
        </p:spPr>
        <p:txBody>
          <a:bodyPr/>
          <a:lstStyle/>
          <a:p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Маркина. Здоровый образ жизни.2011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800" smtClean="0">
                <a:latin typeface="Times New Roman" pitchFamily="18" charset="0"/>
                <a:cs typeface="Times New Roman" pitchFamily="18" charset="0"/>
              </a:rPr>
              <a:pPr/>
              <a:t>3</a:t>
            </a:fld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трелка вправо 15"/>
          <p:cNvSpPr/>
          <p:nvPr/>
        </p:nvSpPr>
        <p:spPr>
          <a:xfrm>
            <a:off x="3428992" y="1714488"/>
            <a:ext cx="1357322" cy="500066"/>
          </a:xfrm>
          <a:prstGeom prst="rightArrow">
            <a:avLst/>
          </a:prstGeom>
          <a:solidFill>
            <a:schemeClr val="bg1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4000496" y="4572008"/>
            <a:ext cx="1357322" cy="500066"/>
          </a:xfrm>
          <a:prstGeom prst="rightArrow">
            <a:avLst/>
          </a:prstGeom>
          <a:solidFill>
            <a:schemeClr val="bg1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Рисунок3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3571876"/>
            <a:ext cx="3279648" cy="2852928"/>
          </a:xfrm>
          <a:prstGeom prst="rect">
            <a:avLst/>
          </a:prstGeom>
        </p:spPr>
      </p:pic>
      <p:pic>
        <p:nvPicPr>
          <p:cNvPr id="11" name="Рисунок 10" descr="Рисунок39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5008" y="3071810"/>
            <a:ext cx="2382780" cy="33038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357166"/>
            <a:ext cx="87154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Муниципальное Образовательное Учреждение 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Одинцовская Средняя Общеобразовательная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школа № 9 имени М. И.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Неделина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solidFill>
                <a:schemeClr val="bg1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0100" y="1928802"/>
            <a:ext cx="72152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Научно-практическая работа по физике на тему:</a:t>
            </a:r>
          </a:p>
          <a:p>
            <a:pPr algn="ctr"/>
            <a:r>
              <a:rPr lang="ru-RU" sz="360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«Физика за здоровый образ жизни»</a:t>
            </a:r>
            <a:endParaRPr lang="ru-RU" sz="3600" dirty="0">
              <a:solidFill>
                <a:schemeClr val="bg1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14744" y="4357694"/>
            <a:ext cx="52149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 ученица 9 «Б» класса:</a:t>
            </a:r>
          </a:p>
          <a:p>
            <a:pPr algn="r"/>
            <a:r>
              <a:rPr lang="ru-RU" sz="240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Маркина Александра</a:t>
            </a:r>
          </a:p>
          <a:p>
            <a:pPr algn="r"/>
            <a:r>
              <a:rPr lang="ru-RU" sz="240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Научный руководитель: </a:t>
            </a:r>
          </a:p>
          <a:p>
            <a:pPr algn="r"/>
            <a:r>
              <a:rPr lang="ru-RU" sz="2400" dirty="0" err="1" smtClean="0">
                <a:solidFill>
                  <a:schemeClr val="bg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Мунтян</a:t>
            </a:r>
            <a:r>
              <a:rPr lang="ru-RU" sz="240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Т. В.</a:t>
            </a:r>
            <a:endParaRPr lang="ru-RU" sz="2400" dirty="0">
              <a:solidFill>
                <a:schemeClr val="bg1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00364" y="6072206"/>
            <a:ext cx="3143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Одинцово 2011</a:t>
            </a:r>
            <a:endParaRPr lang="ru-RU" sz="2000" dirty="0">
              <a:solidFill>
                <a:schemeClr val="bg1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>
          <a:xfrm>
            <a:off x="381000" y="6537325"/>
            <a:ext cx="4191000" cy="320675"/>
          </a:xfrm>
        </p:spPr>
        <p:txBody>
          <a:bodyPr/>
          <a:lstStyle/>
          <a:p>
            <a:r>
              <a:rPr lang="ru-RU" sz="180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Маркина. Здоровый образ жизни.2011</a:t>
            </a:r>
            <a:endParaRPr lang="ru-RU" sz="1800" dirty="0">
              <a:solidFill>
                <a:schemeClr val="bg1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latin typeface="Times New Roman" pitchFamily="18" charset="0"/>
                <a:cs typeface="Times New Roman" pitchFamily="18" charset="0"/>
              </a:rPr>
              <a:pPr/>
              <a:t>30</a:t>
            </a:fld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0904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381000" y="6537325"/>
            <a:ext cx="3976686" cy="320675"/>
          </a:xfrm>
        </p:spPr>
        <p:txBody>
          <a:bodyPr/>
          <a:lstStyle/>
          <a:p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Маркина. Здоровый образ жизни.2011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800" smtClean="0">
                <a:latin typeface="Times New Roman" pitchFamily="18" charset="0"/>
                <a:cs typeface="Times New Roman" pitchFamily="18" charset="0"/>
              </a:rPr>
              <a:pPr/>
              <a:t>4</a:t>
            </a:fld>
            <a:endParaRPr lang="ru-RU" sz="18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Рисунок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928670"/>
            <a:ext cx="4084320" cy="3084576"/>
          </a:xfrm>
          <a:prstGeom prst="rect">
            <a:avLst/>
          </a:prstGeom>
        </p:spPr>
      </p:pic>
      <p:pic>
        <p:nvPicPr>
          <p:cNvPr id="7" name="Рисунок 6" descr="Рисунок4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3000372"/>
            <a:ext cx="4297680" cy="32430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luigi_galvani_oil-paintin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785794"/>
            <a:ext cx="3810000" cy="5238750"/>
          </a:xfrm>
          <a:prstGeom prst="rect">
            <a:avLst/>
          </a:prstGeom>
          <a:ln w="38100">
            <a:solidFill>
              <a:schemeClr val="accent4">
                <a:lumMod val="10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4429124" y="2500306"/>
            <a:ext cx="471487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Луиджи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Гальвани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(09. 09. 1737 — 04. 12. 1798)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381000" y="6537325"/>
            <a:ext cx="3905248" cy="320675"/>
          </a:xfrm>
        </p:spPr>
        <p:txBody>
          <a:bodyPr/>
          <a:lstStyle/>
          <a:p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Маркина. Здоровый образ жизни.2011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800" smtClean="0">
                <a:latin typeface="Times New Roman" pitchFamily="18" charset="0"/>
                <a:cs typeface="Times New Roman" pitchFamily="18" charset="0"/>
              </a:rPr>
              <a:pPr/>
              <a:t>5</a:t>
            </a:fld>
            <a:endParaRPr lang="ru-RU" sz="18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85918" y="5214950"/>
            <a:ext cx="5572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Гальванический элемент</a:t>
            </a:r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381000" y="6537325"/>
            <a:ext cx="3905248" cy="320675"/>
          </a:xfrm>
        </p:spPr>
        <p:txBody>
          <a:bodyPr/>
          <a:lstStyle/>
          <a:p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Маркина. Здоровый образ жизни.2011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800" smtClean="0">
                <a:latin typeface="Times New Roman" pitchFamily="18" charset="0"/>
                <a:cs typeface="Times New Roman" pitchFamily="18" charset="0"/>
              </a:rPr>
              <a:pPr/>
              <a:t>6</a:t>
            </a:fld>
            <a:endParaRPr lang="ru-RU" sz="18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7204_00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4" y="500042"/>
            <a:ext cx="5810275" cy="4839899"/>
          </a:xfrm>
          <a:prstGeom prst="rect">
            <a:avLst/>
          </a:prstGeom>
          <a:ln w="38100">
            <a:solidFill>
              <a:schemeClr val="accent4">
                <a:lumMod val="1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428596" y="428604"/>
            <a:ext cx="850109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Пирсинг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Пирсинг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— одна из форм </a:t>
            </a:r>
            <a:r>
              <a:rPr kumimoji="0" lang="ru-RU" sz="2800" b="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модификаций тела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создание прокола, в котором носят украшения.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Иллюстрация с сайта http://priroda-lechit.ru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643182"/>
            <a:ext cx="3786214" cy="3143272"/>
          </a:xfrm>
          <a:prstGeom prst="rect">
            <a:avLst/>
          </a:prstGeom>
          <a:noFill/>
          <a:ln w="38100">
            <a:solidFill>
              <a:schemeClr val="accent4">
                <a:lumMod val="10000"/>
              </a:schemeClr>
            </a:solidFill>
            <a:miter lim="800000"/>
            <a:headEnd/>
            <a:tailEnd/>
          </a:ln>
        </p:spPr>
      </p:pic>
      <p:sp>
        <p:nvSpPr>
          <p:cNvPr id="11" name="Дата 10"/>
          <p:cNvSpPr>
            <a:spLocks noGrp="1"/>
          </p:cNvSpPr>
          <p:nvPr>
            <p:ph type="dt" sz="half" idx="10"/>
          </p:nvPr>
        </p:nvSpPr>
        <p:spPr>
          <a:xfrm>
            <a:off x="381000" y="6537325"/>
            <a:ext cx="3976686" cy="320675"/>
          </a:xfrm>
        </p:spPr>
        <p:txBody>
          <a:bodyPr/>
          <a:lstStyle/>
          <a:p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Маркина. Здоровый образ жизни.2011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800" smtClean="0">
                <a:latin typeface="Times New Roman" pitchFamily="18" charset="0"/>
                <a:cs typeface="Times New Roman" pitchFamily="18" charset="0"/>
              </a:rPr>
              <a:pPr/>
              <a:t>7</a:t>
            </a:fld>
            <a:endParaRPr lang="ru-RU" sz="18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Рисунок3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48" y="2500306"/>
            <a:ext cx="4613251" cy="3451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0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214282" y="428604"/>
            <a:ext cx="8929718" cy="8156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180975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Сборка электрической цепи и измерение силы тока</a:t>
            </a:r>
          </a:p>
          <a:p>
            <a:pPr lvl="0" indent="180975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работы:</a:t>
            </a:r>
          </a:p>
          <a:p>
            <a:pPr lvl="0" indent="180975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Убедиться на опыте, что сила тока зависит от температуры и вида электролита</a:t>
            </a:r>
          </a:p>
          <a:p>
            <a:pPr lvl="0" indent="180975" fontAlgn="base">
              <a:spcBef>
                <a:spcPct val="0"/>
              </a:spcBef>
              <a:spcAft>
                <a:spcPct val="0"/>
              </a:spcAft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180975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Приборы</a:t>
            </a:r>
            <a:r>
              <a:rPr kumimoji="0" lang="ru-RU" sz="4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материалы: </a:t>
            </a: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Миллиамперметр, с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оединительные провода,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</a:t>
            </a: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ожка, с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ерьга,</a:t>
            </a: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электролит (</a:t>
            </a:r>
            <a:r>
              <a:rPr lang="en-US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Coca-Cola, </a:t>
            </a:r>
            <a:r>
              <a:rPr lang="en-US" sz="32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Fanta</a:t>
            </a: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), т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ермометр,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</a:t>
            </a: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ипятильник, с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такан</a:t>
            </a:r>
          </a:p>
          <a:p>
            <a:pPr lvl="0" indent="180975" fontAlgn="base">
              <a:spcBef>
                <a:spcPct val="0"/>
              </a:spcBef>
              <a:spcAft>
                <a:spcPct val="0"/>
              </a:spcAft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180975" fontAlgn="base">
              <a:spcBef>
                <a:spcPct val="0"/>
              </a:spcBef>
              <a:spcAft>
                <a:spcPct val="0"/>
              </a:spcAft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381000" y="6537325"/>
            <a:ext cx="3905248" cy="320675"/>
          </a:xfrm>
        </p:spPr>
        <p:txBody>
          <a:bodyPr/>
          <a:lstStyle/>
          <a:p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Маркина. Здоровый образ жизни.2011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800" smtClean="0">
                <a:latin typeface="Times New Roman" pitchFamily="18" charset="0"/>
                <a:cs typeface="Times New Roman" pitchFamily="18" charset="0"/>
              </a:rPr>
              <a:pPr/>
              <a:t>8</a:t>
            </a:fld>
            <a:endParaRPr lang="ru-RU" sz="18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8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6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381000" y="6537325"/>
            <a:ext cx="4048124" cy="320675"/>
          </a:xfrm>
        </p:spPr>
        <p:txBody>
          <a:bodyPr/>
          <a:lstStyle/>
          <a:p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Маркина. Здоровый образ жизни.2011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800" smtClean="0">
                <a:latin typeface="Times New Roman" pitchFamily="18" charset="0"/>
                <a:cs typeface="Times New Roman" pitchFamily="18" charset="0"/>
              </a:rPr>
              <a:pPr/>
              <a:t>9</a:t>
            </a:fld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285728"/>
            <a:ext cx="3941094" cy="2979990"/>
          </a:xfrm>
          <a:prstGeom prst="rect">
            <a:avLst/>
          </a:prstGeom>
        </p:spPr>
      </p:pic>
      <p:pic>
        <p:nvPicPr>
          <p:cNvPr id="8" name="Рисунок 7" descr="Рисунок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3429000"/>
            <a:ext cx="3929090" cy="2907527"/>
          </a:xfrm>
          <a:prstGeom prst="rect">
            <a:avLst/>
          </a:prstGeom>
        </p:spPr>
      </p:pic>
      <p:pic>
        <p:nvPicPr>
          <p:cNvPr id="9" name="Рисунок 8" descr="Рисунок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1643050"/>
            <a:ext cx="4395216" cy="33040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13">
  <a:themeElements>
    <a:clrScheme name="217tgp_cube_dark 1">
      <a:dk1>
        <a:srgbClr val="B2B2B2"/>
      </a:dk1>
      <a:lt1>
        <a:srgbClr val="FFFFFF"/>
      </a:lt1>
      <a:dk2>
        <a:srgbClr val="0F3C7D"/>
      </a:dk2>
      <a:lt2>
        <a:srgbClr val="EAE2AA"/>
      </a:lt2>
      <a:accent1>
        <a:srgbClr val="45B7A1"/>
      </a:accent1>
      <a:accent2>
        <a:srgbClr val="2F7ADF"/>
      </a:accent2>
      <a:accent3>
        <a:srgbClr val="AAAFBF"/>
      </a:accent3>
      <a:accent4>
        <a:srgbClr val="DADADA"/>
      </a:accent4>
      <a:accent5>
        <a:srgbClr val="B0D8CD"/>
      </a:accent5>
      <a:accent6>
        <a:srgbClr val="2A6ECA"/>
      </a:accent6>
      <a:hlink>
        <a:srgbClr val="8A52C8"/>
      </a:hlink>
      <a:folHlink>
        <a:srgbClr val="DD8739"/>
      </a:folHlink>
    </a:clrScheme>
    <a:fontScheme name="217tgp_cube_da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17tgp_cube_dark 1">
        <a:dk1>
          <a:srgbClr val="B2B2B2"/>
        </a:dk1>
        <a:lt1>
          <a:srgbClr val="FFFFFF"/>
        </a:lt1>
        <a:dk2>
          <a:srgbClr val="0F3C7D"/>
        </a:dk2>
        <a:lt2>
          <a:srgbClr val="EAE2AA"/>
        </a:lt2>
        <a:accent1>
          <a:srgbClr val="45B7A1"/>
        </a:accent1>
        <a:accent2>
          <a:srgbClr val="2F7ADF"/>
        </a:accent2>
        <a:accent3>
          <a:srgbClr val="AAAFBF"/>
        </a:accent3>
        <a:accent4>
          <a:srgbClr val="DADADA"/>
        </a:accent4>
        <a:accent5>
          <a:srgbClr val="B0D8CD"/>
        </a:accent5>
        <a:accent6>
          <a:srgbClr val="2A6ECA"/>
        </a:accent6>
        <a:hlink>
          <a:srgbClr val="8A52C8"/>
        </a:hlink>
        <a:folHlink>
          <a:srgbClr val="DD873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7tgp_cube_dark 2">
        <a:dk1>
          <a:srgbClr val="969696"/>
        </a:dk1>
        <a:lt1>
          <a:srgbClr val="FFFFFF"/>
        </a:lt1>
        <a:dk2>
          <a:srgbClr val="3F1F53"/>
        </a:dk2>
        <a:lt2>
          <a:srgbClr val="ECEEA2"/>
        </a:lt2>
        <a:accent1>
          <a:srgbClr val="557FE7"/>
        </a:accent1>
        <a:accent2>
          <a:srgbClr val="84ACCA"/>
        </a:accent2>
        <a:accent3>
          <a:srgbClr val="AFABB3"/>
        </a:accent3>
        <a:accent4>
          <a:srgbClr val="DADADA"/>
        </a:accent4>
        <a:accent5>
          <a:srgbClr val="B4C0F1"/>
        </a:accent5>
        <a:accent6>
          <a:srgbClr val="779BB7"/>
        </a:accent6>
        <a:hlink>
          <a:srgbClr val="9351C9"/>
        </a:hlink>
        <a:folHlink>
          <a:srgbClr val="3EB2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7tgp_cube_dark 3">
        <a:dk1>
          <a:srgbClr val="969696"/>
        </a:dk1>
        <a:lt1>
          <a:srgbClr val="FFFFFF"/>
        </a:lt1>
        <a:dk2>
          <a:srgbClr val="005E5C"/>
        </a:dk2>
        <a:lt2>
          <a:srgbClr val="FFF5AB"/>
        </a:lt2>
        <a:accent1>
          <a:srgbClr val="238FD9"/>
        </a:accent1>
        <a:accent2>
          <a:srgbClr val="43A98E"/>
        </a:accent2>
        <a:accent3>
          <a:srgbClr val="AAB6B5"/>
        </a:accent3>
        <a:accent4>
          <a:srgbClr val="DADADA"/>
        </a:accent4>
        <a:accent5>
          <a:srgbClr val="ACC6E9"/>
        </a:accent5>
        <a:accent6>
          <a:srgbClr val="3C9980"/>
        </a:accent6>
        <a:hlink>
          <a:srgbClr val="D8A642"/>
        </a:hlink>
        <a:folHlink>
          <a:srgbClr val="B3703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Тема14</Template>
  <TotalTime>1862</TotalTime>
  <Words>567</Words>
  <Application>Microsoft Office PowerPoint</Application>
  <PresentationFormat>Экран (4:3)</PresentationFormat>
  <Paragraphs>149</Paragraphs>
  <Slides>30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Тема13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40pc55</dc:creator>
  <cp:lastModifiedBy>40pc55</cp:lastModifiedBy>
  <cp:revision>113</cp:revision>
  <dcterms:modified xsi:type="dcterms:W3CDTF">2012-02-02T04:54:41Z</dcterms:modified>
</cp:coreProperties>
</file>