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30"/>
  </p:notesMasterIdLst>
  <p:sldIdLst>
    <p:sldId id="324" r:id="rId2"/>
    <p:sldId id="325" r:id="rId3"/>
    <p:sldId id="257" r:id="rId4"/>
    <p:sldId id="312" r:id="rId5"/>
    <p:sldId id="259" r:id="rId6"/>
    <p:sldId id="264" r:id="rId7"/>
    <p:sldId id="263" r:id="rId8"/>
    <p:sldId id="310" r:id="rId9"/>
    <p:sldId id="348" r:id="rId10"/>
    <p:sldId id="266" r:id="rId11"/>
    <p:sldId id="274" r:id="rId12"/>
    <p:sldId id="339" r:id="rId13"/>
    <p:sldId id="270" r:id="rId14"/>
    <p:sldId id="332" r:id="rId15"/>
    <p:sldId id="304" r:id="rId16"/>
    <p:sldId id="306" r:id="rId17"/>
    <p:sldId id="352" r:id="rId18"/>
    <p:sldId id="335" r:id="rId19"/>
    <p:sldId id="308" r:id="rId20"/>
    <p:sldId id="311" r:id="rId21"/>
    <p:sldId id="313" r:id="rId22"/>
    <p:sldId id="354" r:id="rId23"/>
    <p:sldId id="356" r:id="rId24"/>
    <p:sldId id="357" r:id="rId25"/>
    <p:sldId id="346" r:id="rId26"/>
    <p:sldId id="319" r:id="rId27"/>
    <p:sldId id="321" r:id="rId28"/>
    <p:sldId id="32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8807" autoAdjust="0"/>
  </p:normalViewPr>
  <p:slideViewPr>
    <p:cSldViewPr>
      <p:cViewPr>
        <p:scale>
          <a:sx n="90" d="100"/>
          <a:sy n="90" d="100"/>
        </p:scale>
        <p:origin x="-594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226759A-5049-4858-8287-EE4E9CB00BC6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185A9B-DDCC-47BD-A356-11A275E0C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88ED73-322C-4A1A-828B-B626655AD426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663A7-3B5E-43F3-8BF9-5C8228311163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72531-7D97-4CA0-B0B0-E599A7FCF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AF8D0-C046-449F-842F-14FCF9F040B8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67B40-B366-48BC-A3C7-3F5609408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46023-23B2-4377-A426-678FC107E762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258-72A6-4544-93A4-739447FCF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6A53C-D4E5-409B-8D66-B59EB8A2F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427C3-5E6E-4275-B2AA-EE8443668C8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BD8A6-4F31-4F7F-B4D4-2D254456D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69587-47B0-4A8A-8FC4-C5B642CCAC3F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94658-C0A1-4925-9097-F05C0A180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61C80-93EA-4835-8395-EA7788332B58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7CFB4-5617-474C-BC29-15624BF9B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1ECA6-595F-4DFE-8609-190D2A6F55AF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581B-FEB2-4B1D-B9CF-96B2F8926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2E225-200D-4AD7-A61E-B8FB32A578B9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BB39-9FF8-407C-A443-71350110F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856B3-34A8-4665-85D7-A668D72D94C2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6AF3E-683B-4150-857A-F7DB81EBA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7CF20-92B4-43C4-9089-B41ACC8012C4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27DF7-8920-4330-802A-FC61068F5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DBB88-18AE-4D34-BC58-0EDFEF7A540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2B032-DFC2-4F14-B2A0-880624F30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651CD15-F79D-4660-AF72-08F341FD7918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9A2B17F-C183-442D-8FD5-1888778D4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86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09600"/>
            <a:ext cx="7215238" cy="224789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Verdana" pitchFamily="34" charset="0"/>
              </a:rPr>
              <a:t>Блокада </a:t>
            </a:r>
            <a:br>
              <a:rPr lang="ru-RU" sz="44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Verdana" pitchFamily="34" charset="0"/>
              </a:rPr>
            </a:br>
            <a:r>
              <a:rPr lang="ru-RU" sz="44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Verdana" pitchFamily="34" charset="0"/>
              </a:rPr>
              <a:t>Ленинграда</a:t>
            </a:r>
            <a:endParaRPr lang="ru-RU" sz="4400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Verdana" pitchFamily="34" charset="0"/>
            </a:endParaRP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>
          <a:xfrm>
            <a:off x="1214438" y="3500438"/>
            <a:ext cx="7072312" cy="2071687"/>
          </a:xfrm>
        </p:spPr>
        <p:txBody>
          <a:bodyPr/>
          <a:lstStyle/>
          <a:p>
            <a:pPr marL="73025" algn="ctr" eaLnBrk="1" hangingPunct="1">
              <a:defRPr/>
            </a:pPr>
            <a:r>
              <a:rPr lang="ru-RU" sz="4400" dirty="0" smtClean="0">
                <a:solidFill>
                  <a:schemeClr val="accent6">
                    <a:lumMod val="10000"/>
                  </a:schemeClr>
                </a:solidFill>
              </a:rPr>
              <a:t>Посвящается к дню снятия</a:t>
            </a:r>
          </a:p>
          <a:p>
            <a:pPr marL="73025" algn="ctr" eaLnBrk="1" hangingPunct="1">
              <a:defRPr/>
            </a:pPr>
            <a:r>
              <a:rPr lang="ru-RU" sz="4400" dirty="0" smtClean="0">
                <a:solidFill>
                  <a:schemeClr val="accent6">
                    <a:lumMod val="10000"/>
                  </a:schemeClr>
                </a:solidFill>
              </a:rPr>
              <a:t> Блокады Ленинграда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43887" y="0"/>
            <a:ext cx="900113" cy="6858000"/>
          </a:xfrm>
          <a:prstGeom prst="rect">
            <a:avLst/>
          </a:prstGeom>
          <a:noFill/>
        </p:spPr>
      </p:pic>
      <p:sp>
        <p:nvSpPr>
          <p:cNvPr id="4106" name="TextBox 9"/>
          <p:cNvSpPr txBox="1">
            <a:spLocks noChangeArrowheads="1"/>
          </p:cNvSpPr>
          <p:nvPr/>
        </p:nvSpPr>
        <p:spPr bwMode="auto">
          <a:xfrm>
            <a:off x="2771775" y="5949950"/>
            <a:ext cx="4981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</a:rPr>
              <a:t>Подготовила презентацию учитель истории: </a:t>
            </a:r>
          </a:p>
          <a:p>
            <a:pPr algn="ctr"/>
            <a:r>
              <a:rPr lang="ru-RU">
                <a:solidFill>
                  <a:srgbClr val="002060"/>
                </a:solidFill>
              </a:rPr>
              <a:t>Зарандия Л.С.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142875"/>
            <a:ext cx="4429125" cy="26431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rgbClr val="002060"/>
                </a:solidFill>
              </a:rPr>
              <a:t>Он бил по улицам, убивая мирных жителей, не щадя женщин,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rgbClr val="002060"/>
                </a:solidFill>
              </a:rPr>
              <a:t>стариков, детей.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2293" name="Текст 4"/>
          <p:cNvSpPr>
            <a:spLocks noGrp="1"/>
          </p:cNvSpPr>
          <p:nvPr>
            <p:ph type="body" sz="half" idx="3"/>
          </p:nvPr>
        </p:nvSpPr>
        <p:spPr>
          <a:xfrm>
            <a:off x="142875" y="4429125"/>
            <a:ext cx="3571875" cy="19288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Это не забудется никогда!</a:t>
            </a:r>
          </a:p>
        </p:txBody>
      </p:sp>
      <p:pic>
        <p:nvPicPr>
          <p:cNvPr id="14340" name="Содержимое 6" descr="20b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4419600" cy="4286250"/>
          </a:xfrm>
        </p:spPr>
      </p:pic>
      <p:pic>
        <p:nvPicPr>
          <p:cNvPr id="14341" name="Содержимое 7" descr="21b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29063" y="2857500"/>
            <a:ext cx="5214937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6" descr="44b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3" y="142875"/>
            <a:ext cx="8715375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Ленинград без воды. Да, это прорубь на Невском. Напротив сгоревший Гостиный Двор.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4" descr="C:\Documents and Settings\Администратор\Local Settings\Temporary Internet Files\Content.Word\IMG_21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5" y="79375"/>
            <a:ext cx="5000625" cy="656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57188" y="285750"/>
            <a:ext cx="3357562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</a:rPr>
              <a:t>Дома не отапливались, </a:t>
            </a:r>
          </a:p>
          <a:p>
            <a:pPr algn="ctr"/>
            <a:r>
              <a:rPr lang="ru-RU" sz="3200" b="1">
                <a:solidFill>
                  <a:srgbClr val="002060"/>
                </a:solidFill>
              </a:rPr>
              <a:t>в квартирах появились железные печурки- </a:t>
            </a:r>
            <a:r>
              <a:rPr lang="ru-RU" sz="3200" b="1">
                <a:solidFill>
                  <a:schemeClr val="bg1"/>
                </a:solidFill>
              </a:rPr>
              <a:t>«буржуйки», </a:t>
            </a:r>
            <a:r>
              <a:rPr lang="ru-RU" sz="3200" b="1">
                <a:solidFill>
                  <a:srgbClr val="002060"/>
                </a:solidFill>
              </a:rPr>
              <a:t>которые можно было топить дровами, бумагой,сжига</a:t>
            </a:r>
          </a:p>
          <a:p>
            <a:pPr algn="ctr"/>
            <a:r>
              <a:rPr lang="ru-RU" sz="3200" b="1">
                <a:solidFill>
                  <a:srgbClr val="002060"/>
                </a:solidFill>
              </a:rPr>
              <a:t>ли мебель, книги….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142875"/>
            <a:ext cx="8821613" cy="14287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Они заменили мужей и братьев. Снаряды и танки сегодня же будут в бою!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2" name="Содержимое 6" descr="34b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339752" y="1916832"/>
            <a:ext cx="4441825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57676" cy="17049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0" dirty="0" smtClean="0">
                <a:solidFill>
                  <a:srgbClr val="002060"/>
                </a:solidFill>
              </a:rPr>
              <a:t>Отцы  на фронт, дети на заводы.</a:t>
            </a:r>
            <a:endParaRPr lang="ru-RU" sz="4400" b="0" dirty="0">
              <a:solidFill>
                <a:srgbClr val="002060"/>
              </a:solidFill>
            </a:endParaRPr>
          </a:p>
        </p:txBody>
      </p:sp>
      <p:pic>
        <p:nvPicPr>
          <p:cNvPr id="18435" name="Содержимое 4" descr="vov_8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482850"/>
            <a:ext cx="4038600" cy="2760663"/>
          </a:xfrm>
        </p:spPr>
      </p:pic>
      <p:pic>
        <p:nvPicPr>
          <p:cNvPr id="18436" name="Содержимое 5" descr="vov_8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500063"/>
            <a:ext cx="4433887" cy="626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untitlит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714625"/>
            <a:ext cx="4803775" cy="3714750"/>
          </a:xfrm>
          <a:noFill/>
        </p:spPr>
      </p:pic>
      <p:pic>
        <p:nvPicPr>
          <p:cNvPr id="19459" name="Picture 4" descr="untitledзщ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05338" y="785813"/>
            <a:ext cx="4421187" cy="5643562"/>
          </a:xfrm>
          <a:noFill/>
        </p:spPr>
      </p:pic>
      <p:pic>
        <p:nvPicPr>
          <p:cNvPr id="19460" name="Picture 6" descr="124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8" y="142875"/>
            <a:ext cx="4286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1"/>
                </a:solidFill>
              </a:rPr>
              <a:t>Жертва  «Ленинградской болезни» - дистрофия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20483" name="Содержимое 4" descr="719px-Дистрофия_алиментарная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71625" y="1566863"/>
            <a:ext cx="6286500" cy="5245100"/>
          </a:xfr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43887" y="0"/>
            <a:ext cx="900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71500" y="928688"/>
            <a:ext cx="8072438" cy="5929312"/>
          </a:xfrm>
          <a:noFill/>
        </p:spPr>
      </p:pic>
      <p:sp>
        <p:nvSpPr>
          <p:cNvPr id="5" name="Text Box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142852"/>
            <a:ext cx="8229600" cy="646331"/>
          </a:xfrm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600" dirty="0">
                <a:solidFill>
                  <a:srgbClr val="002060"/>
                </a:solidFill>
              </a:rPr>
              <a:t>Люди умирали прямо на улицах.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9" descr="330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1214438"/>
            <a:ext cx="4491038" cy="5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Содержимое 7" descr="46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700808"/>
            <a:ext cx="4256088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4" y="142875"/>
            <a:ext cx="8533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>
                <a:solidFill>
                  <a:srgbClr val="002060"/>
                </a:solidFill>
              </a:rPr>
              <a:t>Тяжелые дни. Умершие машины. Трупы погибших от голода.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142853"/>
            <a:ext cx="8262937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bg1"/>
                </a:solidFill>
              </a:rPr>
              <a:t>Таня Савичева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" y="1143000"/>
            <a:ext cx="3571875" cy="5429250"/>
          </a:xfrm>
        </p:spPr>
        <p:txBody>
          <a:bodyPr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Женя умерла 28 дек. в 12.30 час. утра 1941 г.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Бабушка умерла 25 янв. 3 ч. дня 1942 г.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Лека умер 17 марта в 5 час. утр. 1942 г.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Дядя Вася умер 13 апр. в 2 ч. ночь 1942 г.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Дядя Леша умер 10 мая в 4 ч. дня 1942.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Мама 13 мая в 7.30 час. утра 1942.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Савичевы умерли.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Осталась одна Таня.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  Всю семью унесла блокада. Не выжила и Таня. Её, правда, успели вывезти из Ленинграда, но голод настолько подорвал здоровье девочки, что она умерла  в июле 1944 года . Она смогла пережить блокаду, но не смогла выжить..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        Дневник Тани Савичевой фигурировал на Нюрнбергском процессе как один из обвинительных документов против фашистских преступников.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05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3556" name="Содержимое 4" descr="blokadae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46563" y="1163638"/>
            <a:ext cx="4270375" cy="5480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286000" y="142875"/>
            <a:ext cx="45720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Помните!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Через века, через года, —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помните!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 тех,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кто уже не придет никогда, —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помните!..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Встречайте трепетную весну,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люди Земли.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Убейте войну,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прокляните войну,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люди Земли!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Мечту пронесите через года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жизнью наполните!..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Но о тех,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кто уже не придет никогда, —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заклинаю, — 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помните! </a:t>
            </a:r>
          </a:p>
          <a:p>
            <a:pPr algn="ctr" eaLnBrk="0" hangingPunct="0"/>
            <a:r>
              <a:rPr lang="ru-RU" sz="24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Роберт Рождественский</a:t>
            </a:r>
            <a:endParaRPr lang="ru-RU" sz="2400" b="1" i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43887" y="0"/>
            <a:ext cx="900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58204" cy="13573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Траурный  курган            «Дневник  Тани  Савичевой»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4579" name="Содержимое 6" descr="savicheva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5" y="2071688"/>
            <a:ext cx="5200650" cy="3857625"/>
          </a:xfrm>
        </p:spPr>
      </p:pic>
      <p:pic>
        <p:nvPicPr>
          <p:cNvPr id="24580" name="Содержимое 7" descr="doskahomesm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34000" y="1755775"/>
            <a:ext cx="3259138" cy="4887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2643206" cy="614366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«</a:t>
            </a:r>
            <a:r>
              <a:rPr lang="ru-RU" sz="3200" i="1" dirty="0" err="1" smtClean="0">
                <a:solidFill>
                  <a:srgbClr val="002060"/>
                </a:solidFill>
                <a:effectLst/>
                <a:latin typeface="Arial Black" pitchFamily="34" charset="0"/>
              </a:rPr>
              <a:t>Цвето́к</a:t>
            </a:r>
            <a:r>
              <a:rPr lang="ru-RU" sz="3200" i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</a:t>
            </a:r>
            <a:r>
              <a:rPr lang="ru-RU" sz="3200" i="1" dirty="0" err="1" smtClean="0">
                <a:solidFill>
                  <a:srgbClr val="002060"/>
                </a:solidFill>
                <a:effectLst/>
                <a:latin typeface="Arial Black" pitchFamily="34" charset="0"/>
              </a:rPr>
              <a:t>жи́зни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»— </a:t>
            </a:r>
            <a:r>
              <a:rPr lang="ru-RU" sz="2800" dirty="0" smtClean="0">
                <a:solidFill>
                  <a:srgbClr val="002060"/>
                </a:solidFill>
              </a:rPr>
              <a:t>мемориальный</a:t>
            </a:r>
            <a:r>
              <a:rPr lang="ru-RU" sz="2400" dirty="0" smtClean="0">
                <a:solidFill>
                  <a:srgbClr val="002060"/>
                </a:solidFill>
              </a:rPr>
              <a:t>  комплекс, входящий  в  Зелёный  пояс  Славы.  Создан  в  память  о  погибших  детях  блокадного  Ленинграда.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6627" name="Содержимое 3" descr="monument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55963" y="0"/>
            <a:ext cx="588803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2286016" cy="6297634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Самой страшной оказалась зима 1942 года. Только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военно</a:t>
            </a:r>
            <a:r>
              <a:rPr lang="ru-RU" sz="2400" dirty="0" smtClean="0">
                <a:solidFill>
                  <a:srgbClr val="002060"/>
                </a:solidFill>
              </a:rPr>
              <a:t>- автомобильная дорога, проложенная по льду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Ладожского озера помогла выжить людям.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7651" name="Picture 4" descr="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71750" y="357188"/>
            <a:ext cx="6532563" cy="614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7638" y="0"/>
            <a:ext cx="8996362" cy="685800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29684" cy="1714512"/>
          </a:xfrm>
        </p:spPr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Хлеб – в  Ленинград, а  детей – в тыл.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3500462" cy="6083320"/>
          </a:xfrm>
        </p:spPr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chemeClr val="accent2"/>
                </a:solidFill>
              </a:rPr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После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7- дневных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боёв войска Волховского и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Ленинградского фронтов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соединились и тем самым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прорвали блокаду Ленин-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града.</a:t>
            </a:r>
            <a:endParaRPr lang="ru-RU" sz="3100" dirty="0">
              <a:solidFill>
                <a:srgbClr val="002060"/>
              </a:solidFill>
            </a:endParaRPr>
          </a:p>
        </p:txBody>
      </p:sp>
      <p:pic>
        <p:nvPicPr>
          <p:cNvPr id="31747" name="Picture 4" descr="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690938" y="0"/>
            <a:ext cx="5453062" cy="6858000"/>
          </a:xfrm>
          <a:noFill/>
        </p:spPr>
      </p:pic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6500813" y="2095500"/>
            <a:ext cx="2643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18 января 1943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4143404" cy="629763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</a:rPr>
              <a:t>Такого дня не видел Ленинград!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Нет, радости подобной не бывало.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Казалось что все небо грохотало…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гремел неумолкаемо салют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из боевых прославленных орудий.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Смеялись, пели, обнимались люди.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Вс. Рождественский.</a:t>
            </a:r>
            <a:endParaRPr lang="ru-RU" sz="2800" dirty="0"/>
          </a:p>
        </p:txBody>
      </p:sp>
      <p:pic>
        <p:nvPicPr>
          <p:cNvPr id="41987" name="Содержимое 4" descr="Рисунок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7750" y="3643313"/>
            <a:ext cx="4038600" cy="3036887"/>
          </a:xfrm>
        </p:spPr>
      </p:pic>
      <p:pic>
        <p:nvPicPr>
          <p:cNvPr id="41988" name="Содержимое 5" descr="Рисунок1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142875"/>
            <a:ext cx="4395787" cy="3349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Содержимое 7" descr="monument8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1571625"/>
            <a:ext cx="8653462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642938" y="142875"/>
            <a:ext cx="76438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2060"/>
                </a:solidFill>
              </a:rPr>
              <a:t>Манумент «Разорванное кольцо».</a:t>
            </a:r>
            <a:br>
              <a:rPr lang="ru-RU" sz="3200">
                <a:solidFill>
                  <a:srgbClr val="002060"/>
                </a:solidFill>
              </a:rPr>
            </a:br>
            <a:r>
              <a:rPr lang="ru-RU" sz="3200">
                <a:solidFill>
                  <a:srgbClr val="002060"/>
                </a:solidFill>
              </a:rPr>
              <a:t>Здесь начиналась «Дорога жизни».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Содержимое 3" descr="50c036e2d6ef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25" y="857250"/>
            <a:ext cx="57943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500063" y="142875"/>
            <a:ext cx="2786062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Потомок!</a:t>
            </a:r>
            <a:r>
              <a:rPr lang="ru-RU" sz="2800">
                <a:solidFill>
                  <a:srgbClr val="002060"/>
                </a:solidFill>
              </a:rPr>
              <a:t>  Знай,  в суровые  года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Верны  народу,  долгу  и  отчизне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Через  торосы ладожского  льда,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Сюда  мы  вели дорогу  жизни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Чтобы  жизнь  не умирала  никогда.  Б. Кежун.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3"/>
          <p:cNvSpPr>
            <a:spLocks noChangeArrowheads="1"/>
          </p:cNvSpPr>
          <p:nvPr/>
        </p:nvSpPr>
        <p:spPr bwMode="auto">
          <a:xfrm>
            <a:off x="500063" y="285750"/>
            <a:ext cx="7929562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</a:rPr>
              <a:t>«Опять война, опять блокада…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Быть может,нам о ней забыть?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Мне часто говорят: не надо,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Не надо память бередить.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Но для того, чтоб на планете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Не повторилось той войны,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Мне надо, чтобы наши дети </a:t>
            </a:r>
            <a:br>
              <a:rPr lang="ru-RU" sz="2800">
                <a:solidFill>
                  <a:srgbClr val="002060"/>
                </a:solidFill>
              </a:rPr>
            </a:br>
            <a:r>
              <a:rPr lang="ru-RU" sz="2800">
                <a:solidFill>
                  <a:srgbClr val="002060"/>
                </a:solidFill>
              </a:rPr>
              <a:t>Об этом помнили, как мы». </a:t>
            </a:r>
          </a:p>
          <a:p>
            <a:pPr algn="ctr"/>
            <a:r>
              <a:rPr lang="ru-RU" sz="2800">
                <a:solidFill>
                  <a:srgbClr val="002060"/>
                </a:solidFill>
              </a:rPr>
              <a:t>Я не напрасно беспокоюсь,</a:t>
            </a:r>
          </a:p>
          <a:p>
            <a:pPr algn="ctr"/>
            <a:r>
              <a:rPr lang="ru-RU" sz="2800">
                <a:solidFill>
                  <a:srgbClr val="002060"/>
                </a:solidFill>
              </a:rPr>
              <a:t>Чтоб не забывалась та война:</a:t>
            </a:r>
          </a:p>
          <a:p>
            <a:pPr algn="ctr"/>
            <a:r>
              <a:rPr lang="ru-RU" sz="2800">
                <a:solidFill>
                  <a:srgbClr val="002060"/>
                </a:solidFill>
              </a:rPr>
              <a:t>Ведь эта память – наша совесть.</a:t>
            </a:r>
          </a:p>
          <a:p>
            <a:pPr algn="ctr"/>
            <a:r>
              <a:rPr lang="ru-RU" sz="2800">
                <a:solidFill>
                  <a:srgbClr val="002060"/>
                </a:solidFill>
              </a:rPr>
              <a:t>Она, как сила, нам нужна…                                                            Ю.Воронов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43887" y="0"/>
            <a:ext cx="900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988452" cy="78581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002060"/>
                </a:solidFill>
              </a:rPr>
              <a:t>Идёт война народная</a:t>
            </a:r>
          </a:p>
        </p:txBody>
      </p:sp>
      <p:pic>
        <p:nvPicPr>
          <p:cNvPr id="6147" name="Содержимое 4" descr="1b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3175" y="1143000"/>
            <a:ext cx="5330825" cy="5572125"/>
          </a:xfrm>
        </p:spPr>
      </p:pic>
      <p:sp>
        <p:nvSpPr>
          <p:cNvPr id="10244" name="Содержимое 3"/>
          <p:cNvSpPr>
            <a:spLocks noGrp="1"/>
          </p:cNvSpPr>
          <p:nvPr>
            <p:ph sz="half" idx="2"/>
          </p:nvPr>
        </p:nvSpPr>
        <p:spPr>
          <a:xfrm>
            <a:off x="500063" y="1357313"/>
            <a:ext cx="3214687" cy="5357812"/>
          </a:xfrm>
        </p:spPr>
        <p:txBody>
          <a:bodyPr>
            <a:normAutofit fontScale="92500" lnSpcReduction="2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Наше дело правое! Победа будет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за нами!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Уже на второй день войны на улицах города висел плакат художника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 В. А. Серова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4" descr="0001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0"/>
            <a:ext cx="8173541" cy="662379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Текст 2"/>
          <p:cNvSpPr>
            <a:spLocks noGrp="1"/>
          </p:cNvSpPr>
          <p:nvPr>
            <p:ph type="body" idx="1"/>
          </p:nvPr>
        </p:nvSpPr>
        <p:spPr>
          <a:xfrm>
            <a:off x="357188" y="1857375"/>
            <a:ext cx="3786187" cy="642938"/>
          </a:xfrm>
        </p:spPr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Мы готовы к бою!</a:t>
            </a:r>
          </a:p>
        </p:txBody>
      </p:sp>
      <p:sp>
        <p:nvSpPr>
          <p:cNvPr id="5125" name="Текст 4"/>
          <p:cNvSpPr>
            <a:spLocks noGrp="1"/>
          </p:cNvSpPr>
          <p:nvPr>
            <p:ph type="body" sz="half" idx="3"/>
          </p:nvPr>
        </p:nvSpPr>
        <p:spPr>
          <a:xfrm>
            <a:off x="142875" y="214313"/>
            <a:ext cx="4071938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Невский - дорога воздушной стражи (аэростатов).</a:t>
            </a:r>
          </a:p>
        </p:txBody>
      </p:sp>
      <p:pic>
        <p:nvPicPr>
          <p:cNvPr id="9221" name="Содержимое 6" descr="7b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5" y="2500313"/>
            <a:ext cx="4114800" cy="3922712"/>
          </a:xfrm>
        </p:spPr>
      </p:pic>
      <p:pic>
        <p:nvPicPr>
          <p:cNvPr id="9222" name="Содержимое 7" descr="5b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4008" y="764704"/>
            <a:ext cx="3943350" cy="3268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989" y="142874"/>
            <a:ext cx="4146995" cy="271006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Первые снаряды начали рваться на улицах.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429250" y="4429125"/>
            <a:ext cx="3508375" cy="2214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Так было каждый день. Враг бил по жилым домам,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по школам, по детским садам.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45" name="Содержимое 7" descr="18b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3356992"/>
            <a:ext cx="4286250" cy="3162300"/>
          </a:xfrm>
        </p:spPr>
      </p:pic>
      <p:pic>
        <p:nvPicPr>
          <p:cNvPr id="10246" name="Содержимое 3" descr="19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1388" y="1084263"/>
            <a:ext cx="429895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142875" y="0"/>
            <a:ext cx="9001125" cy="12858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Ленинград готовится к бою. Первые баррикады.</a:t>
            </a:r>
          </a:p>
        </p:txBody>
      </p:sp>
      <p:pic>
        <p:nvPicPr>
          <p:cNvPr id="11267" name="Содержимое 6" descr="11b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0125" y="1381125"/>
            <a:ext cx="7000875" cy="5334000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43887" y="0"/>
            <a:ext cx="900113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5" descr="287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42875"/>
            <a:ext cx="9144000" cy="67151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000768"/>
            <a:ext cx="8429684" cy="64294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Бомбёжка Ленинграда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2293" name="Picture 4" descr="6a70e8b6773489a1db393f098a274c08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643563" y="3357562"/>
            <a:ext cx="6858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1943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23075"/>
          </a:xfr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1394</TotalTime>
  <Words>364</Words>
  <Application>Microsoft Office PowerPoint</Application>
  <PresentationFormat>Экран (4:3)</PresentationFormat>
  <Paragraphs>75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Блокада  Ленинграда</vt:lpstr>
      <vt:lpstr>Слайд 2</vt:lpstr>
      <vt:lpstr>Идёт война народная</vt:lpstr>
      <vt:lpstr>Слайд 4</vt:lpstr>
      <vt:lpstr>Слайд 5</vt:lpstr>
      <vt:lpstr>Слайд 6</vt:lpstr>
      <vt:lpstr>Слайд 7</vt:lpstr>
      <vt:lpstr> Бомбёжка Ленинграда</vt:lpstr>
      <vt:lpstr>Слайд 9</vt:lpstr>
      <vt:lpstr>Слайд 10</vt:lpstr>
      <vt:lpstr>Слайд 11</vt:lpstr>
      <vt:lpstr>Слайд 12</vt:lpstr>
      <vt:lpstr>Слайд 13</vt:lpstr>
      <vt:lpstr>Отцы  на фронт, дети на заводы.</vt:lpstr>
      <vt:lpstr>Слайд 15</vt:lpstr>
      <vt:lpstr>Жертва  «Ленинградской болезни» - дистрофия</vt:lpstr>
      <vt:lpstr>Люди умирали прямо на улицах.</vt:lpstr>
      <vt:lpstr>Слайд 18</vt:lpstr>
      <vt:lpstr>Таня Савичева</vt:lpstr>
      <vt:lpstr>Траурный  курган            «Дневник  Тани  Савичевой»</vt:lpstr>
      <vt:lpstr> «Цвето́к  жи́зни»— мемориальный  комплекс, входящий  в  Зелёный  пояс  Славы.  Создан  в  память  о  погибших  детях  блокадного  Ленинграда.</vt:lpstr>
      <vt:lpstr>Самой страшной оказалась зима 1942 года. Только  военно- автомобильная дорога, проложенная по льду  Ладожского озера помогла выжить людям.</vt:lpstr>
      <vt:lpstr>Хлеб – в  Ленинград, а  детей – в тыл.</vt:lpstr>
      <vt:lpstr> После  7- дневных  боёв войска Волховского и  Ленинградского фронтов соединились и тем самым прорвали блокаду Ленин- града.</vt:lpstr>
      <vt:lpstr>Такого дня не видел Ленинград! Нет, радости подобной не бывало. Казалось что все небо грохотало… гремел неумолкаемо салют из боевых прославленных орудий. Смеялись, пели, обнимались люди. Вс. Рождественский.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Подвиг Ленинграда</dc:title>
  <dc:creator>NT Computer</dc:creator>
  <cp:lastModifiedBy>Рамаз</cp:lastModifiedBy>
  <cp:revision>200</cp:revision>
  <dcterms:created xsi:type="dcterms:W3CDTF">2008-07-20T06:11:31Z</dcterms:created>
  <dcterms:modified xsi:type="dcterms:W3CDTF">2012-02-05T19:54:08Z</dcterms:modified>
</cp:coreProperties>
</file>