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A9AF6AF-3C27-4774-B2C0-9D7341572A8B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3079" name="Picture 7" descr="4c8aa36f7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989138"/>
            <a:ext cx="4235450" cy="36004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5F17-F179-4119-AC4A-FA885C59EE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9081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31913" y="274638"/>
            <a:ext cx="557212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C3713-6F45-4011-8810-D0F737E052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EE772-941F-4725-B453-BB6D0A2ED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D6FD-F28C-4C1E-AFDA-7077E64398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31913" y="1600200"/>
            <a:ext cx="3740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4463" y="1600200"/>
            <a:ext cx="3740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BCB-13C0-458A-BC0B-5C40581996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1258D-EBF1-4270-ACC4-10B1E2E2F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9E20-D41B-4DEC-8A2A-205A28F202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FFC1D-6278-41EE-9BCB-0F02255344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15BA5-88EA-452C-996D-F4D8FD6814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F665F-9300-42F6-8C5E-AA9F9D1F21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65_5187"/>
          <p:cNvPicPr>
            <a:picLocks noChangeAspect="1" noChangeArrowheads="1"/>
          </p:cNvPicPr>
          <p:nvPr/>
        </p:nvPicPr>
        <p:blipFill>
          <a:blip r:embed="rId13"/>
          <a:srcRect l="35432" r="40158"/>
          <a:stretch>
            <a:fillRect/>
          </a:stretch>
        </p:blipFill>
        <p:spPr bwMode="auto">
          <a:xfrm>
            <a:off x="-36513" y="0"/>
            <a:ext cx="1487488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7813" y="6237288"/>
            <a:ext cx="24209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40200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8" y="6245225"/>
            <a:ext cx="1306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904000E-65F6-4488-A4A3-9AC433C39F3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7129462" cy="1143000"/>
          </a:xfrm>
          <a:prstGeom prst="rect">
            <a:avLst/>
          </a:prstGeom>
          <a:solidFill>
            <a:schemeClr val="bg1">
              <a:alpha val="89999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971550" y="-230188"/>
            <a:ext cx="1008063" cy="7316788"/>
          </a:xfrm>
          <a:custGeom>
            <a:avLst/>
            <a:gdLst/>
            <a:ahLst/>
            <a:cxnLst>
              <a:cxn ang="0">
                <a:pos x="317" y="159"/>
              </a:cxn>
              <a:cxn ang="0">
                <a:pos x="0" y="2654"/>
              </a:cxn>
              <a:cxn ang="0">
                <a:pos x="317" y="4513"/>
              </a:cxn>
              <a:cxn ang="0">
                <a:pos x="635" y="1701"/>
              </a:cxn>
              <a:cxn ang="0">
                <a:pos x="317" y="159"/>
              </a:cxn>
            </a:cxnLst>
            <a:rect l="0" t="0" r="r" b="b"/>
            <a:pathLst>
              <a:path w="635" h="4672">
                <a:moveTo>
                  <a:pt x="317" y="159"/>
                </a:moveTo>
                <a:cubicBezTo>
                  <a:pt x="211" y="318"/>
                  <a:pt x="0" y="1928"/>
                  <a:pt x="0" y="2654"/>
                </a:cubicBezTo>
                <a:cubicBezTo>
                  <a:pt x="0" y="3380"/>
                  <a:pt x="211" y="4672"/>
                  <a:pt x="317" y="4513"/>
                </a:cubicBezTo>
                <a:cubicBezTo>
                  <a:pt x="423" y="4354"/>
                  <a:pt x="635" y="2427"/>
                  <a:pt x="635" y="1701"/>
                </a:cubicBezTo>
                <a:cubicBezTo>
                  <a:pt x="635" y="975"/>
                  <a:pt x="423" y="0"/>
                  <a:pt x="317" y="159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600200"/>
            <a:ext cx="7632700" cy="4525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Синтаксические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Ошибка в глагольном управлении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Ошибка в согласовании прилагательных, причастий с именами существительных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Неудачный порядок слов в предложении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solidFill>
                  <a:srgbClr val="7030A0"/>
                </a:solidFill>
              </a:rPr>
              <a:t>Несоотнесённость</a:t>
            </a:r>
            <a:r>
              <a:rPr lang="ru-RU" sz="2800" dirty="0" smtClean="0">
                <a:solidFill>
                  <a:srgbClr val="7030A0"/>
                </a:solidFill>
              </a:rPr>
              <a:t> местоимений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Местоимённое удвоение подлежащего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Употребление глаголов, не соотнесённых по виду и времени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Неумение находить границу предложения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Логические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Повторы фактов, событий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Пропуски чего-то существенного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Нарушение причинно-следственных связей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Употребление несоотносимых вещей, понятий разных уровней в одном ряду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Композиционные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Неудачное построение вводной или заключительной части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Длинные или слишком короткие части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Слабая </a:t>
            </a:r>
            <a:r>
              <a:rPr lang="ru-RU" dirty="0" err="1" smtClean="0">
                <a:solidFill>
                  <a:srgbClr val="7030A0"/>
                </a:solidFill>
              </a:rPr>
              <a:t>арументация</a:t>
            </a:r>
            <a:r>
              <a:rPr lang="ru-RU" dirty="0" smtClean="0">
                <a:solidFill>
                  <a:srgbClr val="7030A0"/>
                </a:solidFill>
              </a:rPr>
              <a:t> в рассуждениях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Неоправданное отклонение от заранее составленного плана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</a:rPr>
              <a:t>Исправление и предупреждение речевых ошибок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913" y="285728"/>
            <a:ext cx="7632700" cy="584043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Исправление речевых ошибок в тетрадях учащихся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Составление картотеки типичных ошибок, допущенных учащимися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Определение типов ошибок и их причин ( диагностика)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Классная работа над общими типичными ошибками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Индивидуальная или групповая внеурочная работа над отдельными ошибками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Показ и анализ образцов, противопоставляемых  ученическому примитиву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Языковая подготовка перед сочинением, изложением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7030A0"/>
                </a:solidFill>
              </a:rPr>
              <a:t>Обучение самопроверке написанного и его редактирование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Список использованной литературы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913" y="1142984"/>
            <a:ext cx="7632700" cy="4983179"/>
          </a:xfrm>
        </p:spPr>
        <p:txBody>
          <a:bodyPr/>
          <a:lstStyle/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1.Антонова Л.Г. Развитие речи. Уроки риторики. – Ярославль: Академия развития, 1997. – 224 с., </a:t>
            </a:r>
            <a:r>
              <a:rPr lang="ru-RU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илл</a:t>
            </a:r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2.Есенина С.А. Как научить Вашего ребенка писать изложения. 4 класс (Пособие для начальных классов). – М.: «Грамотей», 2007. 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3. Карманова Т.Б. Опыт работы над выборочным изложением // Начальная школа. – 1997. – № 1. – С. 29 – 31.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4.Львов М.Р. Методика развития речи младших школьников. – М.: Просвещение, 1985. – 176с.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5. Львов М.Р. и др. Методика преподавания русского языка в начальных </a:t>
            </a:r>
            <a:r>
              <a:rPr lang="ru-RU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классах.-М</a:t>
            </a:r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: Издательский центр «Академия», 2000. – 464 с.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6. Львова М.Е. Взаимосвязь обучения изложениям и сочинениям // Начальная школа. – 1984. – № 3. – С. 32 – 35.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7. Морозова И.Д. Виды изложений и методика их проведения. – М.: Просвещение, 1984. – 184с.</a:t>
            </a:r>
          </a:p>
          <a:p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8. </a:t>
            </a:r>
            <a:r>
              <a:rPr lang="ru-RU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Новотворцева</a:t>
            </a:r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Н.В. Развитие речи детей.- Ярославль: ООО «Академия развития», 1996. – 240 с. </a:t>
            </a:r>
            <a:r>
              <a:rPr lang="ru-RU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Илл</a:t>
            </a:r>
            <a:r>
              <a:rPr lang="ru-RU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274638"/>
            <a:ext cx="7129462" cy="2868610"/>
          </a:xfrm>
        </p:spPr>
        <p:txBody>
          <a:bodyPr/>
          <a:lstStyle/>
          <a:p>
            <a:r>
              <a:rPr lang="ru-RU" dirty="0" smtClean="0"/>
              <a:t>Развитие речи. Изложение.</a:t>
            </a:r>
            <a:br>
              <a:rPr lang="ru-RU" dirty="0" smtClean="0"/>
            </a:br>
            <a:r>
              <a:rPr lang="ru-RU" sz="3600" dirty="0" smtClean="0"/>
              <a:t>Выступление на ШМО учителей начальных классов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5" y="3571876"/>
            <a:ext cx="3535357" cy="2554287"/>
          </a:xfrm>
        </p:spPr>
        <p:txBody>
          <a:bodyPr/>
          <a:lstStyle/>
          <a:p>
            <a:pPr>
              <a:defRPr/>
            </a:pPr>
            <a:r>
              <a:rPr lang="ru-RU" sz="2000" dirty="0"/>
              <a:t>Автор  Чебан Наталья Ивановна, </a:t>
            </a:r>
          </a:p>
          <a:p>
            <a:pPr>
              <a:defRPr/>
            </a:pPr>
            <a:r>
              <a:rPr lang="ru-RU" sz="2000" dirty="0"/>
              <a:t>учитель начальных классов</a:t>
            </a:r>
          </a:p>
          <a:p>
            <a:pPr>
              <a:defRPr/>
            </a:pPr>
            <a:r>
              <a:rPr lang="ru-RU" sz="2000" dirty="0"/>
              <a:t>МОУ СОШ№5</a:t>
            </a:r>
          </a:p>
          <a:p>
            <a:pPr>
              <a:defRPr/>
            </a:pPr>
            <a:r>
              <a:rPr lang="ru-RU" sz="2000" dirty="0"/>
              <a:t>Г.Воскресенска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    Источники обогащения словаря младшего школьника:  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Речевая среда в семье, среди друзей.</a:t>
            </a:r>
          </a:p>
          <a:p>
            <a:r>
              <a:rPr lang="ru-RU" dirty="0" smtClean="0"/>
              <a:t>Речевая среда: книги, газеты, радио, телевидение.</a:t>
            </a:r>
          </a:p>
          <a:p>
            <a:r>
              <a:rPr lang="ru-RU" dirty="0" smtClean="0"/>
              <a:t>Учебная работа в школе.</a:t>
            </a:r>
          </a:p>
          <a:p>
            <a:r>
              <a:rPr lang="ru-RU" dirty="0" smtClean="0"/>
              <a:t>Словари, справочники.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школьных текстовых упражнений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Устные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</a:rPr>
              <a:t>Пересказ прочитанного в различных вариантах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</a:rPr>
              <a:t>Текстовые выступления (сообщения, доклады, обсуждения)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</a:rPr>
              <a:t>Импровизации (рассказы из жизни, сочинение сказок, загадок, стихов 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</a:rPr>
              <a:t>Сочинения устные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Письменные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/>
                </a:solidFill>
              </a:rPr>
              <a:t>Сочинения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/>
                </a:solidFill>
              </a:rPr>
              <a:t>Записи по наблюдениям. Ведение дневников погоды, личных дневников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/>
                </a:solidFill>
              </a:rPr>
              <a:t>Изложения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/>
                </a:solidFill>
              </a:rPr>
              <a:t>Отзывы о прочитанном, о спектакле, статьи, письма дружеские и деловые. 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Изложение</a:t>
            </a:r>
            <a:r>
              <a:rPr lang="ru-RU" sz="2800" dirty="0" smtClean="0"/>
              <a:t> – письменный пересказ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dirty="0" smtClean="0"/>
              <a:t>                 </a:t>
            </a:r>
            <a:r>
              <a:rPr lang="ru-RU" sz="7200" dirty="0" smtClean="0">
                <a:solidFill>
                  <a:schemeClr val="accent2"/>
                </a:solidFill>
              </a:rPr>
              <a:t>Изложение</a:t>
            </a:r>
            <a:endParaRPr lang="ru-RU" sz="7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Виды пересказов и изложений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400" dirty="0" smtClean="0">
                <a:solidFill>
                  <a:srgbClr val="00B0F0"/>
                </a:solidFill>
              </a:rPr>
              <a:t>Подробный пересказ, изложение.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>
                <a:solidFill>
                  <a:srgbClr val="00B0F0"/>
                </a:solidFill>
              </a:rPr>
              <a:t>Выборочное изложение.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>
                <a:solidFill>
                  <a:srgbClr val="00B0F0"/>
                </a:solidFill>
              </a:rPr>
              <a:t>Творческие изложения.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Словарные (лексические)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Морфологические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синтаксические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логические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B050"/>
                </a:solidFill>
              </a:rPr>
              <a:t>Речевые ошибки, их диагностика и исправление.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Лексические ошибки: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Неоправданные повторы слов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Употребление слов в неточном, не свойственном им значении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Употребление слов без учёта их эмоциональной окраски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Употребление просторечных слов и оборотов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Морфологические 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Пропуск морфем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Образование формы множественного числа у существительных, которые употребляются только в единственном числе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Употребление косвенных падежных форм личных местоимений без Н в начале слова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Использование диалектных и просторечных форм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Детское словотворчество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theme1.xml><?xml version="1.0" encoding="utf-8"?>
<a:theme xmlns:a="http://schemas.openxmlformats.org/drawingml/2006/main" name="54_Edubooks">
  <a:themeElements>
    <a:clrScheme name="Edu brown lin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brown line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brown lin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54_Edubooks</Template>
  <TotalTime>75</TotalTime>
  <Words>407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54_Edubooks</vt:lpstr>
      <vt:lpstr>Слайд 1</vt:lpstr>
      <vt:lpstr>Развитие речи. Изложение. Выступление на ШМО учителей начальных классов </vt:lpstr>
      <vt:lpstr>     Источники обогащения словаря младшего школьника:    </vt:lpstr>
      <vt:lpstr>Виды школьных текстовых упражнений</vt:lpstr>
      <vt:lpstr>Изложение – письменный пересказ</vt:lpstr>
      <vt:lpstr>Виды пересказов и изложений</vt:lpstr>
      <vt:lpstr>Словарные (лексические) Морфологические синтаксические логические </vt:lpstr>
      <vt:lpstr>Лексические ошибки:</vt:lpstr>
      <vt:lpstr>Морфологические  ошибки</vt:lpstr>
      <vt:lpstr>Синтаксические ошибки</vt:lpstr>
      <vt:lpstr>Логические ошибки</vt:lpstr>
      <vt:lpstr>Композиционные ошибки</vt:lpstr>
      <vt:lpstr>Слайд 13</vt:lpstr>
      <vt:lpstr>Слайд 14</vt:lpstr>
      <vt:lpstr>Список использованной литературы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8</cp:revision>
  <dcterms:created xsi:type="dcterms:W3CDTF">2012-02-05T18:16:47Z</dcterms:created>
  <dcterms:modified xsi:type="dcterms:W3CDTF">2012-02-05T19:32:26Z</dcterms:modified>
</cp:coreProperties>
</file>