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6" r:id="rId2"/>
    <p:sldId id="257" r:id="rId3"/>
    <p:sldId id="259" r:id="rId4"/>
    <p:sldId id="258" r:id="rId5"/>
    <p:sldId id="261" r:id="rId6"/>
    <p:sldId id="260" r:id="rId7"/>
    <p:sldId id="262" r:id="rId8"/>
    <p:sldId id="263" r:id="rId9"/>
    <p:sldId id="264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CBC638-EDF7-409A-A324-7FC0A066BE47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6852DC-EE50-4713-A1EC-8E847E1BD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8A3C71-A435-4EBC-AE91-5DB15B8D85B3}" type="slidenum">
              <a:rPr lang="ru-RU"/>
              <a:pPr/>
              <a:t>4</a:t>
            </a:fld>
            <a:endParaRPr lang="ru-RU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851648" cy="1872208"/>
          </a:xfrm>
        </p:spPr>
        <p:txBody>
          <a:bodyPr/>
          <a:lstStyle/>
          <a:p>
            <a:r>
              <a:rPr lang="ru-RU" dirty="0" smtClean="0"/>
              <a:t>СКАЗКОТЕРАПИЯ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564904"/>
            <a:ext cx="7854696" cy="1752600"/>
          </a:xfrm>
        </p:spPr>
        <p:txBody>
          <a:bodyPr/>
          <a:lstStyle/>
          <a:p>
            <a:r>
              <a:rPr lang="ru-RU" dirty="0" smtClean="0"/>
              <a:t>Выполнила студентка 3 курса </a:t>
            </a:r>
            <a:r>
              <a:rPr lang="ru-RU" dirty="0" err="1" smtClean="0"/>
              <a:t>Алиферова</a:t>
            </a:r>
            <a:r>
              <a:rPr lang="ru-RU" dirty="0" smtClean="0"/>
              <a:t> Е.В.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1052736"/>
            <a:ext cx="639950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СКАЗКОТЕРАПИЯ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 descr="http://www.grafamania.net/uploads/posts/2009-06/1243975160_belosnezhka-i-sem-gnom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3284984"/>
            <a:ext cx="5076056" cy="3140968"/>
          </a:xfrm>
          <a:prstGeom prst="rect">
            <a:avLst/>
          </a:prstGeom>
          <a:noFill/>
        </p:spPr>
      </p:pic>
      <p:pic>
        <p:nvPicPr>
          <p:cNvPr id="6" name="Рисунок 5" descr="animated_cartoon_003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3284984"/>
            <a:ext cx="2016224" cy="204724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3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Формы работы: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3888432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Рассказывание сказок: рассказывание от 1 и 3 лица; рассказывание и придумывание продолжения. 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Сочинение сказок. </a:t>
            </a:r>
          </a:p>
          <a:p>
            <a:pPr lvl="0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Куклотерапия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(пальчиковые, марионетки). 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Постановка и разыгрывание сказок (иногда совместно с родителями). 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Анализ сказок. 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Имидж-терапия (мгновенное преображение с помощью костюмов). 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Рисование сказок (в детском саду и дома с родителями). 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Медитации на сказку (погружение в какой-либо процесс).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gold-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81128"/>
            <a:ext cx="9143999" cy="2276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     </a:t>
            </a:r>
            <a:r>
              <a:rPr lang="ru-RU" sz="3100" dirty="0" smtClean="0"/>
              <a:t>  Таким образом, на основании вышеприведенных материалов, можно сделать следующие выводы о значении </a:t>
            </a:r>
            <a:r>
              <a:rPr lang="ru-RU" sz="3100" dirty="0" err="1" smtClean="0"/>
              <a:t>сказкотерапии</a:t>
            </a:r>
            <a:r>
              <a:rPr lang="ru-RU" sz="3100" dirty="0" smtClean="0"/>
              <a:t> в  работе с детьми с ЗПР и нарушениями речи: </a:t>
            </a:r>
          </a:p>
          <a:p>
            <a:r>
              <a:rPr lang="ru-RU" dirty="0" smtClean="0"/>
              <a:t>·         У ребенка ликвидируются болезненные переживания связанные с дефектами речи, укрепляется психическое здоровье, что способствует улучшению социальной адаптации. </a:t>
            </a:r>
          </a:p>
          <a:p>
            <a:r>
              <a:rPr lang="ru-RU" dirty="0" smtClean="0"/>
              <a:t>·         Использование комплексной системы коррекционно-воспитательной работы приводит к стойкой положительной динамике в речевом развитии и эмоционально-волевой сфере.   </a:t>
            </a:r>
          </a:p>
          <a:p>
            <a:r>
              <a:rPr lang="ru-RU" dirty="0" smtClean="0"/>
              <a:t>·         Улучшается фонематическое восприятие, артикуляционная моторика, звукопроизношение, слоговая структура слова, языковой анализ, грамматический строй, словарь, лексико-грамматические отношения, связная речь.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48007" y="692696"/>
            <a:ext cx="540431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ВЫВОДЫ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Рисунок 4" descr="ala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60648"/>
            <a:ext cx="2305819" cy="1412776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1844824"/>
            <a:ext cx="895025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УДАЧИ, СЧАСТЬЯ И ИСПОЛНЕНИЯ ЖЕЛАНИЙ!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7" name="Рисунок 6" descr="5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240" y="4221088"/>
            <a:ext cx="1944216" cy="2252464"/>
          </a:xfrm>
          <a:prstGeom prst="rect">
            <a:avLst/>
          </a:prstGeom>
        </p:spPr>
      </p:pic>
      <p:pic>
        <p:nvPicPr>
          <p:cNvPr id="8" name="Рисунок 7" descr="49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140968"/>
            <a:ext cx="1840768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48245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это созерцание и раскрытие внутреннего и внешнего мира, осмысление прожитого, моделирование будущего, подбор каждому   человеку своей особенной сказки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> </a:t>
            </a:r>
            <a:r>
              <a:rPr lang="ru-RU" sz="3600" dirty="0" smtClean="0"/>
              <a:t>Это процесс поиска глубинных смыслов и верных связей между событиями и поступками посредством сказки. </a:t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a1841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64288" y="4941168"/>
            <a:ext cx="1368152" cy="1505322"/>
          </a:xfrm>
        </p:spPr>
      </p:pic>
      <p:sp>
        <p:nvSpPr>
          <p:cNvPr id="5" name="Прямоугольник 4"/>
          <p:cNvSpPr/>
          <p:nvPr/>
        </p:nvSpPr>
        <p:spPr>
          <a:xfrm>
            <a:off x="1599102" y="404664"/>
            <a:ext cx="594579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сказкотерапия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1" name="Содержимое 4" descr="a5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4725144"/>
            <a:ext cx="1343397" cy="1575048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731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диагностическая, прогностическая, </a:t>
            </a:r>
            <a:br>
              <a:rPr lang="ru-RU" dirty="0" smtClean="0"/>
            </a:br>
            <a:r>
              <a:rPr lang="ru-RU" dirty="0" smtClean="0"/>
              <a:t>развивающая, </a:t>
            </a:r>
            <a:br>
              <a:rPr lang="ru-RU" dirty="0" smtClean="0"/>
            </a:br>
            <a:r>
              <a:rPr lang="ru-RU" dirty="0" smtClean="0"/>
              <a:t>терапевтическая.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a37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5656" y="5229200"/>
            <a:ext cx="1247775" cy="1152525"/>
          </a:xfrm>
        </p:spPr>
      </p:pic>
      <p:sp>
        <p:nvSpPr>
          <p:cNvPr id="5" name="Прямоугольник 4"/>
          <p:cNvSpPr/>
          <p:nvPr/>
        </p:nvSpPr>
        <p:spPr>
          <a:xfrm>
            <a:off x="1763688" y="620688"/>
            <a:ext cx="568863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ФУНКЦИИ</a:t>
            </a:r>
          </a:p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сказкотерапии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Содержимое 3" descr="a3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6225" y="2780928"/>
            <a:ext cx="1247775" cy="1152525"/>
          </a:xfrm>
          <a:prstGeom prst="rect">
            <a:avLst/>
          </a:prstGeo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dirty="0" smtClean="0"/>
              <a:t>.</a:t>
            </a:r>
          </a:p>
        </p:txBody>
      </p:sp>
      <p:pic>
        <p:nvPicPr>
          <p:cNvPr id="5" name="Содержимое 4" descr="a50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1520" y="5229200"/>
            <a:ext cx="695325" cy="1143000"/>
          </a:xfrm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620688"/>
            <a:ext cx="914400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Arial" pitchFamily="34" charset="0"/>
                <a:ea typeface="Times New Roman" pitchFamily="18" charset="0"/>
              </a:rPr>
              <a:t>           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Сказка выполняет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исключительно важные речевые и коммуникативные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функции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лексико-образную, поскольку формирует языковую культуру личности;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активизирует и развивает внутреннюю слухоречевую память ребенка.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слушании и чтении сказок происходит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интериоризация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вербально-знаковых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форм сказок;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при пересказе, драматизации — становление речевой культуры;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развиваются основные языковые функции -экспрессивная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вербально-образный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компонент речи) и коммуникативная (способность к общению, пониманию, диалогу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);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1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3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640960" cy="504056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                  </a:t>
            </a:r>
            <a:r>
              <a:rPr lang="ru-RU" sz="2700" dirty="0" err="1" smtClean="0"/>
              <a:t>Сказкотерапия</a:t>
            </a:r>
            <a:r>
              <a:rPr lang="ru-RU" sz="2700" dirty="0" smtClean="0"/>
              <a:t> преследует такие цели</a:t>
            </a:r>
            <a:r>
              <a:rPr lang="ru-RU" sz="2200" dirty="0" smtClean="0"/>
              <a:t>. </a:t>
            </a:r>
            <a:br>
              <a:rPr lang="ru-RU" sz="2200" dirty="0" smtClean="0"/>
            </a:br>
            <a:r>
              <a:rPr lang="ru-RU" sz="2200" dirty="0" smtClean="0"/>
              <a:t>• Создание коммуникативной направленности каждого слова и высказывания ребенка. </a:t>
            </a:r>
            <a:br>
              <a:rPr lang="ru-RU" sz="2200" dirty="0" smtClean="0"/>
            </a:br>
            <a:r>
              <a:rPr lang="ru-RU" sz="2200" dirty="0" smtClean="0"/>
              <a:t>• Совершенствование лексико-грамматических средств языка.    Совершенствование звуковой стороны речи в сфере произношения, восприятия  и выразительности.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/>
              <a:t>• Развитие диалогической и монологической речи. </a:t>
            </a:r>
            <a:br>
              <a:rPr lang="ru-RU" sz="2200" dirty="0" smtClean="0"/>
            </a:br>
            <a:r>
              <a:rPr lang="ru-RU" sz="2200" dirty="0" smtClean="0"/>
              <a:t>• Эффективность игровой мотивации детской речи. </a:t>
            </a:r>
            <a:br>
              <a:rPr lang="ru-RU" sz="2200" dirty="0" smtClean="0"/>
            </a:br>
            <a:r>
              <a:rPr lang="ru-RU" sz="2200" dirty="0" smtClean="0"/>
              <a:t> Взаимосвязь зрительного, слухового и моторного анализаторов. </a:t>
            </a:r>
            <a:br>
              <a:rPr lang="ru-RU" sz="2200" dirty="0" smtClean="0"/>
            </a:br>
            <a:r>
              <a:rPr lang="ru-RU" sz="2200" dirty="0" smtClean="0"/>
              <a:t>• Сотрудничество логопеда с детьми и друг с другом. </a:t>
            </a:r>
            <a:br>
              <a:rPr lang="ru-RU" sz="2200" dirty="0" smtClean="0"/>
            </a:br>
            <a:r>
              <a:rPr lang="ru-RU" sz="2200" dirty="0" smtClean="0"/>
              <a:t>• Создание на занятии благоприятной психологической атмосферы, обогащение эмоционально-чувственной сферы ребенка. </a:t>
            </a:r>
            <a:br>
              <a:rPr lang="ru-RU" sz="2200" dirty="0" smtClean="0"/>
            </a:br>
            <a:r>
              <a:rPr lang="ru-RU" sz="2200" dirty="0" smtClean="0"/>
              <a:t>• Приобщение детей к прошлому и настоящему русской культуры, народному  фольклору. </a:t>
            </a:r>
            <a:br>
              <a:rPr lang="ru-RU" sz="2200" dirty="0" smtClean="0"/>
            </a:br>
            <a:endParaRPr lang="ru-RU" sz="2200" dirty="0"/>
          </a:p>
        </p:txBody>
      </p:sp>
      <p:pic>
        <p:nvPicPr>
          <p:cNvPr id="4" name="Содержимое 3" descr="animated_cartoon_006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76256" y="5013176"/>
            <a:ext cx="1312540" cy="15750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435280" cy="4885152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      Использование </a:t>
            </a:r>
            <a:r>
              <a:rPr lang="ru-RU" sz="2700" dirty="0" err="1" smtClean="0"/>
              <a:t>сказкотерапии</a:t>
            </a:r>
            <a:r>
              <a:rPr lang="ru-RU" sz="2700" dirty="0" smtClean="0"/>
              <a:t> в обучении детей  развивает: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dirty="0" smtClean="0"/>
              <a:t>- активность — от потребности в эмоциональной разрядке к самовыражению в речевом действии; </a:t>
            </a:r>
            <a:br>
              <a:rPr lang="ru-RU" sz="2200" dirty="0" smtClean="0"/>
            </a:br>
            <a:r>
              <a:rPr lang="ru-RU" sz="2200" dirty="0" smtClean="0"/>
              <a:t>- самостоятельность — от ориентации в средствах выразительности, проблемных ситуациях сказки, к поиску адекватных способов самовыражения в речи и движении; </a:t>
            </a:r>
            <a:br>
              <a:rPr lang="ru-RU" sz="2200" dirty="0" smtClean="0"/>
            </a:br>
            <a:r>
              <a:rPr lang="ru-RU" sz="2200" dirty="0" smtClean="0"/>
              <a:t>- творчество — от подражания взрослому в </a:t>
            </a:r>
            <a:r>
              <a:rPr lang="ru-RU" sz="2200" dirty="0" err="1" smtClean="0"/>
              <a:t>действиии</a:t>
            </a:r>
            <a:r>
              <a:rPr lang="ru-RU" sz="2200" dirty="0" smtClean="0"/>
              <a:t> выразительном слове к совместному составлению словесных описаний; </a:t>
            </a:r>
            <a:br>
              <a:rPr lang="ru-RU" sz="2200" dirty="0" smtClean="0"/>
            </a:br>
            <a:r>
              <a:rPr lang="ru-RU" sz="2200" dirty="0" smtClean="0"/>
              <a:t>- эмоциональность — от восприятия образов сказки к адекватному воплощению собственного опыта в действии, ритме и слове; </a:t>
            </a:r>
            <a:br>
              <a:rPr lang="ru-RU" sz="2200" dirty="0" smtClean="0"/>
            </a:br>
            <a:r>
              <a:rPr lang="ru-RU" sz="2200" dirty="0" smtClean="0"/>
              <a:t>- произвольность — от переживания эмоциональных состояний сказочных героев, понимания образных выражений к оценке собственных устных сообщений и эмоциональных поступков; </a:t>
            </a:r>
            <a:br>
              <a:rPr lang="ru-RU" sz="2200" dirty="0" smtClean="0"/>
            </a:br>
            <a:r>
              <a:rPr lang="ru-RU" sz="2200" dirty="0" smtClean="0"/>
              <a:t>-связную речь — от продолжения фраз взрослого к рассуждениям о музыкальных композициях, пантомимических этюдах, сказочных образах. </a:t>
            </a:r>
            <a:br>
              <a:rPr lang="ru-RU" sz="2200" dirty="0" smtClean="0"/>
            </a:br>
            <a:endParaRPr lang="ru-RU" sz="2200" dirty="0"/>
          </a:p>
        </p:txBody>
      </p:sp>
      <p:pic>
        <p:nvPicPr>
          <p:cNvPr id="4" name="Содержимое 3" descr="animated_cartoon_0032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68344" y="5229200"/>
            <a:ext cx="1096516" cy="1359024"/>
          </a:xfrm>
        </p:spPr>
      </p:pic>
      <p:pic>
        <p:nvPicPr>
          <p:cNvPr id="5" name="Содержимое 3" descr="animated_cartoon_00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5301208"/>
            <a:ext cx="1096516" cy="1359024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4248472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/>
              <a:t>Можно выделить три этапа работы с   дошкольниками с применением </a:t>
            </a:r>
            <a:r>
              <a:rPr lang="ru-RU" sz="3200" b="1" i="1" dirty="0" err="1" smtClean="0"/>
              <a:t>сказкотерапии</a:t>
            </a:r>
            <a:r>
              <a:rPr lang="ru-RU" sz="3200" dirty="0" smtClean="0"/>
              <a:t>.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i="1" dirty="0" smtClean="0"/>
              <a:t>         </a:t>
            </a:r>
            <a:r>
              <a:rPr lang="ru-RU" sz="3100" b="1" i="1" dirty="0" smtClean="0"/>
              <a:t>I этап —</a:t>
            </a:r>
            <a:r>
              <a:rPr lang="ru-RU" sz="3100" dirty="0" smtClean="0"/>
              <a:t> познавательно-эффективная ориентировка, направленная на осмысление сюжета сказки, восприятие музыкальных композиций, выразительное интонирование и исполнение сказочного образа. (Ведущий метод  - словесная режиссерская игра.)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multfilm-70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10350" y="3789040"/>
            <a:ext cx="2533650" cy="285750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805032"/>
          </a:xfrm>
        </p:spPr>
        <p:txBody>
          <a:bodyPr>
            <a:normAutofit/>
          </a:bodyPr>
          <a:lstStyle/>
          <a:p>
            <a:r>
              <a:rPr lang="ru-RU" dirty="0" smtClean="0"/>
              <a:t>   </a:t>
            </a:r>
            <a:r>
              <a:rPr lang="ru-RU" sz="2800" dirty="0" smtClean="0"/>
              <a:t>         </a:t>
            </a:r>
            <a:r>
              <a:rPr lang="ru-RU" sz="2800" b="1" i="1" dirty="0" smtClean="0"/>
              <a:t>II этап —</a:t>
            </a:r>
            <a:r>
              <a:rPr lang="ru-RU" sz="2800" dirty="0" smtClean="0"/>
              <a:t> словесное комментирование эмоционально-аффективных ситуаций. Дети учатся управлять своими поведенческими реакциями с помощью словесных описаний тембра, динамики, выразительных движений и ритмического рисунка. (Ведущий метод — словесное комментирование.)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animated_cartoon_0031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56176" y="3717032"/>
            <a:ext cx="2320652" cy="2736304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6691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       </a:t>
            </a:r>
            <a:r>
              <a:rPr lang="ru-RU" sz="3100" dirty="0" smtClean="0"/>
              <a:t>    </a:t>
            </a:r>
            <a:r>
              <a:rPr lang="ru-RU" sz="3100" b="1" i="1" dirty="0" smtClean="0"/>
              <a:t>III этап</a:t>
            </a:r>
            <a:r>
              <a:rPr lang="ru-RU" sz="3100" dirty="0" smtClean="0"/>
              <a:t> — выражение замещающей потребности, способствующей приведению в равновесие эмоционального поведения и выразительного слова. (Ведущий метод — совместная импровизация, в которой взрослый предлагает разыграть отдельные эпизоды сказки, при этом главными героями становятся сами дети.) Дети пробуют внести новые элементы в сказку, при этом сохранив сюжетную линию.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ala2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12160" y="4267210"/>
            <a:ext cx="2665090" cy="2323694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5385514</TotalTime>
  <Words>109</Words>
  <Application>Microsoft Office PowerPoint</Application>
  <PresentationFormat>Экран (4:3)</PresentationFormat>
  <Paragraphs>39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СКАЗКОТЕРАПИЯ</vt:lpstr>
      <vt:lpstr>                           - это созерцание и раскрытие внутреннего и внешнего мира, осмысление прожитого, моделирование будущего, подбор каждому   человеку своей особенной сказки. Это процесс поиска глубинных смыслов и верных связей между событиями и поступками посредством сказки.   </vt:lpstr>
      <vt:lpstr>   диагностическая, прогностическая,  развивающая,  терапевтическая. </vt:lpstr>
      <vt:lpstr>.</vt:lpstr>
      <vt:lpstr>                  Сказкотерапия преследует такие цели.  • Создание коммуникативной направленности каждого слова и высказывания ребенка.  • Совершенствование лексико-грамматических средств языка.    Совершенствование звуковой стороны речи в сфере произношения, восприятия  и выразительности.  • Развитие диалогической и монологической речи.  • Эффективность игровой мотивации детской речи.   Взаимосвязь зрительного, слухового и моторного анализаторов.  • Сотрудничество логопеда с детьми и друг с другом.  • Создание на занятии благоприятной психологической атмосферы, обогащение эмоционально-чувственной сферы ребенка.  • Приобщение детей к прошлому и настоящему русской культуры, народному  фольклору.  </vt:lpstr>
      <vt:lpstr>      Использование сказкотерапии в обучении детей  развивает:  - активность — от потребности в эмоциональной разрядке к самовыражению в речевом действии;  - самостоятельность — от ориентации в средствах выразительности, проблемных ситуациях сказки, к поиску адекватных способов самовыражения в речи и движении;  - творчество — от подражания взрослому в действиии выразительном слове к совместному составлению словесных описаний;  - эмоциональность — от восприятия образов сказки к адекватному воплощению собственного опыта в действии, ритме и слове;  - произвольность — от переживания эмоциональных состояний сказочных героев, понимания образных выражений к оценке собственных устных сообщений и эмоциональных поступков;  -связную речь — от продолжения фраз взрослого к рассуждениям о музыкальных композициях, пантомимических этюдах, сказочных образах.  </vt:lpstr>
      <vt:lpstr>Можно выделить три этапа работы с   дошкольниками с применением сказкотерапии.           I этап — познавательно-эффективная ориентировка, направленная на осмысление сюжета сказки, восприятие музыкальных композиций, выразительное интонирование и исполнение сказочного образа. (Ведущий метод  - словесная режиссерская игра.)  </vt:lpstr>
      <vt:lpstr>            II этап — словесное комментирование эмоционально-аффективных ситуаций. Дети учатся управлять своими поведенческими реакциями с помощью словесных описаний тембра, динамики, выразительных движений и ритмического рисунка. (Ведущий метод — словесное комментирование.)  </vt:lpstr>
      <vt:lpstr>            III этап — выражение замещающей потребности, способствующей приведению в равновесие эмоционального поведения и выразительного слова. (Ведущий метод — совместная импровизация, в которой взрослый предлагает разыграть отдельные эпизоды сказки, при этом главными героями становятся сами дети.) Дети пробуют внести новые элементы в сказку, при этом сохранив сюжетную линию.  </vt:lpstr>
      <vt:lpstr>Формы работы: </vt:lpstr>
      <vt:lpstr>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СКАЗКОТЕРАПИЯ</dc:title>
  <cp:lastModifiedBy>Елена</cp:lastModifiedBy>
  <cp:revision>21</cp:revision>
  <dcterms:modified xsi:type="dcterms:W3CDTF">2011-03-29T20:23:45Z</dcterms:modified>
</cp:coreProperties>
</file>