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44" r:id="rId2"/>
  </p:sldMasterIdLst>
  <p:notesMasterIdLst>
    <p:notesMasterId r:id="rId37"/>
  </p:notesMasterIdLst>
  <p:sldIdLst>
    <p:sldId id="256" r:id="rId3"/>
    <p:sldId id="294" r:id="rId4"/>
    <p:sldId id="258" r:id="rId5"/>
    <p:sldId id="259" r:id="rId6"/>
    <p:sldId id="262" r:id="rId7"/>
    <p:sldId id="260" r:id="rId8"/>
    <p:sldId id="266" r:id="rId9"/>
    <p:sldId id="264" r:id="rId10"/>
    <p:sldId id="267" r:id="rId11"/>
    <p:sldId id="285" r:id="rId12"/>
    <p:sldId id="286" r:id="rId13"/>
    <p:sldId id="288" r:id="rId14"/>
    <p:sldId id="289" r:id="rId15"/>
    <p:sldId id="270" r:id="rId16"/>
    <p:sldId id="296" r:id="rId17"/>
    <p:sldId id="271" r:id="rId18"/>
    <p:sldId id="290" r:id="rId19"/>
    <p:sldId id="272" r:id="rId20"/>
    <p:sldId id="273" r:id="rId21"/>
    <p:sldId id="275" r:id="rId22"/>
    <p:sldId id="292" r:id="rId23"/>
    <p:sldId id="291" r:id="rId24"/>
    <p:sldId id="276" r:id="rId25"/>
    <p:sldId id="278" r:id="rId26"/>
    <p:sldId id="287" r:id="rId27"/>
    <p:sldId id="279" r:id="rId28"/>
    <p:sldId id="280" r:id="rId29"/>
    <p:sldId id="295" r:id="rId30"/>
    <p:sldId id="281" r:id="rId31"/>
    <p:sldId id="282" r:id="rId32"/>
    <p:sldId id="297" r:id="rId33"/>
    <p:sldId id="283" r:id="rId34"/>
    <p:sldId id="284" r:id="rId35"/>
    <p:sldId id="293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10D"/>
    <a:srgbClr val="487B21"/>
    <a:srgbClr val="4B1C09"/>
    <a:srgbClr val="3A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AB0B7C-4C9B-4175-9053-21AB9C8B59A6}" type="doc">
      <dgm:prSet loTypeId="urn:microsoft.com/office/officeart/2005/8/layout/default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3AECB014-7287-4750-8393-ADB5F61C8081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/>
            <a:t>Лось шёл скачками в сторону озёр, должно быть спешил на водоём.</a:t>
          </a:r>
          <a:endParaRPr lang="ru-RU" b="1" dirty="0"/>
        </a:p>
      </dgm:t>
    </dgm:pt>
    <dgm:pt modelId="{D4A554AE-0630-4926-AA0A-E707917C5F1C}" type="parTrans" cxnId="{123A8971-8699-438D-84FB-A9E8C761E1D5}">
      <dgm:prSet/>
      <dgm:spPr/>
      <dgm:t>
        <a:bodyPr/>
        <a:lstStyle/>
        <a:p>
          <a:endParaRPr lang="ru-RU"/>
        </a:p>
      </dgm:t>
    </dgm:pt>
    <dgm:pt modelId="{1234A5C2-F82A-47BF-B362-0E125F222267}" type="sibTrans" cxnId="{123A8971-8699-438D-84FB-A9E8C761E1D5}">
      <dgm:prSet/>
      <dgm:spPr/>
      <dgm:t>
        <a:bodyPr/>
        <a:lstStyle/>
        <a:p>
          <a:endParaRPr lang="ru-RU"/>
        </a:p>
      </dgm:t>
    </dgm:pt>
    <dgm:pt modelId="{92A73782-1B16-4C76-AA60-DA40E9823534}">
      <dgm:prSet/>
      <dgm:spPr>
        <a:solidFill>
          <a:srgbClr val="92D050"/>
        </a:solidFill>
      </dgm:spPr>
      <dgm:t>
        <a:bodyPr/>
        <a:lstStyle/>
        <a:p>
          <a:r>
            <a:rPr lang="ru-RU" b="1" dirty="0" smtClean="0"/>
            <a:t>Вводные слова и сочетания слов, стоящие на границе однородных членов предложения или частей сложного предложения и относящиеся к следующему за ним слову или предложению, не отделяются от него запятой </a:t>
          </a:r>
          <a:endParaRPr lang="ru-RU" b="1" dirty="0"/>
        </a:p>
      </dgm:t>
    </dgm:pt>
    <dgm:pt modelId="{8C3B43C7-EADD-4813-8857-6F7807B7FD4E}" type="parTrans" cxnId="{2D664D2D-F09F-4B06-A3D8-7DA30EAC7A6D}">
      <dgm:prSet/>
      <dgm:spPr/>
      <dgm:t>
        <a:bodyPr/>
        <a:lstStyle/>
        <a:p>
          <a:endParaRPr lang="ru-RU"/>
        </a:p>
      </dgm:t>
    </dgm:pt>
    <dgm:pt modelId="{039170CF-610C-4F0E-824F-76BA44B63891}" type="sibTrans" cxnId="{2D664D2D-F09F-4B06-A3D8-7DA30EAC7A6D}">
      <dgm:prSet/>
      <dgm:spPr/>
      <dgm:t>
        <a:bodyPr/>
        <a:lstStyle/>
        <a:p>
          <a:endParaRPr lang="ru-RU"/>
        </a:p>
      </dgm:t>
    </dgm:pt>
    <dgm:pt modelId="{7405C02A-E1D5-4A73-8DB3-68AAF9F569B3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/>
            <a:t>У паперти собора толклись люди, чего-то, видимо, ожидая</a:t>
          </a:r>
          <a:endParaRPr lang="ru-RU" b="1" dirty="0"/>
        </a:p>
      </dgm:t>
    </dgm:pt>
    <dgm:pt modelId="{B345228C-E4F7-4A0A-93C2-36E606E1626C}" type="parTrans" cxnId="{27A8C03F-D965-4CB4-9699-31A9A10A11DD}">
      <dgm:prSet/>
      <dgm:spPr/>
      <dgm:t>
        <a:bodyPr/>
        <a:lstStyle/>
        <a:p>
          <a:endParaRPr lang="ru-RU"/>
        </a:p>
      </dgm:t>
    </dgm:pt>
    <dgm:pt modelId="{C62530C4-690F-4A35-9E9C-A564C1AE809B}" type="sibTrans" cxnId="{27A8C03F-D965-4CB4-9699-31A9A10A11DD}">
      <dgm:prSet/>
      <dgm:spPr/>
      <dgm:t>
        <a:bodyPr/>
        <a:lstStyle/>
        <a:p>
          <a:endParaRPr lang="ru-RU"/>
        </a:p>
      </dgm:t>
    </dgm:pt>
    <dgm:pt modelId="{99AFFDF9-A3CA-4512-8E14-8757C826908F}">
      <dgm:prSet/>
      <dgm:spPr>
        <a:solidFill>
          <a:srgbClr val="FFC000"/>
        </a:solidFill>
      </dgm:spPr>
      <dgm:t>
        <a:bodyPr/>
        <a:lstStyle/>
        <a:p>
          <a:r>
            <a:rPr lang="ru-RU" b="1" dirty="0" smtClean="0"/>
            <a:t>Если вводное слово или сочетание слов находится внутри обособленного члена предложения или внутри вставной конструкции, то оно выделяется</a:t>
          </a:r>
          <a:endParaRPr lang="ru-RU" b="1" dirty="0"/>
        </a:p>
      </dgm:t>
    </dgm:pt>
    <dgm:pt modelId="{F9AA9094-B887-43A0-A15E-B3EB75E39FA4}" type="parTrans" cxnId="{FB96E0EE-5CC0-4724-8245-DFD43544D518}">
      <dgm:prSet/>
      <dgm:spPr/>
      <dgm:t>
        <a:bodyPr/>
        <a:lstStyle/>
        <a:p>
          <a:endParaRPr lang="ru-RU"/>
        </a:p>
      </dgm:t>
    </dgm:pt>
    <dgm:pt modelId="{CA9E991D-8D6B-4536-97F1-DC5316DB6522}" type="sibTrans" cxnId="{FB96E0EE-5CC0-4724-8245-DFD43544D518}">
      <dgm:prSet/>
      <dgm:spPr/>
      <dgm:t>
        <a:bodyPr/>
        <a:lstStyle/>
        <a:p>
          <a:endParaRPr lang="ru-RU"/>
        </a:p>
      </dgm:t>
    </dgm:pt>
    <dgm:pt modelId="{4BEF2D76-6EFA-4F14-80F0-B979E5EF2ADF}" type="pres">
      <dgm:prSet presAssocID="{FBAB0B7C-4C9B-4175-9053-21AB9C8B59A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EB0FD2-2218-44EB-9DEA-DFBC7E817036}" type="pres">
      <dgm:prSet presAssocID="{99AFFDF9-A3CA-4512-8E14-8757C826908F}" presName="node" presStyleLbl="node1" presStyleIdx="0" presStyleCnt="4" custScaleX="123613" custScaleY="129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0314AD-7964-4225-8357-73E2C2909655}" type="pres">
      <dgm:prSet presAssocID="{CA9E991D-8D6B-4536-97F1-DC5316DB6522}" presName="sibTrans" presStyleCnt="0"/>
      <dgm:spPr/>
      <dgm:t>
        <a:bodyPr/>
        <a:lstStyle/>
        <a:p>
          <a:endParaRPr lang="ru-RU"/>
        </a:p>
      </dgm:t>
    </dgm:pt>
    <dgm:pt modelId="{FAF36BBF-8087-4263-9F48-B8E86DA34598}" type="pres">
      <dgm:prSet presAssocID="{7405C02A-E1D5-4A73-8DB3-68AAF9F569B3}" presName="node" presStyleLbl="node1" presStyleIdx="1" presStyleCnt="4" custScaleY="123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AC5495-6F7A-4A43-868D-C4E7961B725A}" type="pres">
      <dgm:prSet presAssocID="{C62530C4-690F-4A35-9E9C-A564C1AE809B}" presName="sibTrans" presStyleCnt="0"/>
      <dgm:spPr/>
      <dgm:t>
        <a:bodyPr/>
        <a:lstStyle/>
        <a:p>
          <a:endParaRPr lang="ru-RU"/>
        </a:p>
      </dgm:t>
    </dgm:pt>
    <dgm:pt modelId="{A62B3364-956A-4A22-ABD1-F2F45851C6E0}" type="pres">
      <dgm:prSet presAssocID="{92A73782-1B16-4C76-AA60-DA40E9823534}" presName="node" presStyleLbl="node1" presStyleIdx="2" presStyleCnt="4" custScaleX="127587" custScaleY="132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961ED4-C606-438C-9888-B35595C09B94}" type="pres">
      <dgm:prSet presAssocID="{039170CF-610C-4F0E-824F-76BA44B63891}" presName="sibTrans" presStyleCnt="0"/>
      <dgm:spPr/>
      <dgm:t>
        <a:bodyPr/>
        <a:lstStyle/>
        <a:p>
          <a:endParaRPr lang="ru-RU"/>
        </a:p>
      </dgm:t>
    </dgm:pt>
    <dgm:pt modelId="{0F619DC6-1519-45EA-BB43-E69DB042450F}" type="pres">
      <dgm:prSet presAssocID="{3AECB014-7287-4750-8393-ADB5F61C8081}" presName="node" presStyleLbl="node1" presStyleIdx="3" presStyleCnt="4" custScaleY="1317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0B9FC7-A547-4B32-93C0-884BE154ECBD}" type="presOf" srcId="{FBAB0B7C-4C9B-4175-9053-21AB9C8B59A6}" destId="{4BEF2D76-6EFA-4F14-80F0-B979E5EF2ADF}" srcOrd="0" destOrd="0" presId="urn:microsoft.com/office/officeart/2005/8/layout/default"/>
    <dgm:cxn modelId="{27A8C03F-D965-4CB4-9699-31A9A10A11DD}" srcId="{FBAB0B7C-4C9B-4175-9053-21AB9C8B59A6}" destId="{7405C02A-E1D5-4A73-8DB3-68AAF9F569B3}" srcOrd="1" destOrd="0" parTransId="{B345228C-E4F7-4A0A-93C2-36E606E1626C}" sibTransId="{C62530C4-690F-4A35-9E9C-A564C1AE809B}"/>
    <dgm:cxn modelId="{ABE392E1-E4EB-4EFD-98CE-1E896F894D89}" type="presOf" srcId="{3AECB014-7287-4750-8393-ADB5F61C8081}" destId="{0F619DC6-1519-45EA-BB43-E69DB042450F}" srcOrd="0" destOrd="0" presId="urn:microsoft.com/office/officeart/2005/8/layout/default"/>
    <dgm:cxn modelId="{123A8971-8699-438D-84FB-A9E8C761E1D5}" srcId="{FBAB0B7C-4C9B-4175-9053-21AB9C8B59A6}" destId="{3AECB014-7287-4750-8393-ADB5F61C8081}" srcOrd="3" destOrd="0" parTransId="{D4A554AE-0630-4926-AA0A-E707917C5F1C}" sibTransId="{1234A5C2-F82A-47BF-B362-0E125F222267}"/>
    <dgm:cxn modelId="{2D664D2D-F09F-4B06-A3D8-7DA30EAC7A6D}" srcId="{FBAB0B7C-4C9B-4175-9053-21AB9C8B59A6}" destId="{92A73782-1B16-4C76-AA60-DA40E9823534}" srcOrd="2" destOrd="0" parTransId="{8C3B43C7-EADD-4813-8857-6F7807B7FD4E}" sibTransId="{039170CF-610C-4F0E-824F-76BA44B63891}"/>
    <dgm:cxn modelId="{066A8CD0-A8CF-4194-A5EE-5C990611229C}" type="presOf" srcId="{7405C02A-E1D5-4A73-8DB3-68AAF9F569B3}" destId="{FAF36BBF-8087-4263-9F48-B8E86DA34598}" srcOrd="0" destOrd="0" presId="urn:microsoft.com/office/officeart/2005/8/layout/default"/>
    <dgm:cxn modelId="{FB96E0EE-5CC0-4724-8245-DFD43544D518}" srcId="{FBAB0B7C-4C9B-4175-9053-21AB9C8B59A6}" destId="{99AFFDF9-A3CA-4512-8E14-8757C826908F}" srcOrd="0" destOrd="0" parTransId="{F9AA9094-B887-43A0-A15E-B3EB75E39FA4}" sibTransId="{CA9E991D-8D6B-4536-97F1-DC5316DB6522}"/>
    <dgm:cxn modelId="{26125F5A-392D-4C1C-9E36-D8B7E81EF0D6}" type="presOf" srcId="{92A73782-1B16-4C76-AA60-DA40E9823534}" destId="{A62B3364-956A-4A22-ABD1-F2F45851C6E0}" srcOrd="0" destOrd="0" presId="urn:microsoft.com/office/officeart/2005/8/layout/default"/>
    <dgm:cxn modelId="{E9676EE1-5159-470E-91C1-F60EF712B469}" type="presOf" srcId="{99AFFDF9-A3CA-4512-8E14-8757C826908F}" destId="{62EB0FD2-2218-44EB-9DEA-DFBC7E817036}" srcOrd="0" destOrd="0" presId="urn:microsoft.com/office/officeart/2005/8/layout/default"/>
    <dgm:cxn modelId="{8CE74CBD-BACF-4E09-9F85-6517E3D525DE}" type="presParOf" srcId="{4BEF2D76-6EFA-4F14-80F0-B979E5EF2ADF}" destId="{62EB0FD2-2218-44EB-9DEA-DFBC7E817036}" srcOrd="0" destOrd="0" presId="urn:microsoft.com/office/officeart/2005/8/layout/default"/>
    <dgm:cxn modelId="{07BD4B8A-A151-4BF6-8E99-5D2687C56063}" type="presParOf" srcId="{4BEF2D76-6EFA-4F14-80F0-B979E5EF2ADF}" destId="{C20314AD-7964-4225-8357-73E2C2909655}" srcOrd="1" destOrd="0" presId="urn:microsoft.com/office/officeart/2005/8/layout/default"/>
    <dgm:cxn modelId="{7FDE39A6-9318-42FE-9B60-442177BF627C}" type="presParOf" srcId="{4BEF2D76-6EFA-4F14-80F0-B979E5EF2ADF}" destId="{FAF36BBF-8087-4263-9F48-B8E86DA34598}" srcOrd="2" destOrd="0" presId="urn:microsoft.com/office/officeart/2005/8/layout/default"/>
    <dgm:cxn modelId="{80976271-51C3-4AB5-A44E-71830A1E3E50}" type="presParOf" srcId="{4BEF2D76-6EFA-4F14-80F0-B979E5EF2ADF}" destId="{D9AC5495-6F7A-4A43-868D-C4E7961B725A}" srcOrd="3" destOrd="0" presId="urn:microsoft.com/office/officeart/2005/8/layout/default"/>
    <dgm:cxn modelId="{6EF9BF8C-D4A3-4FFD-8B59-4CB682DBFCBA}" type="presParOf" srcId="{4BEF2D76-6EFA-4F14-80F0-B979E5EF2ADF}" destId="{A62B3364-956A-4A22-ABD1-F2F45851C6E0}" srcOrd="4" destOrd="0" presId="urn:microsoft.com/office/officeart/2005/8/layout/default"/>
    <dgm:cxn modelId="{961CA881-E282-4442-AA7A-BEDA8C02067B}" type="presParOf" srcId="{4BEF2D76-6EFA-4F14-80F0-B979E5EF2ADF}" destId="{EC961ED4-C606-438C-9888-B35595C09B94}" srcOrd="5" destOrd="0" presId="urn:microsoft.com/office/officeart/2005/8/layout/default"/>
    <dgm:cxn modelId="{822F8B4C-39BD-4A9C-A994-A9908D68DB0C}" type="presParOf" srcId="{4BEF2D76-6EFA-4F14-80F0-B979E5EF2ADF}" destId="{0F619DC6-1519-45EA-BB43-E69DB042450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EB0FD2-2218-44EB-9DEA-DFBC7E817036}">
      <dsp:nvSpPr>
        <dsp:cNvPr id="0" name=""/>
        <dsp:cNvSpPr/>
      </dsp:nvSpPr>
      <dsp:spPr>
        <a:xfrm>
          <a:off x="72015" y="1838"/>
          <a:ext cx="4480135" cy="2810619"/>
        </a:xfrm>
        <a:prstGeom prst="rect">
          <a:avLst/>
        </a:prstGeom>
        <a:solidFill>
          <a:srgbClr val="FFC000"/>
        </a:solidFill>
        <a:ln w="349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Если вводное слово или сочетание слов находится внутри обособленного члена предложения или внутри вставной конструкции, то оно выделяется</a:t>
          </a:r>
          <a:endParaRPr lang="ru-RU" sz="2100" b="1" kern="1200" dirty="0"/>
        </a:p>
      </dsp:txBody>
      <dsp:txXfrm>
        <a:off x="72015" y="1838"/>
        <a:ext cx="4480135" cy="2810619"/>
      </dsp:txXfrm>
    </dsp:sp>
    <dsp:sp modelId="{FAF36BBF-8087-4263-9F48-B8E86DA34598}">
      <dsp:nvSpPr>
        <dsp:cNvPr id="0" name=""/>
        <dsp:cNvSpPr/>
      </dsp:nvSpPr>
      <dsp:spPr>
        <a:xfrm>
          <a:off x="4914582" y="65499"/>
          <a:ext cx="3624323" cy="2683296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349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У паперти собора толклись люди, чего-то, видимо, ожидая</a:t>
          </a:r>
          <a:endParaRPr lang="ru-RU" sz="2100" b="1" kern="1200" dirty="0"/>
        </a:p>
      </dsp:txBody>
      <dsp:txXfrm>
        <a:off x="4914582" y="65499"/>
        <a:ext cx="3624323" cy="2683296"/>
      </dsp:txXfrm>
    </dsp:sp>
    <dsp:sp modelId="{A62B3364-956A-4A22-ABD1-F2F45851C6E0}">
      <dsp:nvSpPr>
        <dsp:cNvPr id="0" name=""/>
        <dsp:cNvSpPr/>
      </dsp:nvSpPr>
      <dsp:spPr>
        <a:xfrm>
          <a:off x="0" y="3174890"/>
          <a:ext cx="4624165" cy="2871943"/>
        </a:xfrm>
        <a:prstGeom prst="rect">
          <a:avLst/>
        </a:prstGeom>
        <a:solidFill>
          <a:srgbClr val="92D050"/>
        </a:solidFill>
        <a:ln w="349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Вводные слова и сочетания слов, стоящие на границе однородных членов предложения или частей сложного предложения и относящиеся к следующему за ним слову или предложению, не отделяются от него запятой </a:t>
          </a:r>
          <a:endParaRPr lang="ru-RU" sz="2100" b="1" kern="1200" dirty="0"/>
        </a:p>
      </dsp:txBody>
      <dsp:txXfrm>
        <a:off x="0" y="3174890"/>
        <a:ext cx="4624165" cy="2871943"/>
      </dsp:txXfrm>
    </dsp:sp>
    <dsp:sp modelId="{0F619DC6-1519-45EA-BB43-E69DB042450F}">
      <dsp:nvSpPr>
        <dsp:cNvPr id="0" name=""/>
        <dsp:cNvSpPr/>
      </dsp:nvSpPr>
      <dsp:spPr>
        <a:xfrm>
          <a:off x="4986598" y="3178065"/>
          <a:ext cx="3624323" cy="2865593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349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Лось шёл скачками в сторону озёр, должно быть спешил на водоём.</a:t>
          </a:r>
          <a:endParaRPr lang="ru-RU" sz="2100" b="1" kern="1200" dirty="0"/>
        </a:p>
      </dsp:txBody>
      <dsp:txXfrm>
        <a:off x="4986598" y="3178065"/>
        <a:ext cx="3624323" cy="28655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165B8-473B-49EB-B183-9C40B2B6EB9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EF2B5-2491-4F8B-8024-ADE217319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773A-575D-4635-AF47-A16B77835D2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BBDA44B-EF58-44D2-97D8-7B7B160CEB7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05.02.2012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BC4348D-2315-4A15-B2C3-854945F7489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A44B-EF58-44D2-97D8-7B7B160CEB7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05.02.2012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348D-2315-4A15-B2C3-854945F7489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A44B-EF58-44D2-97D8-7B7B160CEB7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05.02.2012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348D-2315-4A15-B2C3-854945F7489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BBDA44B-EF58-44D2-97D8-7B7B160CEB7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05.02.2012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BC4348D-2315-4A15-B2C3-854945F7489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BBDA44B-EF58-44D2-97D8-7B7B160CEB7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05.02.2012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BC4348D-2315-4A15-B2C3-854945F7489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A44B-EF58-44D2-97D8-7B7B160CEB7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05.02.2012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348D-2315-4A15-B2C3-854945F7489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A44B-EF58-44D2-97D8-7B7B160CEB7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05.02.2012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348D-2315-4A15-B2C3-854945F7489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BDA44B-EF58-44D2-97D8-7B7B160CEB7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05.02.2012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BC4348D-2315-4A15-B2C3-854945F7489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DA44B-EF58-44D2-97D8-7B7B160CEB7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05.02.2012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348D-2315-4A15-B2C3-854945F7489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BBDA44B-EF58-44D2-97D8-7B7B160CEB7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05.02.2012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BC4348D-2315-4A15-B2C3-854945F7489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BDA44B-EF58-44D2-97D8-7B7B160CEB78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05.02.2012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BC4348D-2315-4A15-B2C3-854945F7489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006007A-373B-4769-BF8D-3D8F044E1FAE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FEA39A2-E30D-4FF4-8247-77917C974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peressa2009.narod2.ru/Gotovimsya_k_uroku/" TargetMode="External"/><Relationship Id="rId2" Type="http://schemas.openxmlformats.org/officeDocument/2006/relationships/hyperlink" Target="http://bugaga.net.ru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school-collection.edu.ru/" TargetMode="External"/><Relationship Id="rId5" Type="http://schemas.openxmlformats.org/officeDocument/2006/relationships/hyperlink" Target="http://nsportal.ru/shkola/russkii-yazyk/library/podgotovka-k-ege-zadanie-v4" TargetMode="External"/><Relationship Id="rId4" Type="http://schemas.openxmlformats.org/officeDocument/2006/relationships/hyperlink" Target="http://pptbase.ru/node/13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60648"/>
            <a:ext cx="6766520" cy="1584176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ПОДГОТОВКА К ЕГЭ.А21.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Вводные слова  и вводные конструкции.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7416824" cy="2088232"/>
          </a:xfrm>
        </p:spPr>
        <p:txBody>
          <a:bodyPr>
            <a:normAutofit fontScale="55000" lnSpcReduction="20000"/>
          </a:bodyPr>
          <a:lstStyle/>
          <a:p>
            <a:pPr algn="ctr">
              <a:defRPr/>
            </a:pPr>
            <a:r>
              <a:rPr lang="ru-RU" sz="5100" dirty="0" smtClean="0">
                <a:solidFill>
                  <a:srgbClr val="1C310D"/>
                </a:solidFill>
              </a:rPr>
              <a:t>     Учитель русского языка и литературы</a:t>
            </a:r>
          </a:p>
          <a:p>
            <a:pPr>
              <a:defRPr/>
            </a:pPr>
            <a:r>
              <a:rPr lang="ru-RU" sz="5100" dirty="0" smtClean="0">
                <a:solidFill>
                  <a:srgbClr val="1C310D"/>
                </a:solidFill>
              </a:rPr>
              <a:t>            «МОУ  ВСОШ» г. Кимры</a:t>
            </a:r>
          </a:p>
          <a:p>
            <a:pPr>
              <a:defRPr/>
            </a:pPr>
            <a:endParaRPr lang="ru-RU" sz="4500" dirty="0" smtClean="0">
              <a:solidFill>
                <a:srgbClr val="1C310D"/>
              </a:solidFill>
            </a:endParaRPr>
          </a:p>
          <a:p>
            <a:pPr algn="ctr">
              <a:defRPr/>
            </a:pPr>
            <a:r>
              <a:rPr lang="ru-RU" sz="4500" dirty="0" smtClean="0">
                <a:solidFill>
                  <a:srgbClr val="1C310D"/>
                </a:solidFill>
              </a:rPr>
              <a:t> </a:t>
            </a:r>
            <a:r>
              <a:rPr lang="ru-RU" sz="4500" dirty="0" err="1" smtClean="0">
                <a:solidFill>
                  <a:srgbClr val="1C310D"/>
                </a:solidFill>
              </a:rPr>
              <a:t>Шишаева</a:t>
            </a:r>
            <a:r>
              <a:rPr lang="ru-RU" sz="4500" dirty="0" smtClean="0">
                <a:solidFill>
                  <a:srgbClr val="1C310D"/>
                </a:solidFill>
              </a:rPr>
              <a:t> Нелли Геннадьевна</a:t>
            </a:r>
          </a:p>
          <a:p>
            <a:endParaRPr lang="ru-RU" dirty="0"/>
          </a:p>
        </p:txBody>
      </p:sp>
      <p:pic>
        <p:nvPicPr>
          <p:cNvPr id="4" name="Picture 4" descr="J00790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00808"/>
            <a:ext cx="259228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Слова </a:t>
            </a:r>
            <a:r>
              <a:rPr lang="ru-RU" sz="2800" b="1" i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наконец, однако, вообще </a:t>
            </a:r>
            <a:r>
              <a:rPr lang="ru-RU" sz="28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могут быть вводными или не являться таковыми в зависимости от значения.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340769"/>
          <a:ext cx="9144000" cy="535864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48000"/>
                <a:gridCol w="3048000"/>
                <a:gridCol w="3048000"/>
              </a:tblGrid>
              <a:tr h="3602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Вводное слово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Не вводное слово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159093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наконец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Если имеет значение «и ещё»: </a:t>
                      </a:r>
                      <a:r>
                        <a:rPr lang="ru-RU" sz="2000" i="1" dirty="0" smtClean="0"/>
                        <a:t>Наконец, расскажу о самом главном.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Если имеет значение «в результате», «в конце концов»: </a:t>
                      </a:r>
                      <a:r>
                        <a:rPr lang="ru-RU" sz="2000" i="1" dirty="0" smtClean="0"/>
                        <a:t>Мы наконец закончили работу.</a:t>
                      </a:r>
                      <a:endParaRPr lang="ru-RU" sz="2000" i="1" dirty="0"/>
                    </a:p>
                  </a:txBody>
                  <a:tcPr/>
                </a:tc>
              </a:tr>
              <a:tr h="178651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однако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Если стоит в середине или в конце предложения: </a:t>
                      </a:r>
                      <a:r>
                        <a:rPr lang="ru-RU" sz="2000" i="1" dirty="0" smtClean="0"/>
                        <a:t>Спор, однако, затянулся.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Если стоит в начале простого предложения и синонимично союзу</a:t>
                      </a:r>
                      <a:r>
                        <a:rPr lang="ru-RU" sz="2000" baseline="0" dirty="0" smtClean="0"/>
                        <a:t> но: </a:t>
                      </a:r>
                      <a:r>
                        <a:rPr lang="ru-RU" sz="2000" i="1" baseline="0" dirty="0" smtClean="0"/>
                        <a:t>Было трудно, однако я справился</a:t>
                      </a:r>
                      <a:r>
                        <a:rPr lang="ru-RU" sz="2000" baseline="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  <a:tr h="159093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вообще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Если имеет значение «вообще говоря</a:t>
                      </a:r>
                      <a:r>
                        <a:rPr lang="ru-RU" sz="2000" b="0" i="1" dirty="0" smtClean="0"/>
                        <a:t>»: Это, вообще, хороший признак.</a:t>
                      </a:r>
                      <a:endParaRPr lang="ru-RU" sz="20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Если имеет значение «В целом», «обычно», «всегда»: </a:t>
                      </a:r>
                      <a:r>
                        <a:rPr lang="ru-RU" sz="2000" i="1" dirty="0" smtClean="0"/>
                        <a:t>Здесь вообще зимой бывает холодно.</a:t>
                      </a:r>
                      <a:endParaRPr lang="ru-RU" sz="2000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26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Слова </a:t>
            </a:r>
            <a:r>
              <a:rPr lang="ru-RU" sz="2800" b="1" i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значит, главным образом </a:t>
            </a:r>
            <a:r>
              <a:rPr lang="ru-RU" sz="28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могут быть вводными или не являться таковыми в зависимости от значения.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1357887"/>
          <a:ext cx="8640961" cy="5212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19353"/>
                <a:gridCol w="3925647"/>
                <a:gridCol w="3395961"/>
              </a:tblGrid>
              <a:tr h="3619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Вводное слово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Не вводное слово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19904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Главным образом</a:t>
                      </a:r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служит для выделения какого-либо факта, для выражения его оценки: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Пособие следует исправить и, главным образом, дополнить новым материалом.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(Главным образом = самое главное)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имеет значение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первую очередь, больше всего: Он добился успеха главным образом благодаря своему трудолюбию.</a:t>
                      </a:r>
                      <a:endParaRPr lang="ru-RU" dirty="0"/>
                    </a:p>
                  </a:txBody>
                  <a:tcPr/>
                </a:tc>
              </a:tr>
              <a:tr h="2804788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Значит </a:t>
                      </a:r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синонимично словам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стало быть, следовательно: Значит, вы не можете сегодня прийти?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находится между придаточным и главным предложениями: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наступит весна, значит, будет тепло.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близко по смыслу к слову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означает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то является сказуемым: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Человек значит неизмеримо больше, чем принято думать о нем.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стоит между подлежащим и сказуемым, то перед ним ставится тире: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Бороться – значит победить.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Autofit/>
          </a:bodyPr>
          <a:lstStyle/>
          <a:p>
            <a:r>
              <a:rPr lang="ru-RU" sz="24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Тестовые задания для закрепления изученного материала по теме «Омонимия вводных слов и членов предложения»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892480" cy="5544616"/>
          </a:xfrm>
        </p:spPr>
        <p:txBody>
          <a:bodyPr>
            <a:normAutofit fontScale="32500" lnSpcReduction="20000"/>
          </a:bodyPr>
          <a:lstStyle/>
          <a:p>
            <a:pPr lvl="1">
              <a:buNone/>
            </a:pPr>
            <a:r>
              <a:rPr lang="ru-RU" sz="6500" b="1" i="1" dirty="0" smtClean="0">
                <a:solidFill>
                  <a:schemeClr val="accent3">
                    <a:lumMod val="50000"/>
                  </a:schemeClr>
                </a:solidFill>
              </a:rPr>
              <a:t>1.В каком предложении слово однако является вводным и выделяется с двух сторон запятыми?</a:t>
            </a:r>
            <a:endParaRPr lang="ru-RU" sz="65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996696" lvl="0" indent="-914400">
              <a:buNone/>
            </a:pPr>
            <a:r>
              <a:rPr lang="ru-RU" sz="6500" dirty="0" smtClean="0"/>
              <a:t>1.Работа над проектом идет однако до конца еще далеко.</a:t>
            </a:r>
          </a:p>
          <a:p>
            <a:pPr marL="996696" lvl="0" indent="-914400">
              <a:buNone/>
            </a:pPr>
            <a:r>
              <a:rPr lang="ru-RU" sz="6500" dirty="0" smtClean="0"/>
              <a:t>2.Трудно поверить что изба построена без единого гвоздя однако это так.</a:t>
            </a:r>
          </a:p>
          <a:p>
            <a:pPr marL="996696" lvl="0" indent="-914400">
              <a:buNone/>
            </a:pPr>
            <a:r>
              <a:rPr lang="ru-RU" sz="6500" dirty="0" smtClean="0"/>
              <a:t>3.Письмо написано корявым почерком с помарками однако без ошибок.</a:t>
            </a:r>
          </a:p>
          <a:p>
            <a:pPr marL="996696" lvl="0" indent="-914400">
              <a:buNone/>
            </a:pPr>
            <a:r>
              <a:rPr lang="ru-RU" sz="6500" dirty="0" smtClean="0"/>
              <a:t>4.Каждый день небо заволакивало тучами дождь однако так и не пошел.</a:t>
            </a:r>
          </a:p>
          <a:p>
            <a:pPr marL="996696" lvl="0" indent="-914400">
              <a:buNone/>
            </a:pPr>
            <a:endParaRPr lang="ru-RU" sz="6500" dirty="0" smtClean="0"/>
          </a:p>
          <a:p>
            <a:pPr lvl="1">
              <a:buNone/>
            </a:pPr>
            <a:r>
              <a:rPr lang="ru-RU" sz="6500" b="1" i="1" dirty="0" smtClean="0">
                <a:solidFill>
                  <a:schemeClr val="accent3">
                    <a:lumMod val="50000"/>
                  </a:schemeClr>
                </a:solidFill>
              </a:rPr>
              <a:t>2.В каком предложении слово наконец является вводным и выделяется с двух сторон запятыми?</a:t>
            </a:r>
            <a:endParaRPr lang="ru-RU" sz="65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39496" lvl="0" indent="-457200">
              <a:buNone/>
            </a:pPr>
            <a:r>
              <a:rPr lang="ru-RU" sz="6500" dirty="0" smtClean="0"/>
              <a:t>1.Очертания гор становились все бледнее и наконец совсем растаяли.</a:t>
            </a:r>
          </a:p>
          <a:p>
            <a:pPr marL="539496" lvl="0" indent="-457200">
              <a:buNone/>
            </a:pPr>
            <a:r>
              <a:rPr lang="ru-RU" sz="6500" dirty="0" smtClean="0"/>
              <a:t>2.Юре не хватает терпения, внимания и наконец знаний.</a:t>
            </a:r>
          </a:p>
          <a:p>
            <a:pPr marL="539496" lvl="0" indent="-457200">
              <a:buNone/>
            </a:pPr>
            <a:r>
              <a:rPr lang="ru-RU" sz="6500" dirty="0" smtClean="0"/>
              <a:t>3.Поезд медленно шел вдоль платформы и наконец остановился.</a:t>
            </a:r>
          </a:p>
          <a:p>
            <a:pPr marL="539496" lvl="0" indent="-457200">
              <a:buNone/>
            </a:pPr>
            <a:r>
              <a:rPr lang="ru-RU" sz="6500" dirty="0" smtClean="0"/>
              <a:t>4.Репетиции продолжались несколько месяцев. Наконец был объявлен день премьеры.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300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Проверьте ответы!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Ответы: </a:t>
            </a:r>
            <a:r>
              <a:rPr lang="ru-RU" dirty="0" smtClean="0"/>
              <a:t>1 – 4); 2 – 2);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cap="none" dirty="0" smtClean="0">
                <a:solidFill>
                  <a:srgbClr val="C32D2E">
                    <a:lumMod val="5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Не являются вводными и не выделяются запятыми слова и сочетания: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3863280" cy="499715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ru-RU" sz="3400" dirty="0" smtClean="0"/>
              <a:t>Исключительно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Авось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Буквально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Будто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Вдобавок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Вдруг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Ведь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Именно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Небось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Приблизительно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Примерно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Притом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Почти</a:t>
            </a:r>
          </a:p>
          <a:p>
            <a:pPr>
              <a:lnSpc>
                <a:spcPct val="90000"/>
              </a:lnSpc>
            </a:pPr>
            <a:r>
              <a:rPr lang="ru-RU" sz="3400" dirty="0" smtClean="0"/>
              <a:t>Поэтому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4046168" cy="45720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ru-RU" sz="3000" dirty="0" smtClean="0"/>
              <a:t>В конечном счете</a:t>
            </a:r>
          </a:p>
          <a:p>
            <a:pPr>
              <a:lnSpc>
                <a:spcPct val="90000"/>
              </a:lnSpc>
            </a:pPr>
            <a:r>
              <a:rPr lang="ru-RU" sz="3000" dirty="0" smtClean="0"/>
              <a:t>Вряд ли все-таки</a:t>
            </a:r>
          </a:p>
          <a:p>
            <a:pPr>
              <a:lnSpc>
                <a:spcPct val="90000"/>
              </a:lnSpc>
            </a:pPr>
            <a:r>
              <a:rPr lang="ru-RU" sz="3000" dirty="0" smtClean="0"/>
              <a:t>Вроде бы</a:t>
            </a:r>
          </a:p>
          <a:p>
            <a:pPr>
              <a:lnSpc>
                <a:spcPct val="90000"/>
              </a:lnSpc>
            </a:pPr>
            <a:r>
              <a:rPr lang="ru-RU" sz="3000" dirty="0" smtClean="0"/>
              <a:t>Тем не менее</a:t>
            </a:r>
          </a:p>
          <a:p>
            <a:pPr>
              <a:lnSpc>
                <a:spcPct val="90000"/>
              </a:lnSpc>
            </a:pPr>
            <a:r>
              <a:rPr lang="ru-RU" sz="3000" dirty="0" smtClean="0"/>
              <a:t>К тому же</a:t>
            </a:r>
          </a:p>
          <a:p>
            <a:pPr>
              <a:lnSpc>
                <a:spcPct val="90000"/>
              </a:lnSpc>
            </a:pPr>
            <a:r>
              <a:rPr lang="ru-RU" sz="3000" dirty="0" smtClean="0"/>
              <a:t>Между тем</a:t>
            </a:r>
          </a:p>
          <a:p>
            <a:pPr>
              <a:lnSpc>
                <a:spcPct val="90000"/>
              </a:lnSpc>
            </a:pPr>
            <a:r>
              <a:rPr lang="ru-RU" sz="3000" dirty="0" smtClean="0"/>
              <a:t>По совету…</a:t>
            </a:r>
          </a:p>
          <a:p>
            <a:pPr>
              <a:lnSpc>
                <a:spcPct val="90000"/>
              </a:lnSpc>
            </a:pPr>
            <a:r>
              <a:rPr lang="ru-RU" sz="3000" dirty="0" smtClean="0"/>
              <a:t> По указанию</a:t>
            </a:r>
          </a:p>
          <a:p>
            <a:pPr>
              <a:lnSpc>
                <a:spcPct val="90000"/>
              </a:lnSpc>
            </a:pPr>
            <a:r>
              <a:rPr lang="ru-RU" sz="3000" dirty="0" smtClean="0"/>
              <a:t> По постановлению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/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/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/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 </a:t>
            </a: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/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/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/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</a:br>
            <a:r>
              <a:rPr lang="ru-RU" sz="27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Алгоритм </a:t>
            </a:r>
            <a:r>
              <a:rPr lang="ru-RU" sz="27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работы при выполнении заданий по </a:t>
            </a:r>
            <a:r>
              <a:rPr lang="ru-RU" sz="27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теме </a:t>
            </a:r>
            <a:r>
              <a:rPr lang="ru-RU" sz="27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«Омонимия вводных слов и членов предложения» </a:t>
            </a:r>
            <a:r>
              <a:rPr lang="ru-RU" sz="2700" b="1" i="1" dirty="0" smtClean="0"/>
              <a:t/>
            </a:r>
            <a:br>
              <a:rPr lang="ru-RU" sz="2700" b="1" i="1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147248" cy="5493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 </a:t>
            </a:r>
          </a:p>
          <a:p>
            <a:pPr>
              <a:buNone/>
            </a:pPr>
            <a:r>
              <a:rPr lang="ru-RU" dirty="0" smtClean="0"/>
              <a:t>1. Прочитайте предложение с правильной интонацией.</a:t>
            </a:r>
            <a:endParaRPr lang="ru-RU" b="1" i="1" dirty="0" smtClean="0"/>
          </a:p>
          <a:p>
            <a:pPr>
              <a:buNone/>
            </a:pPr>
            <a:r>
              <a:rPr lang="ru-RU" dirty="0" smtClean="0"/>
              <a:t>2. Выясните, существует ли между выделенными словами и </a:t>
            </a:r>
            <a:r>
              <a:rPr lang="ru-RU" dirty="0" smtClean="0"/>
              <a:t>членами </a:t>
            </a:r>
            <a:r>
              <a:rPr lang="ru-RU" dirty="0" smtClean="0"/>
              <a:t>предложения грамматическая зависимость. При наличии такой связи выделенные слова являются членами предложения, а при отсутствии — вводными.</a:t>
            </a:r>
          </a:p>
          <a:p>
            <a:pPr>
              <a:buNone/>
            </a:pPr>
            <a:r>
              <a:rPr lang="ru-RU" dirty="0" smtClean="0"/>
              <a:t>3.  Убедитесь, что изъятие или перестановка вводного слова не нарушает структуры предложения.</a:t>
            </a:r>
          </a:p>
          <a:p>
            <a:pPr>
              <a:buNone/>
            </a:pPr>
            <a:r>
              <a:rPr lang="ru-RU" dirty="0" smtClean="0"/>
              <a:t>4. Выделите вводное слово запятыми.</a:t>
            </a:r>
          </a:p>
          <a:p>
            <a:pPr>
              <a:buNone/>
            </a:pPr>
            <a:r>
              <a:rPr lang="ru-RU" dirty="0" smtClean="0"/>
              <a:t>5. Убедитесь, что изъятие члена предложения разрушает синтак­сическую структуру.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91264" cy="792088"/>
          </a:xfrm>
        </p:spPr>
        <p:txBody>
          <a:bodyPr>
            <a:normAutofit fontScale="90000"/>
          </a:bodyPr>
          <a:lstStyle/>
          <a:p>
            <a:r>
              <a:rPr lang="ru-RU" sz="28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Спишите предложения, расставьте знаки препинания. Определите, чем являются выделенные слова.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rmAutofit/>
          </a:bodyPr>
          <a:lstStyle/>
          <a:p>
            <a:r>
              <a:rPr lang="ru-RU" b="1" dirty="0" smtClean="0"/>
              <a:t>Ваше предложение </a:t>
            </a:r>
            <a:r>
              <a:rPr lang="ru-RU" b="1" dirty="0" smtClean="0">
                <a:solidFill>
                  <a:srgbClr val="FF0000"/>
                </a:solidFill>
              </a:rPr>
              <a:t>кажется</a:t>
            </a:r>
            <a:r>
              <a:rPr lang="ru-RU" b="1" dirty="0" smtClean="0"/>
              <a:t> мне (не)пр..</a:t>
            </a:r>
            <a:r>
              <a:rPr lang="ru-RU" b="1" dirty="0" err="1" smtClean="0"/>
              <a:t>емлемым</a:t>
            </a:r>
            <a:r>
              <a:rPr lang="ru-RU" b="1" dirty="0" smtClean="0"/>
              <a:t>. Мы </a:t>
            </a:r>
            <a:r>
              <a:rPr lang="ru-RU" b="1" dirty="0" smtClean="0">
                <a:solidFill>
                  <a:srgbClr val="FF0000"/>
                </a:solidFill>
              </a:rPr>
              <a:t>кажется</a:t>
            </a:r>
            <a:r>
              <a:rPr lang="ru-RU" b="1" dirty="0" smtClean="0"/>
              <a:t> многого (не)предусмотрели.</a:t>
            </a:r>
          </a:p>
          <a:p>
            <a:r>
              <a:rPr lang="ru-RU" b="1" dirty="0" smtClean="0"/>
              <a:t>Окно </a:t>
            </a:r>
            <a:r>
              <a:rPr lang="ru-RU" b="1" dirty="0" smtClean="0">
                <a:solidFill>
                  <a:srgbClr val="FF0000"/>
                </a:solidFill>
              </a:rPr>
              <a:t>должно быть </a:t>
            </a:r>
            <a:r>
              <a:rPr lang="ru-RU" b="1" dirty="0" smtClean="0"/>
              <a:t>открыто всю ночь. Окно </a:t>
            </a:r>
            <a:r>
              <a:rPr lang="ru-RU" b="1" dirty="0" smtClean="0">
                <a:solidFill>
                  <a:srgbClr val="FF0000"/>
                </a:solidFill>
              </a:rPr>
              <a:t>должно быть</a:t>
            </a:r>
            <a:r>
              <a:rPr lang="ru-RU" b="1" dirty="0" smtClean="0"/>
              <a:t> забыли закрыть на ночь.</a:t>
            </a:r>
          </a:p>
          <a:p>
            <a:r>
              <a:rPr lang="ru-RU" b="1" dirty="0" smtClean="0"/>
              <a:t>Ты </a:t>
            </a:r>
            <a:r>
              <a:rPr lang="ru-RU" b="1" dirty="0" smtClean="0">
                <a:solidFill>
                  <a:srgbClr val="FF0000"/>
                </a:solidFill>
              </a:rPr>
              <a:t>может</a:t>
            </a:r>
            <a:r>
              <a:rPr lang="ru-RU" b="1" dirty="0" smtClean="0"/>
              <a:t> хочешь поехать в Москву? Ваше предложение </a:t>
            </a:r>
            <a:r>
              <a:rPr lang="ru-RU" b="1" dirty="0" smtClean="0">
                <a:solidFill>
                  <a:srgbClr val="FF0000"/>
                </a:solidFill>
              </a:rPr>
              <a:t>может быть</a:t>
            </a:r>
            <a:r>
              <a:rPr lang="ru-RU" b="1" dirty="0" smtClean="0"/>
              <a:t> принято на </a:t>
            </a:r>
            <a:r>
              <a:rPr lang="ru-RU" b="1" dirty="0" err="1" smtClean="0"/>
              <a:t>определе</a:t>
            </a:r>
            <a:r>
              <a:rPr lang="ru-RU" b="1" dirty="0" smtClean="0"/>
              <a:t>(</a:t>
            </a:r>
            <a:r>
              <a:rPr lang="ru-RU" b="1" dirty="0" err="1" smtClean="0"/>
              <a:t>н,нн</a:t>
            </a:r>
            <a:r>
              <a:rPr lang="ru-RU" b="1" dirty="0" smtClean="0"/>
              <a:t>)</a:t>
            </a:r>
            <a:r>
              <a:rPr lang="ru-RU" b="1" dirty="0" err="1" smtClean="0"/>
              <a:t>ых</a:t>
            </a:r>
            <a:r>
              <a:rPr lang="ru-RU" b="1" dirty="0" smtClean="0"/>
              <a:t> условиях.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Откровенно сказать </a:t>
            </a:r>
            <a:r>
              <a:rPr lang="ru-RU" b="1" dirty="0" smtClean="0"/>
              <a:t>я вижу этого человека (в)первые. Я прошу тебя </a:t>
            </a:r>
            <a:r>
              <a:rPr lang="ru-RU" b="1" dirty="0" smtClean="0">
                <a:solidFill>
                  <a:srgbClr val="FF0000"/>
                </a:solidFill>
              </a:rPr>
              <a:t>откровенно сказать </a:t>
            </a:r>
            <a:r>
              <a:rPr lang="ru-RU" b="1" dirty="0" smtClean="0"/>
              <a:t>свое мнение.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184482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  <a:t> </a:t>
            </a:r>
            <a:br>
              <a:rPr lang="ru-RU" sz="24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</a:br>
            <a:r>
              <a:rPr lang="ru-RU" sz="24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  <a:t/>
            </a:r>
            <a:br>
              <a:rPr lang="ru-RU" sz="24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</a:br>
            <a:r>
              <a:rPr lang="ru-RU" sz="24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  <a:t/>
            </a:r>
            <a:br>
              <a:rPr lang="ru-RU" sz="24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</a:br>
            <a: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  <a:t>Вводные слова и сочетания слов, находясь рядом </a:t>
            </a:r>
            <a:b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</a:br>
            <a: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  <a:t>с сочинительными союзами, отделяются или не отделяются от них запятыми в зависимости </a:t>
            </a:r>
            <a:b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</a:br>
            <a: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  <a:t>от контекста.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403648" y="1772816"/>
            <a:ext cx="5976664" cy="47525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4149080"/>
            <a:ext cx="410445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32D2E">
                    <a:lumMod val="50000"/>
                  </a:srgbClr>
                </a:solidFill>
              </a:rPr>
              <a:t>ДА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ВЫВОД: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Запятая после союза ставится</a:t>
            </a:r>
          </a:p>
          <a:p>
            <a:pPr algn="ctr"/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115616" y="1844824"/>
            <a:ext cx="6912768" cy="2232248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32D2E">
                    <a:lumMod val="50000"/>
                  </a:srgbClr>
                </a:solidFill>
              </a:rPr>
              <a:t>Можно ли опустить вводное слово без изменения структуры предложения</a:t>
            </a:r>
            <a:endParaRPr lang="ru-RU" sz="2400" b="1" dirty="0">
              <a:solidFill>
                <a:srgbClr val="C32D2E">
                  <a:lumMod val="50000"/>
                </a:srgbClr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716016" y="4149080"/>
            <a:ext cx="3960440" cy="2304256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32D2E">
                    <a:lumMod val="50000"/>
                  </a:srgbClr>
                </a:solidFill>
              </a:rPr>
              <a:t>НЕТ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ВЫВОД: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Запятая после союза 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 не ставится</a:t>
            </a:r>
          </a:p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cs typeface="Aharoni" pitchFamily="2" charset="-79"/>
              </a:rPr>
              <a:t>☼ На заметку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cs typeface="Aharoni" pitchFamily="2" charset="-79"/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7992888" cy="549322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Союз </a:t>
            </a:r>
            <a:r>
              <a:rPr lang="ru-RU" sz="2800" b="1" i="1" dirty="0" smtClean="0"/>
              <a:t>а</a:t>
            </a:r>
            <a:r>
              <a:rPr lang="ru-RU" sz="2800" dirty="0" smtClean="0"/>
              <a:t> (реже союз  </a:t>
            </a:r>
            <a:r>
              <a:rPr lang="ru-RU" sz="2800" b="1" dirty="0" smtClean="0"/>
              <a:t>но</a:t>
            </a:r>
            <a:r>
              <a:rPr lang="ru-RU" sz="2800" dirty="0" smtClean="0"/>
              <a:t>)не отделяется от последующего вводного слова, если образует с ним одно целое.</a:t>
            </a:r>
          </a:p>
          <a:p>
            <a:pPr>
              <a:buNone/>
            </a:pPr>
            <a:r>
              <a:rPr lang="ru-RU" sz="2800" b="1" dirty="0" smtClean="0"/>
              <a:t>Несчастье нисколько его не изменило,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а напротив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r>
              <a:rPr lang="ru-RU" sz="2800" b="1" dirty="0" smtClean="0"/>
              <a:t> он стал еще крепче и энергичнее.</a:t>
            </a:r>
          </a:p>
          <a:p>
            <a:r>
              <a:rPr lang="ru-RU" sz="2800" dirty="0" smtClean="0"/>
              <a:t>Если при помощи союза противопоставляются два однородных члена предложения и вводное слово не связано с союзом – ставь запятую! </a:t>
            </a:r>
          </a:p>
          <a:p>
            <a:pPr>
              <a:buNone/>
            </a:pPr>
            <a:r>
              <a:rPr lang="ru-RU" sz="2800" b="1" dirty="0" smtClean="0"/>
              <a:t>Вся жизнь Никиты не была постоянным праздником,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а, напротив, </a:t>
            </a:r>
            <a:r>
              <a:rPr lang="ru-RU" sz="2800" b="1" dirty="0" smtClean="0"/>
              <a:t>была </a:t>
            </a:r>
            <a:r>
              <a:rPr lang="ru-RU" sz="2800" b="1" dirty="0" err="1" smtClean="0"/>
              <a:t>неперестающей</a:t>
            </a:r>
            <a:r>
              <a:rPr lang="ru-RU" sz="2800" b="1" dirty="0" smtClean="0"/>
              <a:t> службой.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☼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 заметку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 встрече двух вводных слов запятая между ними ставится!</a:t>
            </a:r>
          </a:p>
          <a:p>
            <a:endParaRPr lang="ru-RU" sz="3200" dirty="0" smtClean="0"/>
          </a:p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Так, например, </a:t>
            </a:r>
            <a:r>
              <a:rPr lang="ru-RU" sz="3200" dirty="0" smtClean="0"/>
              <a:t>к соединительным союзам относится союз  </a:t>
            </a:r>
            <a:r>
              <a:rPr lang="ru-RU" sz="3200" i="1" dirty="0" smtClean="0"/>
              <a:t>ни</a:t>
            </a:r>
            <a:r>
              <a:rPr lang="ru-RU" sz="3200" dirty="0" smtClean="0"/>
              <a:t>.</a:t>
            </a:r>
          </a:p>
          <a:p>
            <a:pPr marL="365760" lvl="0" indent="-283464">
              <a:buClr>
                <a:srgbClr val="3891A7"/>
              </a:buClr>
              <a:buSzPct val="80000"/>
              <a:buFont typeface="Wingdings 2"/>
              <a:buChar char=""/>
            </a:pPr>
            <a:endParaRPr lang="ru-RU" sz="3200" dirty="0" smtClean="0">
              <a:solidFill>
                <a:prstClr val="black"/>
              </a:solidFill>
              <a:latin typeface="Corbel"/>
            </a:endParaRPr>
          </a:p>
          <a:p>
            <a:pPr marL="365760" lvl="0" indent="-283464">
              <a:buClr>
                <a:srgbClr val="3891A7"/>
              </a:buClr>
              <a:buSzPct val="80000"/>
              <a:buNone/>
            </a:pPr>
            <a:r>
              <a:rPr lang="ru-RU" sz="3200" b="1" dirty="0" smtClean="0">
                <a:solidFill>
                  <a:srgbClr val="C32D2E">
                    <a:lumMod val="50000"/>
                  </a:srgbClr>
                </a:solidFill>
                <a:latin typeface="Corbel"/>
              </a:rPr>
              <a:t>\</a:t>
            </a:r>
            <a:endParaRPr lang="ru-RU" sz="3200" dirty="0" smtClean="0">
              <a:solidFill>
                <a:prstClr val="black"/>
              </a:solidFill>
              <a:latin typeface="Corbel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Изучив тему, вы должны знать:</a:t>
            </a:r>
          </a:p>
          <a:p>
            <a:r>
              <a:rPr lang="ru-RU" dirty="0" smtClean="0"/>
              <a:t>особенности вводных и вставных слов, словосочетаний, предложений;</a:t>
            </a:r>
          </a:p>
          <a:p>
            <a:r>
              <a:rPr lang="ru-RU" dirty="0" smtClean="0"/>
              <a:t>классификацию вводных речевых единиц по значению;</a:t>
            </a:r>
          </a:p>
          <a:p>
            <a:r>
              <a:rPr lang="ru-RU" dirty="0" smtClean="0"/>
              <a:t>правила обособления вводных и вставных слов, словосочетаний, предложений.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Изучив тему, вы должны уметь:</a:t>
            </a:r>
          </a:p>
          <a:p>
            <a:r>
              <a:rPr lang="ru-RU" dirty="0" smtClean="0"/>
              <a:t>различать вводные слова и члены предложения;</a:t>
            </a:r>
          </a:p>
          <a:p>
            <a:r>
              <a:rPr lang="ru-RU" dirty="0" smtClean="0"/>
              <a:t>определять значения вводных речевых единиц;</a:t>
            </a:r>
          </a:p>
          <a:p>
            <a:r>
              <a:rPr lang="ru-RU" dirty="0" smtClean="0"/>
              <a:t>различать вводные и вставные единицы;</a:t>
            </a:r>
          </a:p>
          <a:p>
            <a:r>
              <a:rPr lang="ru-RU" dirty="0" smtClean="0"/>
              <a:t>применять на практике изученные пунктуационные правила;</a:t>
            </a:r>
          </a:p>
          <a:p>
            <a:r>
              <a:rPr lang="ru-RU" dirty="0" smtClean="0"/>
              <a:t>употреблять в речи вводные и вставные единицы.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Знаки препинания </a:t>
            </a:r>
            <a:br>
              <a:rPr lang="ru-RU" sz="3600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при вводных словах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3960440" cy="4572000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 Не выделяются </a:t>
            </a:r>
            <a:r>
              <a:rPr lang="ru-RU" sz="2600" dirty="0" smtClean="0">
                <a:solidFill>
                  <a:srgbClr val="292929"/>
                </a:solidFill>
              </a:rPr>
              <a:t>запятыми вводные слова или словосочетания,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стоящие в начале или в конце обособленного оборота:</a:t>
            </a:r>
          </a:p>
          <a:p>
            <a:r>
              <a:rPr lang="ru-RU" sz="2600" dirty="0" smtClean="0">
                <a:solidFill>
                  <a:srgbClr val="292929"/>
                </a:solidFill>
              </a:rPr>
              <a:t>причастного,</a:t>
            </a:r>
          </a:p>
          <a:p>
            <a:r>
              <a:rPr lang="ru-RU" sz="2600" dirty="0" smtClean="0">
                <a:solidFill>
                  <a:srgbClr val="292929"/>
                </a:solidFill>
              </a:rPr>
              <a:t>деепричастного,</a:t>
            </a:r>
          </a:p>
          <a:p>
            <a:r>
              <a:rPr lang="ru-RU" sz="2600" dirty="0" smtClean="0">
                <a:solidFill>
                  <a:srgbClr val="292929"/>
                </a:solidFill>
              </a:rPr>
              <a:t>уточняющего,</a:t>
            </a:r>
          </a:p>
          <a:p>
            <a:r>
              <a:rPr lang="ru-RU" sz="2600" dirty="0" smtClean="0">
                <a:solidFill>
                  <a:srgbClr val="292929"/>
                </a:solidFill>
              </a:rPr>
              <a:t>присоединительного.</a:t>
            </a:r>
            <a:endParaRPr lang="ru-RU" sz="26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995936" y="1600200"/>
            <a:ext cx="4536504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600" dirty="0" smtClean="0"/>
              <a:t>Дверь вела в комнату,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по-видимому</a:t>
            </a:r>
            <a:r>
              <a:rPr lang="ru-RU" sz="2600" dirty="0" smtClean="0"/>
              <a:t> служившую столовой.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600" dirty="0" smtClean="0"/>
              <a:t>Они молча смотрели друг на друга,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быть может</a:t>
            </a:r>
            <a:r>
              <a:rPr lang="ru-RU" sz="2600" dirty="0" smtClean="0"/>
              <a:t> и без слов понимая все.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600" dirty="0" smtClean="0"/>
              <a:t>Книга понравилась многим,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например</a:t>
            </a:r>
            <a:r>
              <a:rPr lang="ru-RU" sz="2600" dirty="0" smtClean="0"/>
              <a:t> мне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Вводное слово в составе обособленного оборота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ru-RU" sz="3200" b="1" dirty="0" smtClean="0"/>
              <a:t>Мимо пробежал кто-то </a:t>
            </a:r>
            <a:r>
              <a:rPr lang="ru-RU" sz="3200" b="1" dirty="0" smtClean="0">
                <a:solidFill>
                  <a:srgbClr val="FFC000"/>
                </a:solidFill>
              </a:rPr>
              <a:t>по счастью </a:t>
            </a:r>
            <a:r>
              <a:rPr lang="ru-RU" sz="3200" b="1" dirty="0" smtClean="0">
                <a:solidFill>
                  <a:srgbClr val="FF0000"/>
                </a:solidFill>
              </a:rPr>
              <a:t>меня не заметивший.</a:t>
            </a:r>
          </a:p>
          <a:p>
            <a:pPr>
              <a:buNone/>
              <a:defRPr/>
            </a:pPr>
            <a:endParaRPr lang="ru-RU" sz="32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sz="3200" b="1" dirty="0" smtClean="0"/>
              <a:t>Мимо пробежал кто-то </a:t>
            </a:r>
            <a:r>
              <a:rPr lang="ru-RU" sz="3200" b="1" dirty="0" smtClean="0">
                <a:solidFill>
                  <a:srgbClr val="FF0000"/>
                </a:solidFill>
              </a:rPr>
              <a:t>меня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C000"/>
                </a:solidFill>
              </a:rPr>
              <a:t>по счастью  </a:t>
            </a:r>
            <a:r>
              <a:rPr lang="ru-RU" sz="3200" b="1" dirty="0" smtClean="0">
                <a:solidFill>
                  <a:srgbClr val="FF0000"/>
                </a:solidFill>
              </a:rPr>
              <a:t>не заметивший</a:t>
            </a:r>
            <a:r>
              <a:rPr lang="ru-RU" sz="3200" b="1" dirty="0" smtClean="0"/>
              <a:t>.</a:t>
            </a:r>
          </a:p>
          <a:p>
            <a:pPr>
              <a:buNone/>
              <a:defRPr/>
            </a:pPr>
            <a:endParaRPr lang="ru-RU" sz="3200" b="1" dirty="0" smtClean="0"/>
          </a:p>
          <a:p>
            <a:pPr>
              <a:defRPr/>
            </a:pPr>
            <a:r>
              <a:rPr lang="ru-RU" sz="3200" b="1" dirty="0" smtClean="0"/>
              <a:t>Мимо пробежал кто-то </a:t>
            </a:r>
            <a:r>
              <a:rPr lang="ru-RU" sz="3200" b="1" dirty="0" smtClean="0">
                <a:solidFill>
                  <a:srgbClr val="FF0000"/>
                </a:solidFill>
              </a:rPr>
              <a:t>меня не заметивший </a:t>
            </a:r>
            <a:r>
              <a:rPr lang="ru-RU" sz="3200" b="1" dirty="0" smtClean="0">
                <a:solidFill>
                  <a:srgbClr val="FFC000"/>
                </a:solidFill>
              </a:rPr>
              <a:t>по счастью</a:t>
            </a:r>
            <a:r>
              <a:rPr lang="ru-RU" sz="3200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23528" y="404664"/>
          <a:ext cx="8610922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2160240"/>
          </a:xfrm>
        </p:spPr>
        <p:txBody>
          <a:bodyPr>
            <a:normAutofit/>
          </a:bodyPr>
          <a:lstStyle/>
          <a:p>
            <a:pPr algn="ctr"/>
            <a:r>
              <a:rPr lang="ru-RU" sz="2800" cap="none" dirty="0" smtClean="0">
                <a:solidFill>
                  <a:prstClr val="black"/>
                </a:solidFill>
                <a:latin typeface="Corbel"/>
                <a:ea typeface="+mn-ea"/>
                <a:cs typeface="+mn-cs"/>
              </a:rPr>
              <a:t> </a:t>
            </a:r>
            <a:r>
              <a:rPr lang="ru-RU" sz="2800" b="1" cap="none" dirty="0" smtClean="0">
                <a:solidFill>
                  <a:schemeClr val="accent3">
                    <a:lumMod val="50000"/>
                  </a:schemeClr>
                </a:solidFill>
                <a:latin typeface="Corbel"/>
                <a:ea typeface="+mn-ea"/>
                <a:cs typeface="+mn-cs"/>
              </a:rPr>
              <a:t>При сочетании знаков препинания (скобки, запятые) запятая, которая должна была стоять в тексте, если бы не было вводного предложения, ставится после скобок.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2936"/>
            <a:ext cx="7467600" cy="3621016"/>
          </a:xfrm>
        </p:spPr>
        <p:txBody>
          <a:bodyPr>
            <a:normAutofit lnSpcReduction="10000"/>
          </a:bodyPr>
          <a:lstStyle/>
          <a:p>
            <a:pPr marL="365760" lvl="0" indent="-283464">
              <a:buClr>
                <a:srgbClr val="3891A7"/>
              </a:buClr>
              <a:buSzPct val="80000"/>
              <a:buNone/>
              <a:defRPr/>
            </a:pPr>
            <a:r>
              <a:rPr lang="ru-RU" sz="3200" dirty="0" smtClean="0">
                <a:solidFill>
                  <a:prstClr val="black"/>
                </a:solidFill>
                <a:latin typeface="Corbel"/>
              </a:rPr>
              <a:t>Только под утро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rbel"/>
              </a:rPr>
              <a:t>(петухи – я слышал это сквозь сон – уже подавали голос) </a:t>
            </a:r>
            <a:r>
              <a:rPr lang="ru-RU" sz="3200" dirty="0" smtClean="0">
                <a:solidFill>
                  <a:prstClr val="black"/>
                </a:solidFill>
                <a:latin typeface="Corbel"/>
              </a:rPr>
              <a:t>она наконец уснула.</a:t>
            </a:r>
          </a:p>
          <a:p>
            <a:pPr marL="365760" lvl="0" indent="-283464">
              <a:buClr>
                <a:srgbClr val="3891A7"/>
              </a:buClr>
              <a:buSzPct val="80000"/>
              <a:buNone/>
              <a:defRPr/>
            </a:pPr>
            <a:endParaRPr lang="ru-RU" sz="3200" dirty="0" smtClean="0">
              <a:solidFill>
                <a:prstClr val="black"/>
              </a:solidFill>
              <a:latin typeface="Corbel"/>
            </a:endParaRPr>
          </a:p>
          <a:p>
            <a:pPr marL="365760" lvl="0" indent="-283464">
              <a:buClr>
                <a:srgbClr val="3891A7"/>
              </a:buClr>
              <a:buSzPct val="80000"/>
              <a:buNone/>
              <a:defRPr/>
            </a:pPr>
            <a:r>
              <a:rPr lang="ru-RU" sz="3200" dirty="0" smtClean="0">
                <a:solidFill>
                  <a:prstClr val="black"/>
                </a:solidFill>
                <a:latin typeface="Corbel"/>
              </a:rPr>
              <a:t>Рощин оперся на винтовку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rbel"/>
              </a:rPr>
              <a:t>(все еще болела нога)</a:t>
            </a:r>
            <a:r>
              <a:rPr lang="ru-RU" sz="3200" dirty="0" smtClean="0">
                <a:solidFill>
                  <a:prstClr val="black"/>
                </a:solidFill>
                <a:latin typeface="Corbel"/>
              </a:rPr>
              <a:t>, и непрошенные мысли овладели им.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900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☼ </a:t>
            </a:r>
            <a:r>
              <a:rPr lang="ru-RU" sz="39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На заметку</a:t>
            </a:r>
            <a:r>
              <a:rPr lang="ru-RU" sz="3900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/>
            </a:r>
            <a:br>
              <a:rPr lang="ru-RU" sz="3900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/>
              <a:t>Не являются вводными словами и не выделяются запятыми частицы 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ведь, вот, будто, словно, примерно, просто, якобы, именно, как раз, едва ли, вряд ли, почти, как бы, даже. </a:t>
            </a:r>
          </a:p>
          <a:p>
            <a:endParaRPr lang="ru-RU" sz="32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Частица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бывало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выделяется запятыми!!!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92211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Частицы, не выступающие в роли вводных слов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rmAutofit fontScale="92500"/>
          </a:bodyPr>
          <a:lstStyle/>
          <a:p>
            <a:r>
              <a:rPr lang="ru-RU" sz="2800" b="1" dirty="0" smtClean="0"/>
              <a:t>Вы мне как будто этого не говорили.</a:t>
            </a:r>
          </a:p>
          <a:p>
            <a:r>
              <a:rPr lang="ru-RU" sz="2800" b="1" dirty="0" smtClean="0"/>
              <a:t>Солнце словно замедлило свое движение к небу.</a:t>
            </a:r>
          </a:p>
          <a:p>
            <a:r>
              <a:rPr lang="ru-RU" sz="2800" b="1" dirty="0" smtClean="0"/>
              <a:t>Книга якобы интересная.</a:t>
            </a:r>
          </a:p>
          <a:p>
            <a:r>
              <a:rPr lang="ru-RU" sz="2800" b="1" dirty="0" smtClean="0"/>
              <a:t>Сеанс продолжался приблизительно полтора часа.</a:t>
            </a:r>
          </a:p>
          <a:p>
            <a:r>
              <a:rPr lang="ru-RU" sz="2800" b="1" dirty="0" smtClean="0"/>
              <a:t>Мы даже не заметили быстрого наступления вечера.</a:t>
            </a:r>
          </a:p>
          <a:p>
            <a:r>
              <a:rPr lang="ru-RU" sz="2800" b="1" dirty="0" smtClean="0"/>
              <a:t>Нужно поговорить именно с ним.</a:t>
            </a:r>
          </a:p>
          <a:p>
            <a:r>
              <a:rPr lang="ru-RU" sz="2800" b="1" dirty="0" smtClean="0"/>
              <a:t>Для беседы подошли как раз вы.</a:t>
            </a:r>
          </a:p>
          <a:p>
            <a:r>
              <a:rPr lang="ru-RU" sz="2800" b="1" dirty="0" smtClean="0"/>
              <a:t>Сядет, бывало, и начнет рассказывать.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24744"/>
          </a:xfrm>
        </p:spPr>
        <p:txBody>
          <a:bodyPr>
            <a:noAutofit/>
          </a:bodyPr>
          <a:lstStyle/>
          <a:p>
            <a:r>
              <a:rPr lang="ru-RU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Расставьте знаки препинания. Не путайте вводные слова и слова, похожие на них.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075240" cy="5544616"/>
          </a:xfrm>
        </p:spPr>
        <p:txBody>
          <a:bodyPr>
            <a:normAutofit lnSpcReduction="10000"/>
          </a:bodyPr>
          <a:lstStyle/>
          <a:p>
            <a:pPr marL="596646" indent="-514350">
              <a:buAutoNum type="arabicPeriod"/>
            </a:pPr>
            <a:r>
              <a:rPr lang="ru-RU" sz="2500" dirty="0" smtClean="0"/>
              <a:t>Бежит и слышит за собой как будто громкий топот. </a:t>
            </a:r>
          </a:p>
          <a:p>
            <a:pPr marL="596646" indent="-514350">
              <a:buAutoNum type="arabicPeriod"/>
            </a:pPr>
            <a:r>
              <a:rPr lang="ru-RU" sz="2500" dirty="0" smtClean="0"/>
              <a:t>Определенно он опоздает. </a:t>
            </a:r>
          </a:p>
          <a:p>
            <a:pPr marL="596646" indent="-514350">
              <a:buAutoNum type="arabicPeriod"/>
            </a:pPr>
            <a:r>
              <a:rPr lang="ru-RU" sz="2500" dirty="0" smtClean="0"/>
              <a:t>Между тем концерт продолжался. </a:t>
            </a:r>
          </a:p>
          <a:p>
            <a:pPr marL="596646" indent="-514350">
              <a:buAutoNum type="arabicPeriod"/>
            </a:pPr>
            <a:r>
              <a:rPr lang="ru-RU" sz="2500" dirty="0" smtClean="0"/>
              <a:t>Вдруг налетел шквальный ветер и лодку понесло в открытое море. </a:t>
            </a:r>
          </a:p>
          <a:p>
            <a:pPr marL="596646" indent="-514350">
              <a:buAutoNum type="arabicPeriod"/>
            </a:pPr>
            <a:r>
              <a:rPr lang="ru-RU" sz="2500" dirty="0" smtClean="0"/>
              <a:t>Где именно можно взять эту книгу?</a:t>
            </a:r>
          </a:p>
          <a:p>
            <a:pPr marL="596646" indent="-514350">
              <a:buAutoNum type="arabicPeriod"/>
            </a:pPr>
            <a:r>
              <a:rPr lang="ru-RU" sz="2500" dirty="0" smtClean="0"/>
              <a:t>К счастью всё необходимое было с собой. </a:t>
            </a:r>
          </a:p>
          <a:p>
            <a:pPr marL="596646" indent="-514350">
              <a:buAutoNum type="arabicPeriod"/>
            </a:pPr>
            <a:r>
              <a:rPr lang="ru-RU" sz="2500" dirty="0" smtClean="0"/>
              <a:t>Я к сожалению должен идти. </a:t>
            </a:r>
          </a:p>
          <a:p>
            <a:pPr marL="596646" indent="-514350">
              <a:buAutoNum type="arabicPeriod"/>
            </a:pPr>
            <a:r>
              <a:rPr lang="ru-RU" sz="2500" dirty="0" smtClean="0"/>
              <a:t>Вы всё же неправы.</a:t>
            </a:r>
          </a:p>
          <a:p>
            <a:pPr marL="596646" indent="-514350">
              <a:buAutoNum type="arabicPeriod"/>
            </a:pPr>
            <a:r>
              <a:rPr lang="ru-RU" sz="2500" dirty="0" smtClean="0"/>
              <a:t>Я вряд ли успею купить билеты.</a:t>
            </a:r>
          </a:p>
          <a:p>
            <a:pPr marL="596646" indent="-514350">
              <a:buAutoNum type="arabicPeriod"/>
            </a:pPr>
            <a:r>
              <a:rPr lang="ru-RU" sz="2500" dirty="0" smtClean="0"/>
              <a:t>Он якобы предупреждал нас. </a:t>
            </a:r>
          </a:p>
          <a:p>
            <a:pPr marL="596646" indent="-514350">
              <a:buAutoNum type="arabicPeriod"/>
            </a:pPr>
            <a:r>
              <a:rPr lang="ru-RU" sz="2500" dirty="0" smtClean="0"/>
              <a:t>Он конечно прав.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sz="43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Проверьте написанное!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003232" cy="5517232"/>
          </a:xfrm>
        </p:spPr>
        <p:txBody>
          <a:bodyPr>
            <a:normAutofit lnSpcReduction="10000"/>
          </a:bodyPr>
          <a:lstStyle/>
          <a:p>
            <a:pPr marL="596646" indent="-514350">
              <a:buAutoNum type="arabicPeriod"/>
            </a:pPr>
            <a:r>
              <a:rPr lang="ru-RU" dirty="0" smtClean="0"/>
              <a:t>Бежит и слышит за собой как будто громкий топот. </a:t>
            </a:r>
          </a:p>
          <a:p>
            <a:pPr marL="596646" indent="-514350">
              <a:buAutoNum type="arabicPeriod"/>
            </a:pPr>
            <a:r>
              <a:rPr lang="ru-RU" dirty="0" smtClean="0"/>
              <a:t> Определенно он опоздает. </a:t>
            </a:r>
          </a:p>
          <a:p>
            <a:pPr marL="596646" indent="-514350">
              <a:buAutoNum type="arabicPeriod"/>
            </a:pPr>
            <a:r>
              <a:rPr lang="ru-RU" dirty="0" smtClean="0"/>
              <a:t>Между тем концерт продолжался.</a:t>
            </a:r>
          </a:p>
          <a:p>
            <a:pPr marL="596646" indent="-514350">
              <a:buAutoNum type="arabicPeriod"/>
            </a:pPr>
            <a:r>
              <a:rPr lang="ru-RU" dirty="0" smtClean="0"/>
              <a:t> Вдруг налетел шквальный ветер и лодку понесло в открытое море. </a:t>
            </a:r>
          </a:p>
          <a:p>
            <a:pPr marL="596646" indent="-514350">
              <a:buAutoNum type="arabicPeriod"/>
            </a:pPr>
            <a:r>
              <a:rPr lang="ru-RU" dirty="0" smtClean="0"/>
              <a:t>Где именно можно взять эту книгу? </a:t>
            </a:r>
          </a:p>
          <a:p>
            <a:pPr marL="596646" indent="-514350">
              <a:buAutoNum type="arabicPeriod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 счастью, </a:t>
            </a:r>
            <a:r>
              <a:rPr lang="ru-RU" dirty="0" smtClean="0"/>
              <a:t>всё необходимое было с собой. </a:t>
            </a:r>
          </a:p>
          <a:p>
            <a:pPr marL="596646" indent="-514350">
              <a:buAutoNum type="arabicPeriod"/>
            </a:pPr>
            <a:r>
              <a:rPr lang="ru-RU" dirty="0" smtClean="0"/>
              <a:t>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, к сожалению, </a:t>
            </a:r>
            <a:r>
              <a:rPr lang="ru-RU" dirty="0" smtClean="0"/>
              <a:t>должен идти.</a:t>
            </a:r>
          </a:p>
          <a:p>
            <a:pPr marL="596646" indent="-514350">
              <a:buAutoNum type="arabicPeriod"/>
            </a:pPr>
            <a:r>
              <a:rPr lang="ru-RU" dirty="0" smtClean="0"/>
              <a:t>Вы всё же неправы. </a:t>
            </a:r>
          </a:p>
          <a:p>
            <a:pPr marL="596646" indent="-514350">
              <a:buAutoNum type="arabicPeriod"/>
            </a:pPr>
            <a:r>
              <a:rPr lang="ru-RU" dirty="0" smtClean="0"/>
              <a:t>Я вряд ли успею купить билеты.</a:t>
            </a:r>
          </a:p>
          <a:p>
            <a:pPr marL="596646" indent="-514350">
              <a:buAutoNum type="arabicPeriod"/>
            </a:pPr>
            <a:r>
              <a:rPr lang="ru-RU" dirty="0" smtClean="0"/>
              <a:t>Он якобы предупреждал нас.</a:t>
            </a:r>
          </a:p>
          <a:p>
            <a:pPr marL="596646" indent="-514350">
              <a:buAutoNum type="arabicPeriod"/>
            </a:pPr>
            <a:r>
              <a:rPr lang="ru-RU" dirty="0" smtClean="0"/>
              <a:t>  Он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, конечно, </a:t>
            </a:r>
            <a:r>
              <a:rPr lang="ru-RU" dirty="0" smtClean="0"/>
              <a:t>прав.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Алгоритм работы к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заданию А21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496944" cy="5493224"/>
          </a:xfrm>
        </p:spPr>
        <p:txBody>
          <a:bodyPr>
            <a:normAutofit fontScale="62500" lnSpcReduction="20000"/>
          </a:bodyPr>
          <a:lstStyle/>
          <a:p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</a:rPr>
              <a:t>Прочитайте </a:t>
            </a:r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</a:rPr>
              <a:t>предложение с правильной интонацией. </a:t>
            </a:r>
            <a:r>
              <a:rPr lang="ru-RU" sz="2900" dirty="0" smtClean="0"/>
              <a:t>Имейте в виду, что вводные и вставные конструкции выделяются в предложении интонационно, отграничиваются от него. Для них характерна интонация </a:t>
            </a:r>
            <a:r>
              <a:rPr lang="ru-RU" sz="2900" dirty="0" err="1" smtClean="0"/>
              <a:t>вводности</a:t>
            </a:r>
            <a:r>
              <a:rPr lang="ru-RU" sz="2900" dirty="0" smtClean="0"/>
              <a:t>: понижения голоса и убыстренный темп произношения по сравнению с произносительной интонацией остальной части предложения.</a:t>
            </a:r>
          </a:p>
          <a:p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</a:rPr>
              <a:t>Подчеркните грамматические основы.</a:t>
            </a:r>
          </a:p>
          <a:p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</a:rPr>
              <a:t>Определите, связаны ли между собой части структурно и семантически. </a:t>
            </a:r>
            <a:r>
              <a:rPr lang="ru-RU" sz="2900" dirty="0" smtClean="0"/>
              <a:t>Помните, что подчинительная связь выражается в определенных формальных показателях — подчинительных союзах и союзных словах. Части сложноподчиненного предложения представляют собой структурное и семантическое целое; в нем присутствуют главная часть и придаточная.</a:t>
            </a:r>
          </a:p>
          <a:p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</a:rPr>
              <a:t>Выясните, являются грамматически не связанные с членами предложения речевые единицы вводными или вставными.</a:t>
            </a:r>
            <a:r>
              <a:rPr lang="ru-RU" sz="2900" dirty="0" smtClean="0"/>
              <a:t> Помните, что вводные предложения выражают отношения говорящего к содержанию высказывания. Они выражают те же значения, что и вводные слова. Вставные предложения содержат различного рода добавочные замечания, попутные указания по поводу содержания основного предложения и интонационно выделяются, разрушая его интонационное единство.</a:t>
            </a:r>
          </a:p>
          <a:p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</a:rPr>
              <a:t>Расставьте знаки препинания. </a:t>
            </a:r>
            <a:r>
              <a:rPr lang="ru-RU" sz="2900" dirty="0" smtClean="0"/>
              <a:t>Вводные единицы выделяются запятыми, а вставные — тире или скобками.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300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Тестовые задания (А 21)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548680"/>
            <a:ext cx="8568952" cy="6120680"/>
          </a:xfrm>
        </p:spPr>
        <p:txBody>
          <a:bodyPr>
            <a:normAutofit fontScale="25000" lnSpcReduction="20000"/>
          </a:bodyPr>
          <a:lstStyle/>
          <a:p>
            <a:pPr lvl="1">
              <a:buNone/>
            </a:pPr>
            <a:r>
              <a:rPr lang="ru-RU" sz="7200" i="1" dirty="0" smtClean="0"/>
              <a:t>1.В каком варианте ответа правильно указаны все цифры, на месте которых в предложении должны стоять запятые?</a:t>
            </a:r>
            <a:endParaRPr lang="ru-RU" sz="7200" dirty="0" smtClean="0"/>
          </a:p>
          <a:p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</a:rPr>
              <a:t>Генерал (1) казалось (2) не слышал слов капитана (3) однако (4) это впечатление было обманчивым</a:t>
            </a:r>
            <a:r>
              <a:rPr lang="ru-RU" sz="7200" dirty="0" smtClean="0"/>
              <a:t>.</a:t>
            </a:r>
          </a:p>
          <a:p>
            <a:pPr>
              <a:buNone/>
            </a:pPr>
            <a:r>
              <a:rPr lang="ru-RU" sz="6400" dirty="0" smtClean="0"/>
              <a:t>1) 1, 2		2) 1, 3		3) 1, 2, 3		4) 1, 2, 3, 4</a:t>
            </a:r>
          </a:p>
          <a:p>
            <a:pPr lvl="1">
              <a:buNone/>
            </a:pPr>
            <a:r>
              <a:rPr lang="ru-RU" sz="7200" i="1" dirty="0" smtClean="0"/>
              <a:t>2.В каком варианте ответа правильно указаны все цифры, на месте которых в предложении должны стоять запятые?</a:t>
            </a:r>
            <a:endParaRPr lang="ru-RU" sz="7200" dirty="0" smtClean="0"/>
          </a:p>
          <a:p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</a:rPr>
              <a:t>Раннюю поэзию С.Маршака (1) пожалуй (2) можно назвать импрессионистической, ведь она (2) кажется (3) призрачной, и каждый образ оставляет впечатление тайны.</a:t>
            </a:r>
          </a:p>
          <a:p>
            <a:pPr>
              <a:buNone/>
            </a:pPr>
            <a:r>
              <a:rPr lang="ru-RU" sz="6400" dirty="0" smtClean="0"/>
              <a:t>1) 1, 2		2) 1, 3		3) 3, 4		4) 1, 2, 3, 4</a:t>
            </a:r>
          </a:p>
          <a:p>
            <a:pPr lvl="1">
              <a:buNone/>
            </a:pPr>
            <a:r>
              <a:rPr lang="ru-RU" sz="7200" i="1" dirty="0" smtClean="0"/>
              <a:t>3.В каком варианте ответа правильно указаны все цифры, на месте которых в предложении должны стоять запятые?</a:t>
            </a:r>
            <a:endParaRPr lang="ru-RU" sz="7200" dirty="0" smtClean="0"/>
          </a:p>
          <a:p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</a:rPr>
              <a:t>В организации внешнего театрального действия Чехов (1) по мнению многих критиков (2) отступил от канонов классической драмы. Главное событие пьесы (3) казалось (4) передвинутым за сцену.</a:t>
            </a:r>
          </a:p>
          <a:p>
            <a:pPr>
              <a:buNone/>
            </a:pPr>
            <a:r>
              <a:rPr lang="ru-RU" sz="6400" dirty="0" smtClean="0"/>
              <a:t>1) 1, 2, 3, 4		2) 1, 3		3) 3, 4		4) 1, 2</a:t>
            </a:r>
          </a:p>
          <a:p>
            <a:pPr lvl="1">
              <a:buNone/>
            </a:pPr>
            <a:r>
              <a:rPr lang="ru-RU" sz="7200" i="1" dirty="0" smtClean="0"/>
              <a:t>4.В каком варианте ответа правильно указаны все цифры, на месте которых в предложении должны стоять запятые?</a:t>
            </a:r>
            <a:endParaRPr lang="ru-RU" sz="7200" dirty="0" smtClean="0"/>
          </a:p>
          <a:p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</a:rPr>
              <a:t>Язык (1) по мнению лингвистов (2) сложная система, которая включает более простые системы: фонетическую, морфологическую, лексическую. Было бы неправильно (3) однако (4) полагать, что каждая из этих систем независима от других.</a:t>
            </a:r>
          </a:p>
          <a:p>
            <a:pPr>
              <a:buNone/>
            </a:pPr>
            <a:r>
              <a:rPr lang="ru-RU" sz="6400" dirty="0" smtClean="0"/>
              <a:t>1) 1, 2		2) 2, 3		3) 3, 4		4) 1, 2, 3, 4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presentationml/2006/ole">
            <p:oleObj spid="_x0000_s1026" name="Слайд" r:id="rId3" imgW="4254861" imgH="3191374" progId="PowerPoint.Slide.12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3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Проверьте ответы!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Ответы: </a:t>
            </a:r>
            <a:r>
              <a:rPr lang="ru-RU" sz="3200" dirty="0" smtClean="0"/>
              <a:t>1 – 3); 2 – 1); 3 – 4); 4 – 4)  </a:t>
            </a:r>
          </a:p>
          <a:p>
            <a:pPr>
              <a:buNone/>
            </a:pPr>
            <a:r>
              <a:rPr lang="ru-RU" sz="3200" dirty="0" smtClean="0"/>
              <a:t> 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Вводные слова могут быть словами – сорняками. Сравни!</a:t>
            </a:r>
          </a:p>
          <a:p>
            <a:pPr>
              <a:buNone/>
            </a:pPr>
            <a:r>
              <a:rPr lang="ru-RU" sz="2800" dirty="0" smtClean="0"/>
              <a:t>1.Мне , конечно, 13 лет.</a:t>
            </a:r>
          </a:p>
          <a:p>
            <a:pPr>
              <a:buNone/>
              <a:defRPr/>
            </a:pPr>
            <a:r>
              <a:rPr lang="ru-RU" sz="2800" dirty="0" smtClean="0"/>
              <a:t>2.Ему , конечно, не меньше 13 лет.</a:t>
            </a:r>
          </a:p>
          <a:p>
            <a:pPr>
              <a:buNone/>
              <a:defRPr/>
            </a:pPr>
            <a:r>
              <a:rPr lang="ru-RU" sz="2800" dirty="0" smtClean="0"/>
              <a:t>3.Я, значит, живу у самой реки.</a:t>
            </a:r>
          </a:p>
          <a:p>
            <a:pPr>
              <a:buNone/>
              <a:defRPr/>
            </a:pPr>
            <a:r>
              <a:rPr lang="ru-RU" sz="2800" dirty="0" smtClean="0"/>
              <a:t>4.Он слышал гудок теплохода.</a:t>
            </a:r>
          </a:p>
          <a:p>
            <a:pPr>
              <a:buNone/>
              <a:defRPr/>
            </a:pPr>
            <a:r>
              <a:rPr lang="ru-RU" sz="2800" dirty="0" smtClean="0"/>
              <a:t>    Значит, недалеко река.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b="1" dirty="0" smtClean="0"/>
              <a:t> 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Работа по развитию речи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8136904" cy="5421216"/>
          </a:xfrm>
        </p:spPr>
        <p:txBody>
          <a:bodyPr>
            <a:normAutofit/>
          </a:bodyPr>
          <a:lstStyle/>
          <a:p>
            <a:r>
              <a:rPr lang="ru-RU" b="1" dirty="0" smtClean="0"/>
              <a:t> Прочитайте текст. Все ли вводные слова, употребленные в нем, уместны? Мнение обоснуйте. Запишите текст в исправленном виде.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Я</a:t>
            </a:r>
            <a:r>
              <a:rPr lang="ru-RU" dirty="0" smtClean="0"/>
              <a:t>, конечно, люблю весну. А кто, скажите, ее не </a:t>
            </a:r>
            <a:r>
              <a:rPr lang="ru-RU" dirty="0" smtClean="0"/>
              <a:t>любит?</a:t>
            </a:r>
          </a:p>
          <a:p>
            <a:pPr>
              <a:buNone/>
            </a:pPr>
            <a:r>
              <a:rPr lang="ru-RU" dirty="0" smtClean="0"/>
              <a:t>Выйдешь</a:t>
            </a:r>
            <a:r>
              <a:rPr lang="ru-RU" dirty="0" smtClean="0"/>
              <a:t>, бывало, на лесную опушку, вдохнешь аромат оттаявшей земли, потрогаешь, естественно, гладкий ствол березы, вслушаешься, само собой, в окружающие звуки.</a:t>
            </a:r>
          </a:p>
          <a:p>
            <a:pPr>
              <a:buNone/>
            </a:pPr>
            <a:r>
              <a:rPr lang="ru-RU" dirty="0" smtClean="0"/>
              <a:t>И эти часы, проведенные наедине с весенней природой, несомненно, согревают душу, придают силы.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9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Дифференцированное </a:t>
            </a:r>
            <a:br>
              <a:rPr lang="ru-RU" sz="39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</a:br>
            <a:r>
              <a:rPr lang="ru-RU" sz="39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/>
              <a:t>Воспроизводящие задания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Подготовьте </a:t>
            </a:r>
            <a:r>
              <a:rPr lang="ru-RU" dirty="0" smtClean="0"/>
              <a:t>сообщение на тему «Роль вводных слов в речи».</a:t>
            </a:r>
          </a:p>
          <a:p>
            <a:r>
              <a:rPr lang="ru-RU" b="1" i="1" dirty="0" smtClean="0"/>
              <a:t>Исследовательское </a:t>
            </a:r>
            <a:r>
              <a:rPr lang="ru-RU" b="1" i="1" dirty="0" smtClean="0"/>
              <a:t>сообщение (выступление)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Найдите в произведениях М.Булгакова, М.Шолохова примеры использования вводных слов.</a:t>
            </a:r>
          </a:p>
          <a:p>
            <a:r>
              <a:rPr lang="ru-RU" b="1" i="1" dirty="0" smtClean="0"/>
              <a:t>Творческие задания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Составьте </a:t>
            </a:r>
            <a:r>
              <a:rPr lang="ru-RU" dirty="0" smtClean="0"/>
              <a:t>тест по теме «Вводные слова».</a:t>
            </a:r>
          </a:p>
          <a:p>
            <a:r>
              <a:rPr lang="ru-RU" b="1" i="1" dirty="0" smtClean="0"/>
              <a:t>Традиционные </a:t>
            </a:r>
            <a:r>
              <a:rPr lang="ru-RU" b="1" i="1" dirty="0" smtClean="0"/>
              <a:t>задания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Прочитайте </a:t>
            </a:r>
            <a:r>
              <a:rPr lang="ru-RU" dirty="0" smtClean="0"/>
              <a:t>параграф §79, </a:t>
            </a:r>
            <a:r>
              <a:rPr lang="ru-RU" dirty="0" smtClean="0"/>
              <a:t>в </a:t>
            </a:r>
            <a:r>
              <a:rPr lang="ru-RU" dirty="0" smtClean="0"/>
              <a:t>учебнике (В.Ф. Греков). </a:t>
            </a:r>
            <a:r>
              <a:rPr lang="ru-RU" dirty="0" smtClean="0"/>
              <a:t>и выполните </a:t>
            </a:r>
            <a:r>
              <a:rPr lang="ru-RU" dirty="0" smtClean="0"/>
              <a:t>упражнение </a:t>
            </a:r>
            <a:r>
              <a:rPr lang="ru-RU" dirty="0" smtClean="0"/>
              <a:t>392.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РЕФЛЕКСИЯ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/>
          <a:lstStyle/>
          <a:p>
            <a:r>
              <a:rPr lang="ru-RU" dirty="0" smtClean="0"/>
              <a:t>Какие вопросы по теме «Вводные слова и предложения» не затрагивались? Подготовьте сообщение.</a:t>
            </a:r>
          </a:p>
          <a:p>
            <a:r>
              <a:rPr lang="ru-RU" dirty="0" smtClean="0"/>
              <a:t>Какие вопросы вызвали затруднение?</a:t>
            </a:r>
          </a:p>
          <a:p>
            <a:r>
              <a:rPr lang="ru-RU" dirty="0" smtClean="0"/>
              <a:t>О чём вы хотели бы услышать ещё раз?</a:t>
            </a:r>
          </a:p>
          <a:p>
            <a:r>
              <a:rPr lang="ru-RU" dirty="0" smtClean="0"/>
              <a:t>Что </a:t>
            </a:r>
            <a:r>
              <a:rPr lang="ru-RU" dirty="0" smtClean="0"/>
              <a:t>запомнилось </a:t>
            </a:r>
            <a:r>
              <a:rPr lang="ru-RU" dirty="0" smtClean="0"/>
              <a:t>больше </a:t>
            </a:r>
            <a:r>
              <a:rPr lang="ru-RU" dirty="0" smtClean="0"/>
              <a:t>всего </a:t>
            </a:r>
            <a:r>
              <a:rPr lang="ru-RU" dirty="0" smtClean="0"/>
              <a:t>?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/>
              <a:t>При выполнении каких заданий ЕГЭ вы можете использовать полученные знания?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Использованные ресурсы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931224" cy="5112568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u="sng" dirty="0" smtClean="0"/>
          </a:p>
          <a:p>
            <a:pPr lvl="0"/>
            <a:r>
              <a:rPr lang="ru-RU" b="1" dirty="0" smtClean="0"/>
              <a:t>Подготовка к ЕГЭ </a:t>
            </a:r>
            <a:r>
              <a:rPr lang="en-US" b="1" u="sng" dirty="0" smtClean="0">
                <a:hlinkClick r:id="rId2"/>
              </a:rPr>
              <a:t>http</a:t>
            </a:r>
            <a:r>
              <a:rPr lang="ru-RU" b="1" u="sng" dirty="0" smtClean="0">
                <a:hlinkClick r:id="rId2"/>
              </a:rPr>
              <a:t>://</a:t>
            </a:r>
            <a:r>
              <a:rPr lang="en-US" b="1" u="sng" dirty="0" err="1" smtClean="0">
                <a:hlinkClick r:id="rId2"/>
              </a:rPr>
              <a:t>bugaga</a:t>
            </a:r>
            <a:r>
              <a:rPr lang="ru-RU" b="1" u="sng" dirty="0" smtClean="0">
                <a:hlinkClick r:id="rId2"/>
              </a:rPr>
              <a:t>.</a:t>
            </a:r>
            <a:r>
              <a:rPr lang="en-US" b="1" u="sng" dirty="0" smtClean="0">
                <a:hlinkClick r:id="rId2"/>
              </a:rPr>
              <a:t>net</a:t>
            </a:r>
            <a:r>
              <a:rPr lang="ru-RU" b="1" u="sng" dirty="0" smtClean="0">
                <a:hlinkClick r:id="rId2"/>
              </a:rPr>
              <a:t>.</a:t>
            </a:r>
            <a:r>
              <a:rPr lang="en-US" b="1" u="sng" dirty="0" err="1" smtClean="0">
                <a:hlinkClick r:id="rId2"/>
              </a:rPr>
              <a:t>ru</a:t>
            </a:r>
            <a:r>
              <a:rPr lang="ru-RU" b="1" u="sng" dirty="0" smtClean="0">
                <a:hlinkClick r:id="rId2"/>
              </a:rPr>
              <a:t>/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en-US" b="1" u="sng" dirty="0" smtClean="0">
                <a:hlinkClick r:id="rId3"/>
              </a:rPr>
              <a:t>http</a:t>
            </a:r>
            <a:r>
              <a:rPr lang="ru-RU" b="1" u="sng" dirty="0" smtClean="0">
                <a:hlinkClick r:id="rId3"/>
              </a:rPr>
              <a:t>://</a:t>
            </a:r>
            <a:r>
              <a:rPr lang="en-US" b="1" u="sng" dirty="0" err="1" smtClean="0">
                <a:hlinkClick r:id="rId3"/>
              </a:rPr>
              <a:t>peressa</a:t>
            </a:r>
            <a:r>
              <a:rPr lang="ru-RU" b="1" u="sng" dirty="0" smtClean="0">
                <a:hlinkClick r:id="rId3"/>
              </a:rPr>
              <a:t>2009.</a:t>
            </a:r>
            <a:r>
              <a:rPr lang="en-US" b="1" u="sng" dirty="0" err="1" smtClean="0">
                <a:hlinkClick r:id="rId3"/>
              </a:rPr>
              <a:t>narod</a:t>
            </a:r>
            <a:r>
              <a:rPr lang="ru-RU" b="1" u="sng" dirty="0" smtClean="0">
                <a:hlinkClick r:id="rId3"/>
              </a:rPr>
              <a:t>2.</a:t>
            </a:r>
            <a:r>
              <a:rPr lang="en-US" b="1" u="sng" dirty="0" err="1" smtClean="0">
                <a:hlinkClick r:id="rId3"/>
              </a:rPr>
              <a:t>ru</a:t>
            </a:r>
            <a:r>
              <a:rPr lang="ru-RU" b="1" u="sng" dirty="0" smtClean="0">
                <a:hlinkClick r:id="rId3"/>
              </a:rPr>
              <a:t>/</a:t>
            </a:r>
            <a:r>
              <a:rPr lang="en-US" b="1" u="sng" dirty="0" err="1" smtClean="0">
                <a:hlinkClick r:id="rId3"/>
              </a:rPr>
              <a:t>Gotovimsya</a:t>
            </a:r>
            <a:r>
              <a:rPr lang="ru-RU" b="1" u="sng" dirty="0" smtClean="0">
                <a:hlinkClick r:id="rId3"/>
              </a:rPr>
              <a:t>_</a:t>
            </a:r>
            <a:r>
              <a:rPr lang="en-US" b="1" u="sng" dirty="0" smtClean="0">
                <a:hlinkClick r:id="rId3"/>
              </a:rPr>
              <a:t>k</a:t>
            </a:r>
            <a:r>
              <a:rPr lang="ru-RU" b="1" u="sng" dirty="0" smtClean="0">
                <a:hlinkClick r:id="rId3"/>
              </a:rPr>
              <a:t>_</a:t>
            </a:r>
            <a:r>
              <a:rPr lang="en-US" b="1" u="sng" dirty="0" err="1" smtClean="0">
                <a:hlinkClick r:id="rId3"/>
              </a:rPr>
              <a:t>uroku</a:t>
            </a:r>
            <a:r>
              <a:rPr lang="ru-RU" b="1" u="sng" dirty="0" smtClean="0">
                <a:hlinkClick r:id="rId3"/>
              </a:rPr>
              <a:t>/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http://pptbase.ru/node/136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http://nsportal.ru/shkola/russkii-yazyk/library/podgotovka-k-ege-zadanie-v4</a:t>
            </a:r>
            <a:r>
              <a:rPr lang="ru-RU" dirty="0" smtClean="0"/>
              <a:t>!!!</a:t>
            </a:r>
          </a:p>
          <a:p>
            <a:r>
              <a:rPr lang="ru-RU" u="sng" dirty="0" smtClean="0">
                <a:hlinkClick r:id="rId6"/>
              </a:rPr>
              <a:t>http://school-collection.edu.ru</a:t>
            </a:r>
            <a:endParaRPr lang="ru-RU" u="sng" dirty="0" smtClean="0"/>
          </a:p>
          <a:p>
            <a:r>
              <a:rPr lang="en-US" u="sng" dirty="0" smtClean="0"/>
              <a:t>punktuatsiya_pri_vvodnyh_slovah.rar</a:t>
            </a:r>
            <a:endParaRPr lang="ru-RU" dirty="0" smtClean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ru-RU" sz="2400" dirty="0" smtClean="0"/>
              <a:t>Греков В.Ф. и др. Пособие для занятий по русскому языку в старших классах средней школы/ В.Ф. Греков, С.Е. Крючков, Л.А. </a:t>
            </a:r>
            <a:r>
              <a:rPr lang="ru-RU" sz="2400" dirty="0" err="1" smtClean="0"/>
              <a:t>Чешко</a:t>
            </a:r>
            <a:r>
              <a:rPr lang="ru-RU" sz="2400" dirty="0" smtClean="0"/>
              <a:t>. – М.: Просвещение, </a:t>
            </a:r>
            <a:r>
              <a:rPr lang="ru-RU" sz="2400" dirty="0" smtClean="0"/>
              <a:t>2010г. </a:t>
            </a:r>
            <a:endParaRPr lang="ru-RU" sz="2000" dirty="0" smtClean="0"/>
          </a:p>
          <a:p>
            <a:r>
              <a:rPr lang="ru-RU" dirty="0" smtClean="0"/>
              <a:t>Н.А.Сенина </a:t>
            </a:r>
            <a:r>
              <a:rPr lang="ru-RU" dirty="0" smtClean="0"/>
              <a:t>Русский язык. Подготовка к ЕГЭ – 2010 – Ростов – на - Дону: Легион, 2009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Русский ученый - лингвист </a:t>
            </a:r>
            <a:r>
              <a:rPr lang="ru-RU" sz="2700" b="1" cap="none" dirty="0" err="1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Пешковский</a:t>
            </a:r>
            <a:r>
              <a:rPr lang="ru-RU" sz="27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А.М. считал, что вводные конструкции - это</a:t>
            </a:r>
            <a:r>
              <a:rPr lang="ru-RU" sz="2700" b="1" cap="all" dirty="0" smtClean="0">
                <a:solidFill>
                  <a:srgbClr val="951E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cs typeface="Times New Roman"/>
              </a:rPr>
              <a:t> </a:t>
            </a:r>
            <a:r>
              <a:rPr lang="ru-RU" sz="27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«… инородные слова , внутренне чуждые приютившему их предложению».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Общим свойством вводных слов является то, что они составляют </a:t>
            </a:r>
            <a:r>
              <a:rPr lang="ru-RU" b="1" i="1" dirty="0" smtClean="0"/>
              <a:t>второй план</a:t>
            </a:r>
            <a:r>
              <a:rPr lang="ru-RU" b="1" dirty="0" smtClean="0"/>
              <a:t> </a:t>
            </a:r>
            <a:r>
              <a:rPr lang="ru-RU" b="1" i="1" dirty="0" smtClean="0"/>
              <a:t>речи</a:t>
            </a:r>
            <a:r>
              <a:rPr lang="ru-RU" i="1" dirty="0" smtClean="0"/>
              <a:t>,</a:t>
            </a:r>
            <a:r>
              <a:rPr lang="ru-RU" dirty="0" smtClean="0"/>
              <a:t> то есть выражают не содержание высказывания, а </a:t>
            </a:r>
            <a:r>
              <a:rPr lang="ru-RU" b="1" i="1" dirty="0" smtClean="0"/>
              <a:t>отношение говорящего к этому содержанию.</a:t>
            </a:r>
            <a:endParaRPr lang="ru-RU" dirty="0" smtClean="0"/>
          </a:p>
          <a:p>
            <a:r>
              <a:rPr lang="ru-RU" dirty="0" smtClean="0"/>
              <a:t>Вводные слова </a:t>
            </a:r>
            <a:r>
              <a:rPr lang="ru-RU" b="1" dirty="0" smtClean="0"/>
              <a:t>не являются членами предложения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Им присуща интонация водности. Вводные слова произносятся быстро по сравнению с остальной частью предложения.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476672"/>
            <a:ext cx="7498080" cy="57606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Группы вводных слов по значению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179512" y="730081"/>
          <a:ext cx="8784977" cy="616915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34090"/>
                <a:gridCol w="2995304"/>
                <a:gridCol w="3055583"/>
              </a:tblGrid>
              <a:tr h="248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Значение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Вводные слова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Примеры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13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1. Различная степень уверенности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Конечно, разумеется, бесспорно, несомненно, без сомнения и др. – большая степень уверенности.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Кажется, вероятно, пожалуй, очевидно и др. – меньшая степень уверенности.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Дождь, конечно, скоро кончится.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Дождь, разумеется, скоро кончится.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8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2.Различные чувства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3.Источник сообщения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К счастью, к общей радости, к сожалению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По сообщению, по словам, по мнению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Дождь, к счастью, скоро кончится.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По-моему, дождь скоро кончится.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8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4. Порядок мыслей и их связь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Во-первых, во-вторых, наконец, следовательно, итак, значит, например, напротив, наоборот и др.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Во-первых, я недостаточно понял…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5.Замечания о способах оформления мысли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Одним словом, иначе говоря, лучше сказать…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Одним словом, все обошлось благополучно.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1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6.призыв к собеседнику или к читателю с целью привлечь внимание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Видишь (ли), видите (ли), понимаешь, пожалуйста, поймите, скажем, верите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Пожалуйста, передайте мою просьбу и скажите, что мы скоро встретимся.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☺Помню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208912" cy="5493224"/>
          </a:xfrm>
        </p:spPr>
        <p:txBody>
          <a:bodyPr>
            <a:normAutofit fontScale="77500" lnSpcReduction="20000"/>
          </a:bodyPr>
          <a:lstStyle/>
          <a:p>
            <a:r>
              <a:rPr lang="ru-RU" sz="3400" b="1" dirty="0" smtClean="0"/>
              <a:t>Вводные слова и предложения всегда выделяются запятыми. </a:t>
            </a:r>
            <a:r>
              <a:rPr lang="ru-RU" sz="3400" dirty="0" smtClean="0"/>
              <a:t>(Одной запятой, если стоит по краям предложения, и с обеих сторон, если находится в середине предложения).</a:t>
            </a:r>
          </a:p>
          <a:p>
            <a:pPr marL="596646" indent="-514350">
              <a:buNone/>
            </a:pPr>
            <a:r>
              <a:rPr lang="ru-RU" sz="3400" b="1" i="1" dirty="0" smtClean="0">
                <a:solidFill>
                  <a:schemeClr val="accent3">
                    <a:lumMod val="75000"/>
                  </a:schemeClr>
                </a:solidFill>
              </a:rPr>
              <a:t>1</a:t>
            </a:r>
            <a:r>
              <a:rPr lang="ru-RU" sz="3400" b="1" i="1" dirty="0" smtClean="0">
                <a:solidFill>
                  <a:schemeClr val="accent3">
                    <a:lumMod val="50000"/>
                  </a:schemeClr>
                </a:solidFill>
              </a:rPr>
              <a:t>.К счастью</a:t>
            </a:r>
            <a:r>
              <a:rPr lang="ru-RU" sz="3400" b="1" dirty="0" smtClean="0"/>
              <a:t>, </a:t>
            </a:r>
            <a:r>
              <a:rPr lang="ru-RU" sz="3400" dirty="0" smtClean="0"/>
              <a:t>никто меня не заметил     </a:t>
            </a:r>
            <a:r>
              <a:rPr lang="en-US" sz="3400" dirty="0" smtClean="0"/>
              <a:t>[</a:t>
            </a:r>
            <a:r>
              <a:rPr lang="ru-RU" sz="3400" dirty="0" smtClean="0">
                <a:solidFill>
                  <a:srgbClr val="0000FF"/>
                </a:solidFill>
              </a:rPr>
              <a:t>Вв.</a:t>
            </a:r>
            <a:r>
              <a:rPr lang="ru-RU" sz="3400" dirty="0" smtClean="0">
                <a:solidFill>
                  <a:srgbClr val="FF0000"/>
                </a:solidFill>
              </a:rPr>
              <a:t>,</a:t>
            </a:r>
            <a:r>
              <a:rPr lang="ru-RU" sz="3400" dirty="0" smtClean="0">
                <a:solidFill>
                  <a:srgbClr val="0000FF"/>
                </a:solidFill>
              </a:rPr>
              <a:t> </a:t>
            </a:r>
            <a:r>
              <a:rPr lang="ru-RU" sz="3400" dirty="0" smtClean="0"/>
              <a:t>…</a:t>
            </a:r>
            <a:r>
              <a:rPr lang="en-US" sz="3400" dirty="0" smtClean="0"/>
              <a:t> ]</a:t>
            </a:r>
            <a:r>
              <a:rPr lang="ru-RU" sz="3400" dirty="0" smtClean="0"/>
              <a:t> </a:t>
            </a:r>
          </a:p>
          <a:p>
            <a:pPr marL="596646" indent="-514350">
              <a:buNone/>
            </a:pPr>
            <a:r>
              <a:rPr lang="ru-RU" sz="3400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ru-RU" sz="3400" dirty="0" smtClean="0"/>
              <a:t>.Вронский, </a:t>
            </a:r>
            <a:r>
              <a:rPr lang="ru-RU" sz="3400" b="1" i="1" dirty="0" smtClean="0">
                <a:solidFill>
                  <a:schemeClr val="accent3">
                    <a:lumMod val="50000"/>
                  </a:schemeClr>
                </a:solidFill>
              </a:rPr>
              <a:t>к ужасу своему</a:t>
            </a:r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3400" dirty="0" smtClean="0"/>
              <a:t>почувствовал, что он сделал скверное непростительное движение.     </a:t>
            </a:r>
            <a:r>
              <a:rPr lang="en-US" sz="3400" dirty="0" smtClean="0"/>
              <a:t>[</a:t>
            </a:r>
            <a:r>
              <a:rPr lang="ru-RU" sz="3400" dirty="0" smtClean="0"/>
              <a:t> …</a:t>
            </a:r>
            <a:r>
              <a:rPr lang="ru-RU" sz="3400" dirty="0" smtClean="0">
                <a:solidFill>
                  <a:srgbClr val="FF0000"/>
                </a:solidFill>
              </a:rPr>
              <a:t>,</a:t>
            </a:r>
            <a:r>
              <a:rPr lang="ru-RU" sz="3400" dirty="0" smtClean="0">
                <a:solidFill>
                  <a:srgbClr val="0000FF"/>
                </a:solidFill>
              </a:rPr>
              <a:t>вв.</a:t>
            </a:r>
            <a:r>
              <a:rPr lang="ru-RU" sz="3400" dirty="0" smtClean="0">
                <a:solidFill>
                  <a:srgbClr val="FF0000"/>
                </a:solidFill>
              </a:rPr>
              <a:t>,</a:t>
            </a:r>
            <a:r>
              <a:rPr lang="ru-RU" sz="3400" dirty="0" smtClean="0">
                <a:solidFill>
                  <a:srgbClr val="0000FF"/>
                </a:solidFill>
              </a:rPr>
              <a:t> </a:t>
            </a:r>
            <a:r>
              <a:rPr lang="ru-RU" sz="3400" dirty="0" smtClean="0"/>
              <a:t>…</a:t>
            </a:r>
            <a:r>
              <a:rPr lang="en-US" sz="3400" dirty="0" smtClean="0"/>
              <a:t> ]</a:t>
            </a:r>
            <a:endParaRPr lang="ru-RU" sz="3400" dirty="0" smtClean="0"/>
          </a:p>
          <a:p>
            <a:pPr marL="596646" indent="-514350">
              <a:buNone/>
            </a:pPr>
            <a:r>
              <a:rPr lang="ru-RU" sz="3400" dirty="0" smtClean="0"/>
              <a:t> </a:t>
            </a:r>
            <a:r>
              <a:rPr lang="ru-RU" sz="3400" b="1" dirty="0" smtClean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ru-RU" sz="3400" dirty="0" smtClean="0"/>
              <a:t>.Я был не против</a:t>
            </a:r>
            <a:r>
              <a:rPr lang="ru-RU" sz="3400" dirty="0" smtClean="0">
                <a:solidFill>
                  <a:srgbClr val="0000FF"/>
                </a:solidFill>
              </a:rPr>
              <a:t>, конечно.</a:t>
            </a:r>
            <a:r>
              <a:rPr lang="ru-RU" sz="3400" dirty="0" smtClean="0"/>
              <a:t>             </a:t>
            </a:r>
            <a:r>
              <a:rPr lang="en-US" sz="3400" dirty="0" smtClean="0"/>
              <a:t>[</a:t>
            </a:r>
            <a:r>
              <a:rPr lang="ru-RU" sz="3400" dirty="0" smtClean="0"/>
              <a:t> …</a:t>
            </a:r>
            <a:r>
              <a:rPr lang="ru-RU" sz="3400" dirty="0" smtClean="0">
                <a:solidFill>
                  <a:srgbClr val="FF0000"/>
                </a:solidFill>
              </a:rPr>
              <a:t>,</a:t>
            </a:r>
            <a:r>
              <a:rPr lang="ru-RU" sz="3400" dirty="0" smtClean="0">
                <a:solidFill>
                  <a:srgbClr val="0000FF"/>
                </a:solidFill>
              </a:rPr>
              <a:t>вв</a:t>
            </a:r>
            <a:r>
              <a:rPr lang="ru-RU" sz="3400" dirty="0" smtClean="0"/>
              <a:t>.</a:t>
            </a:r>
            <a:r>
              <a:rPr lang="en-US" sz="3400" dirty="0" smtClean="0"/>
              <a:t>]</a:t>
            </a:r>
            <a:endParaRPr lang="ru-RU" sz="3400" dirty="0" smtClean="0"/>
          </a:p>
          <a:p>
            <a:pPr marL="596646" indent="-514350">
              <a:buNone/>
            </a:pPr>
            <a:endParaRPr lang="ru-RU" sz="1600" dirty="0" smtClean="0">
              <a:solidFill>
                <a:srgbClr val="0000FF"/>
              </a:solidFill>
            </a:endParaRPr>
          </a:p>
          <a:p>
            <a:pPr marL="596646" indent="-514350" algn="ctr">
              <a:buNone/>
            </a:pP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Иногда вводные предложения оформляются скобками.</a:t>
            </a:r>
            <a:endParaRPr lang="ru-RU" sz="3600" dirty="0" smtClean="0"/>
          </a:p>
          <a:p>
            <a:pPr marL="596646" indent="-514350">
              <a:buNone/>
            </a:pPr>
            <a:r>
              <a:rPr lang="ru-RU" sz="3600" dirty="0" smtClean="0"/>
              <a:t>Цезарь </a:t>
            </a: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(так звали льва в зверинце)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 smtClean="0"/>
              <a:t>спит и тихо взвизгивает во сне.     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556792"/>
          </a:xfrm>
        </p:spPr>
        <p:txBody>
          <a:bodyPr>
            <a:normAutofit fontScale="90000"/>
          </a:bodyPr>
          <a:lstStyle/>
          <a:p>
            <a:pPr lvl="0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  <a:t/>
            </a:r>
            <a:b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</a:br>
            <a: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  <a:t/>
            </a:r>
            <a:b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</a:br>
            <a: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  <a:t/>
            </a:r>
            <a:b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</a:br>
            <a: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  <a:t/>
            </a:r>
            <a:b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</a:br>
            <a: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  <a:t/>
            </a:r>
            <a:b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</a:br>
            <a: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  <a:t/>
            </a:r>
            <a:b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</a:br>
            <a:r>
              <a:rPr lang="ru-RU" sz="31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  <a:t>Вводные предложения- это предложения, выполняющие те же функции и имеющие те же значения, что и вводные слова.</a:t>
            </a:r>
            <a: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  <a:t/>
            </a:r>
            <a:br>
              <a:rPr lang="ru-RU" sz="2800" b="1" cap="none" dirty="0" smtClean="0">
                <a:solidFill>
                  <a:srgbClr val="C32D2E">
                    <a:lumMod val="50000"/>
                  </a:srgbClr>
                </a:solidFill>
                <a:latin typeface="Corbel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787208" cy="498916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defRPr/>
            </a:pPr>
            <a:r>
              <a:rPr lang="ru-RU" sz="2800" dirty="0" smtClean="0"/>
              <a:t>Вводные предложения по своей структуре бывают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двусоставные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        (Я знаю, вы помните, как сообщают газеты),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односоставные: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800" dirty="0" smtClean="0"/>
              <a:t>   неопределенно-личные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         (говорили о нем, как мне казалось),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800" dirty="0" smtClean="0"/>
              <a:t>    безличные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         (можно полагать, как мне казалось).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sz="2800" dirty="0" smtClean="0"/>
          </a:p>
          <a:p>
            <a:pPr>
              <a:lnSpc>
                <a:spcPct val="80000"/>
              </a:lnSpc>
              <a:defRPr/>
            </a:pPr>
            <a:r>
              <a:rPr lang="ru-RU" sz="2800" dirty="0" smtClean="0"/>
              <a:t>Вводные предложения , как и вводные слова, на письме выделяются запятыми. </a:t>
            </a:r>
          </a:p>
          <a:p>
            <a:pPr>
              <a:lnSpc>
                <a:spcPct val="80000"/>
              </a:lnSpc>
              <a:defRPr/>
            </a:pPr>
            <a:r>
              <a:rPr lang="ru-RU" sz="2800" dirty="0" smtClean="0"/>
              <a:t>А в устной речи выделяются паузами, произносятся более низким тоном и более быстрым темпом, чем основное предложение.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9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Знаки препинания </a:t>
            </a:r>
            <a:br>
              <a:rPr lang="ru-RU" sz="39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</a:br>
            <a:r>
              <a:rPr lang="ru-RU" sz="39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при вводном предложении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7992888" cy="5112568"/>
          </a:xfrm>
        </p:spPr>
        <p:txBody>
          <a:bodyPr>
            <a:normAutofit/>
          </a:bodyPr>
          <a:lstStyle/>
          <a:p>
            <a:pPr>
              <a:buClr>
                <a:srgbClr val="B13F9A"/>
              </a:buClr>
              <a:buSzPct val="73000"/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Вводное слово = вводному предложению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rebuchet MS"/>
            </a:endParaRPr>
          </a:p>
          <a:p>
            <a:pPr lvl="0">
              <a:buClr>
                <a:srgbClr val="B13F9A"/>
              </a:buClr>
              <a:buSzPct val="73000"/>
              <a:buNone/>
            </a:pP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Моя душа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, </a:t>
            </a:r>
            <a:r>
              <a:rPr lang="ru-RU" sz="2800" u="sng" dirty="0" smtClean="0">
                <a:solidFill>
                  <a:srgbClr val="0000FF"/>
                </a:solidFill>
                <a:latin typeface="Trebuchet MS"/>
              </a:rPr>
              <a:t>я</a:t>
            </a:r>
            <a:r>
              <a:rPr lang="ru-RU" sz="2800" dirty="0" smtClean="0">
                <a:solidFill>
                  <a:srgbClr val="0000FF"/>
                </a:solidFill>
                <a:latin typeface="Trebuchet MS"/>
              </a:rPr>
              <a:t> </a:t>
            </a:r>
            <a:r>
              <a:rPr lang="ru-RU" sz="2800" u="dbl" dirty="0" smtClean="0">
                <a:solidFill>
                  <a:srgbClr val="0000FF"/>
                </a:solidFill>
                <a:latin typeface="Trebuchet MS"/>
              </a:rPr>
              <a:t>помню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, </a:t>
            </a: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с детских лет чудесного искала.</a:t>
            </a:r>
          </a:p>
          <a:p>
            <a:pPr lvl="0" algn="r">
              <a:buClr>
                <a:srgbClr val="B13F9A"/>
              </a:buClr>
              <a:buSzPct val="73000"/>
              <a:buNone/>
            </a:pP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(М.Ю. Лермонтов)</a:t>
            </a:r>
          </a:p>
          <a:p>
            <a:pPr lvl="0" algn="ctr">
              <a:buClr>
                <a:srgbClr val="B13F9A"/>
              </a:buClr>
              <a:buSzPct val="73000"/>
              <a:buNone/>
            </a:pP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rebuchet MS"/>
              </a:rPr>
              <a:t>[</a:t>
            </a: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 …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,</a:t>
            </a:r>
            <a:r>
              <a:rPr lang="ru-RU" sz="2800" dirty="0" smtClean="0">
                <a:solidFill>
                  <a:srgbClr val="0000FF"/>
                </a:solidFill>
                <a:latin typeface="Trebuchet MS"/>
              </a:rPr>
              <a:t>вв.пр.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,</a:t>
            </a: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…</a:t>
            </a:r>
            <a:r>
              <a:rPr lang="en-US" sz="2800" dirty="0" smtClean="0">
                <a:solidFill>
                  <a:prstClr val="black"/>
                </a:solidFill>
                <a:latin typeface="Trebuchet MS"/>
              </a:rPr>
              <a:t>]</a:t>
            </a:r>
            <a:endParaRPr lang="ru-RU" sz="2800" dirty="0" smtClean="0">
              <a:solidFill>
                <a:prstClr val="black"/>
              </a:solidFill>
              <a:latin typeface="Trebuchet MS"/>
            </a:endParaRPr>
          </a:p>
          <a:p>
            <a:pPr lvl="0" algn="ctr">
              <a:buClr>
                <a:srgbClr val="B13F9A"/>
              </a:buClr>
              <a:buSzPct val="73000"/>
              <a:buNone/>
            </a:pPr>
            <a:endParaRPr lang="ru-RU" sz="2800" dirty="0" smtClean="0">
              <a:solidFill>
                <a:prstClr val="black"/>
              </a:solidFill>
              <a:latin typeface="Trebuchet MS"/>
            </a:endParaRPr>
          </a:p>
          <a:p>
            <a:pPr lvl="0">
              <a:buClr>
                <a:srgbClr val="B13F9A"/>
              </a:buClr>
              <a:buSzPct val="73000"/>
              <a:buNone/>
            </a:pP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Птенец упал из гнезда 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(</a:t>
            </a:r>
            <a:r>
              <a:rPr lang="ru-RU" sz="2800" u="sng" dirty="0" smtClean="0">
                <a:solidFill>
                  <a:srgbClr val="0000FF"/>
                </a:solidFill>
                <a:latin typeface="Trebuchet MS"/>
              </a:rPr>
              <a:t>ветер</a:t>
            </a:r>
            <a:r>
              <a:rPr lang="ru-RU" sz="2800" dirty="0" smtClean="0">
                <a:solidFill>
                  <a:srgbClr val="0000FF"/>
                </a:solidFill>
                <a:latin typeface="Trebuchet MS"/>
              </a:rPr>
              <a:t> </a:t>
            </a:r>
            <a:r>
              <a:rPr lang="ru-RU" sz="2800" u="dotDash" dirty="0" smtClean="0">
                <a:solidFill>
                  <a:srgbClr val="0000FF"/>
                </a:solidFill>
                <a:latin typeface="Trebuchet MS"/>
              </a:rPr>
              <a:t>сильно</a:t>
            </a:r>
            <a:r>
              <a:rPr lang="ru-RU" sz="2800" dirty="0" smtClean="0">
                <a:solidFill>
                  <a:srgbClr val="0000FF"/>
                </a:solidFill>
                <a:latin typeface="Trebuchet MS"/>
              </a:rPr>
              <a:t> </a:t>
            </a:r>
            <a:r>
              <a:rPr lang="ru-RU" sz="2800" u="dbl" dirty="0" smtClean="0">
                <a:solidFill>
                  <a:srgbClr val="0000FF"/>
                </a:solidFill>
                <a:latin typeface="Trebuchet MS"/>
              </a:rPr>
              <a:t>качал </a:t>
            </a:r>
            <a:r>
              <a:rPr lang="ru-RU" sz="2800" u="dash" dirty="0" smtClean="0">
                <a:solidFill>
                  <a:srgbClr val="0000FF"/>
                </a:solidFill>
                <a:latin typeface="Trebuchet MS"/>
              </a:rPr>
              <a:t>березы</a:t>
            </a:r>
            <a:r>
              <a:rPr lang="ru-RU" sz="2800" dirty="0" smtClean="0">
                <a:solidFill>
                  <a:srgbClr val="0000FF"/>
                </a:solidFill>
                <a:latin typeface="Trebuchet MS"/>
              </a:rPr>
              <a:t> </a:t>
            </a:r>
            <a:r>
              <a:rPr lang="ru-RU" sz="2800" u="dash" dirty="0" smtClean="0">
                <a:solidFill>
                  <a:srgbClr val="0000FF"/>
                </a:solidFill>
                <a:latin typeface="Trebuchet MS"/>
              </a:rPr>
              <a:t>аллеи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)</a:t>
            </a: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 и сидел неподвижно.</a:t>
            </a:r>
          </a:p>
          <a:p>
            <a:pPr lvl="0" algn="r">
              <a:buClr>
                <a:srgbClr val="B13F9A"/>
              </a:buClr>
              <a:buSzPct val="73000"/>
              <a:buNone/>
            </a:pP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(И.С.Тургенев)</a:t>
            </a:r>
          </a:p>
          <a:p>
            <a:pPr lvl="0" algn="ctr">
              <a:buClr>
                <a:srgbClr val="B13F9A"/>
              </a:buClr>
              <a:buSzPct val="73000"/>
              <a:buNone/>
            </a:pP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rebuchet MS"/>
              </a:rPr>
              <a:t>[</a:t>
            </a: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 …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(</a:t>
            </a:r>
            <a:r>
              <a:rPr lang="ru-RU" sz="2800" dirty="0" smtClean="0">
                <a:solidFill>
                  <a:srgbClr val="0000FF"/>
                </a:solidFill>
                <a:latin typeface="Trebuchet MS"/>
              </a:rPr>
              <a:t>вв. распр.пр.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)</a:t>
            </a: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…</a:t>
            </a:r>
            <a:r>
              <a:rPr lang="en-US" sz="2800" dirty="0" smtClean="0">
                <a:solidFill>
                  <a:prstClr val="black"/>
                </a:solidFill>
                <a:latin typeface="Trebuchet MS"/>
              </a:rPr>
              <a:t>]</a:t>
            </a:r>
            <a:endParaRPr lang="ru-RU" sz="2800" dirty="0" smtClean="0">
              <a:solidFill>
                <a:prstClr val="black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900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☼ </a:t>
            </a:r>
            <a:r>
              <a:rPr lang="ru-RU" sz="3900" b="1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На заметку</a:t>
            </a:r>
            <a:r>
              <a:rPr lang="ru-RU" sz="3900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/>
            </a:r>
            <a:br>
              <a:rPr lang="ru-RU" sz="3900" cap="none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931224" cy="54932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Вводные слова надо </a:t>
            </a:r>
            <a:r>
              <a:rPr lang="ru-RU" b="1" u="sng" dirty="0" smtClean="0"/>
              <a:t>отличать от самостоятельных частей речи.</a:t>
            </a:r>
            <a:r>
              <a:rPr lang="ru-RU" dirty="0" smtClean="0"/>
              <a:t> Чаще всего это такие слова: </a:t>
            </a:r>
            <a:r>
              <a:rPr lang="ru-RU" i="1" dirty="0" smtClean="0"/>
              <a:t>может быть, кажется, наконец, однако, напротив</a:t>
            </a:r>
            <a:r>
              <a:rPr lang="ru-RU" dirty="0" smtClean="0"/>
              <a:t> и др.</a:t>
            </a:r>
          </a:p>
          <a:p>
            <a:r>
              <a:rPr lang="ru-RU" dirty="0" smtClean="0"/>
              <a:t>Проще проверять путем изъятия данного слова из предложения. </a:t>
            </a:r>
          </a:p>
          <a:p>
            <a:pPr algn="ctr">
              <a:buNone/>
            </a:pP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Если это вводное слово, то структура предложения сохраняется!!!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/>
              <a:t>Он, </a:t>
            </a:r>
            <a:r>
              <a:rPr lang="ru-RU" i="1" dirty="0" smtClean="0"/>
              <a:t>может быть</a:t>
            </a:r>
            <a:r>
              <a:rPr lang="ru-RU" dirty="0" smtClean="0"/>
              <a:t>, скоро вернется. → Он скоро вернется.</a:t>
            </a:r>
          </a:p>
          <a:p>
            <a:r>
              <a:rPr lang="ru-RU" dirty="0" smtClean="0"/>
              <a:t>Мне </a:t>
            </a:r>
            <a:r>
              <a:rPr lang="ru-RU" i="1" dirty="0" smtClean="0"/>
              <a:t>кажется</a:t>
            </a:r>
            <a:r>
              <a:rPr lang="ru-RU" dirty="0" smtClean="0"/>
              <a:t>, что я заболел. → Мне…, что я заболел. (структура нарушена, кажется является сказуемым.</a:t>
            </a:r>
          </a:p>
          <a:p>
            <a:r>
              <a:rPr lang="ru-RU" i="1" dirty="0" smtClean="0"/>
              <a:t>Кажется</a:t>
            </a:r>
            <a:r>
              <a:rPr lang="ru-RU" dirty="0" smtClean="0"/>
              <a:t>, я заболел. →</a:t>
            </a:r>
            <a:r>
              <a:rPr lang="ru-RU" i="1" dirty="0" smtClean="0"/>
              <a:t>…</a:t>
            </a:r>
            <a:r>
              <a:rPr lang="ru-RU" dirty="0" smtClean="0"/>
              <a:t>, я заболел. (структура не нарушена, это вводное слово)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169</TotalTime>
  <Words>2364</Words>
  <Application>Microsoft Office PowerPoint</Application>
  <PresentationFormat>Экран (4:3)</PresentationFormat>
  <Paragraphs>292</Paragraphs>
  <Slides>34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7" baseType="lpstr">
      <vt:lpstr>1_Эркер</vt:lpstr>
      <vt:lpstr>Эркер</vt:lpstr>
      <vt:lpstr>Слайд</vt:lpstr>
      <vt:lpstr>ПОДГОТОВКА К ЕГЭ.А21. Вводные слова  и вводные конструкции.</vt:lpstr>
      <vt:lpstr>Слайд 2</vt:lpstr>
      <vt:lpstr>Слайд 3</vt:lpstr>
      <vt:lpstr>Русский ученый - лингвист Пешковский А.М. считал, что вводные конструкции - это «… инородные слова , внутренне чуждые приютившему их предложению».</vt:lpstr>
      <vt:lpstr>    Группы вводных слов по значению </vt:lpstr>
      <vt:lpstr>☺Помню:</vt:lpstr>
      <vt:lpstr>      Вводные предложения- это предложения, выполняющие те же функции и имеющие те же значения, что и вводные слова. </vt:lpstr>
      <vt:lpstr>Знаки препинания  при вводном предложении</vt:lpstr>
      <vt:lpstr>☼ На заметку </vt:lpstr>
      <vt:lpstr>Слова наконец, однако, вообще могут быть вводными или не являться таковыми в зависимости от значения.</vt:lpstr>
      <vt:lpstr>Слова значит, главным образом могут быть вводными или не являться таковыми в зависимости от значения.</vt:lpstr>
      <vt:lpstr>Тестовые задания для закрепления изученного материала по теме «Омонимия вводных слов и членов предложения»</vt:lpstr>
      <vt:lpstr>Проверьте ответы!</vt:lpstr>
      <vt:lpstr>Не являются вводными и не выделяются запятыми слова и сочетания:</vt:lpstr>
      <vt:lpstr>       Алгоритм работы при выполнении заданий по теме «Омонимия вводных слов и членов предложения»  </vt:lpstr>
      <vt:lpstr>Спишите предложения, расставьте знаки препинания. Определите, чем являются выделенные слова.</vt:lpstr>
      <vt:lpstr>            Вводные слова и сочетания слов, находясь рядом  с сочинительными союзами, отделяются или не отделяются от них запятыми в зависимости  от контекста.</vt:lpstr>
      <vt:lpstr>☼ На заметку </vt:lpstr>
      <vt:lpstr>☼ На заметку</vt:lpstr>
      <vt:lpstr>Знаки препинания  при вводных словах </vt:lpstr>
      <vt:lpstr>Вводное слово в составе обособленного оборота</vt:lpstr>
      <vt:lpstr> </vt:lpstr>
      <vt:lpstr> При сочетании знаков препинания (скобки, запятые) запятая, которая должна была стоять в тексте, если бы не было вводного предложения, ставится после скобок.</vt:lpstr>
      <vt:lpstr>☼ На заметку </vt:lpstr>
      <vt:lpstr>Частицы, не выступающие в роли вводных слов</vt:lpstr>
      <vt:lpstr>Расставьте знаки препинания. Не путайте вводные слова и слова, похожие на них.</vt:lpstr>
      <vt:lpstr>Проверьте написанное!</vt:lpstr>
      <vt:lpstr>Алгоритм работы к заданию А21</vt:lpstr>
      <vt:lpstr>Тестовые задания (А 21)</vt:lpstr>
      <vt:lpstr>Проверьте ответы!</vt:lpstr>
      <vt:lpstr> Работа по развитию речи</vt:lpstr>
      <vt:lpstr>Дифференцированное  домашнее задание.</vt:lpstr>
      <vt:lpstr>РЕФЛЕКСИЯ</vt:lpstr>
      <vt:lpstr>Использованные ресурсы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ЕГЭ.А21. Вводные слова  и вводные конструкции.</dc:title>
  <dc:creator>Александр</dc:creator>
  <cp:lastModifiedBy>Александр</cp:lastModifiedBy>
  <cp:revision>23</cp:revision>
  <dcterms:created xsi:type="dcterms:W3CDTF">2012-02-05T15:49:01Z</dcterms:created>
  <dcterms:modified xsi:type="dcterms:W3CDTF">2012-02-05T18:45:12Z</dcterms:modified>
</cp:coreProperties>
</file>