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8" r:id="rId2"/>
    <p:sldMasterId id="2147483720" r:id="rId3"/>
    <p:sldMasterId id="2147483732"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71" r:id="rId16"/>
    <p:sldId id="269" r:id="rId17"/>
    <p:sldId id="270" r:id="rId18"/>
    <p:sldId id="267" r:id="rId19"/>
    <p:sldId id="268" r:id="rId20"/>
    <p:sldId id="272"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710"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16" name="Номер слайда 15"/>
          <p:cNvSpPr>
            <a:spLocks noGrp="1"/>
          </p:cNvSpPr>
          <p:nvPr>
            <p:ph type="sldNum" sz="quarter" idx="11"/>
          </p:nvPr>
        </p:nvSpPr>
        <p:spPr/>
        <p:txBody>
          <a:bodyPr/>
          <a:lstStyle/>
          <a:p>
            <a:fld id="{16008AEA-09F8-40BB-BDBA-6D12621BA2CA}"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74BE9E6E-C9F7-4928-963F-7A18A12B0398}" type="datetimeFigureOut">
              <a:rPr lang="ru-RU" smtClean="0"/>
              <a:pPr/>
              <a:t>06.02.2012</a:t>
            </a:fld>
            <a:endParaRPr lang="ru-RU"/>
          </a:p>
        </p:txBody>
      </p:sp>
      <p:sp>
        <p:nvSpPr>
          <p:cNvPr id="15" name="Номер слайда 14"/>
          <p:cNvSpPr>
            <a:spLocks noGrp="1"/>
          </p:cNvSpPr>
          <p:nvPr>
            <p:ph type="sldNum" sz="quarter" idx="15"/>
          </p:nvPr>
        </p:nvSpPr>
        <p:spPr/>
        <p:txBody>
          <a:bodyPr/>
          <a:lstStyle>
            <a:lvl1pPr algn="ctr">
              <a:defRPr/>
            </a:lvl1pPr>
          </a:lstStyle>
          <a:p>
            <a:fld id="{16008AEA-09F8-40BB-BDBA-6D12621BA2CA}"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008AEA-09F8-40BB-BDBA-6D12621BA2CA}"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16008AEA-09F8-40BB-BDBA-6D12621BA2CA}"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6008AEA-09F8-40BB-BDBA-6D12621BA2CA}"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74BE9E6E-C9F7-4928-963F-7A18A12B0398}" type="datetimeFigureOut">
              <a:rPr lang="ru-RU" smtClean="0"/>
              <a:pPr/>
              <a:t>06.02.2012</a:t>
            </a:fld>
            <a:endParaRPr lang="ru-RU"/>
          </a:p>
        </p:txBody>
      </p:sp>
      <p:sp>
        <p:nvSpPr>
          <p:cNvPr id="9" name="Номер слайда 8"/>
          <p:cNvSpPr>
            <a:spLocks noGrp="1"/>
          </p:cNvSpPr>
          <p:nvPr>
            <p:ph type="sldNum" sz="quarter" idx="15"/>
          </p:nvPr>
        </p:nvSpPr>
        <p:spPr/>
        <p:txBody>
          <a:bodyPr/>
          <a:lstStyle/>
          <a:p>
            <a:fld id="{16008AEA-09F8-40BB-BDBA-6D12621BA2CA}"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9" name="Номер слайда 8"/>
          <p:cNvSpPr>
            <a:spLocks noGrp="1"/>
          </p:cNvSpPr>
          <p:nvPr>
            <p:ph type="sldNum" sz="quarter" idx="11"/>
          </p:nvPr>
        </p:nvSpPr>
        <p:spPr/>
        <p:txBody>
          <a:bodyPr/>
          <a:lstStyle/>
          <a:p>
            <a:fld id="{16008AEA-09F8-40BB-BDBA-6D12621BA2CA}"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4BE9E6E-C9F7-4928-963F-7A18A12B0398}" type="datetimeFigureOut">
              <a:rPr lang="ru-RU" smtClean="0"/>
              <a:pPr/>
              <a:t>06.02.2012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6008AEA-09F8-40BB-BDBA-6D12621BA2C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6008AEA-09F8-40BB-BDBA-6D12621BA2CA}"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16008AEA-09F8-40BB-BDBA-6D12621BA2C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6008AEA-09F8-40BB-BDBA-6D12621BA2CA}"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4BE9E6E-C9F7-4928-963F-7A18A12B0398}" type="datetimeFigureOut">
              <a:rPr lang="ru-RU" smtClean="0"/>
              <a:pPr/>
              <a:t>06.02.2012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6008AEA-09F8-40BB-BDBA-6D12621BA2CA}"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4BE9E6E-C9F7-4928-963F-7A18A12B0398}" type="datetimeFigureOut">
              <a:rPr lang="ru-RU" smtClean="0"/>
              <a:pPr/>
              <a:t>06.02.2012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6008AEA-09F8-40BB-BDBA-6D12621BA2CA}"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74BE9E6E-C9F7-4928-963F-7A18A12B0398}" type="datetimeFigureOut">
              <a:rPr lang="ru-RU" smtClean="0"/>
              <a:pPr/>
              <a:t>06.02.2012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16008AEA-09F8-40BB-BDBA-6D12621BA2C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6008AEA-09F8-40BB-BDBA-6D12621BA2CA}"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6008AEA-09F8-40BB-BDBA-6D12621BA2CA}"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6008AEA-09F8-40BB-BDBA-6D12621BA2CA}"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6008AEA-09F8-40BB-BDBA-6D12621BA2CA}"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4BE9E6E-C9F7-4928-963F-7A18A12B0398}"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008AEA-09F8-40BB-BDBA-6D12621BA2C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008AEA-09F8-40BB-BDBA-6D12621BA2C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4BE9E6E-C9F7-4928-963F-7A18A12B0398}" type="datetimeFigureOut">
              <a:rPr lang="ru-RU" smtClean="0"/>
              <a:pPr/>
              <a:t>06.02.2012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6008AEA-09F8-40BB-BDBA-6D12621BA2CA}"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4BE9E6E-C9F7-4928-963F-7A18A12B0398}" type="datetimeFigureOut">
              <a:rPr lang="ru-RU" smtClean="0"/>
              <a:pPr/>
              <a:t>06.02.2012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6008AEA-09F8-40BB-BDBA-6D12621BA2C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BE9E6E-C9F7-4928-963F-7A18A12B0398}" type="datetimeFigureOut">
              <a:rPr lang="ru-RU" smtClean="0"/>
              <a:pPr/>
              <a:t>06.02.2012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008AEA-09F8-40BB-BDBA-6D12621BA2C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40.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1026" name="Picture 2" descr="E:\04_05.jpg"/>
          <p:cNvPicPr>
            <a:picLocks noChangeAspect="1" noChangeArrowheads="1"/>
          </p:cNvPicPr>
          <p:nvPr/>
        </p:nvPicPr>
        <p:blipFill>
          <a:blip r:embed="rId2" cstate="print"/>
          <a:srcRect/>
          <a:stretch>
            <a:fillRect/>
          </a:stretch>
        </p:blipFill>
        <p:spPr bwMode="auto">
          <a:xfrm>
            <a:off x="0" y="0"/>
            <a:ext cx="9323512"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pic>
      <p:sp>
        <p:nvSpPr>
          <p:cNvPr id="5" name="TextBox 4"/>
          <p:cNvSpPr txBox="1"/>
          <p:nvPr/>
        </p:nvSpPr>
        <p:spPr>
          <a:xfrm>
            <a:off x="5220072" y="5445224"/>
            <a:ext cx="3456384" cy="1200329"/>
          </a:xfrm>
          <a:prstGeom prst="rect">
            <a:avLst/>
          </a:prstGeom>
          <a:noFill/>
        </p:spPr>
        <p:txBody>
          <a:bodyPr wrap="square" rtlCol="0">
            <a:spAutoFit/>
          </a:bodyPr>
          <a:lstStyle/>
          <a:p>
            <a:pPr algn="r"/>
            <a:r>
              <a:rPr lang="ru-RU" dirty="0" smtClean="0"/>
              <a:t>Проект  учеников 9 класса </a:t>
            </a:r>
            <a:r>
              <a:rPr lang="ru-RU" dirty="0" err="1" smtClean="0"/>
              <a:t>Мингалимовой</a:t>
            </a:r>
            <a:r>
              <a:rPr lang="ru-RU" dirty="0" smtClean="0"/>
              <a:t> Ю., </a:t>
            </a:r>
          </a:p>
          <a:p>
            <a:pPr algn="r"/>
            <a:r>
              <a:rPr lang="ru-RU" dirty="0" err="1" smtClean="0"/>
              <a:t>Заляевой</a:t>
            </a:r>
            <a:r>
              <a:rPr lang="ru-RU" dirty="0" smtClean="0"/>
              <a:t> Р.,</a:t>
            </a:r>
          </a:p>
          <a:p>
            <a:pPr algn="r"/>
            <a:r>
              <a:rPr lang="ru-RU" dirty="0" smtClean="0"/>
              <a:t> </a:t>
            </a:r>
            <a:r>
              <a:rPr lang="ru-RU" dirty="0" err="1" smtClean="0"/>
              <a:t>Галиева</a:t>
            </a:r>
            <a:r>
              <a:rPr lang="ru-RU" dirty="0" smtClean="0"/>
              <a:t> Ф.</a:t>
            </a:r>
            <a:endParaRPr lang="ru-RU" dirty="0"/>
          </a:p>
        </p:txBody>
      </p:sp>
      <p:sp>
        <p:nvSpPr>
          <p:cNvPr id="7" name="Прямоугольник 6"/>
          <p:cNvSpPr/>
          <p:nvPr/>
        </p:nvSpPr>
        <p:spPr>
          <a:xfrm>
            <a:off x="755576" y="692696"/>
            <a:ext cx="7643439" cy="923330"/>
          </a:xfrm>
          <a:prstGeom prst="rect">
            <a:avLst/>
          </a:prstGeom>
          <a:noFill/>
        </p:spPr>
        <p:txBody>
          <a:bodyPr wrap="none" lIns="91440" tIns="45720" rIns="91440" bIns="45720">
            <a:spAutoFit/>
          </a:bodyPr>
          <a:lstStyle/>
          <a:p>
            <a:pPr algn="ctr"/>
            <a:r>
              <a:rPr lang="ru-RU"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Познай свою Родину!</a:t>
            </a:r>
            <a:endParaRPr lang="ru-RU" sz="5400" dirty="0" smtClean="0">
              <a:latin typeface="Comic Sans MS" pitchFamily="66" charset="0"/>
            </a:endParaRPr>
          </a:p>
        </p:txBody>
      </p:sp>
      <p:sp>
        <p:nvSpPr>
          <p:cNvPr id="8" name="Прямоугольник 7"/>
          <p:cNvSpPr/>
          <p:nvPr/>
        </p:nvSpPr>
        <p:spPr>
          <a:xfrm>
            <a:off x="0" y="2348880"/>
            <a:ext cx="9324528" cy="769441"/>
          </a:xfrm>
          <a:prstGeom prst="rect">
            <a:avLst/>
          </a:prstGeom>
          <a:noFill/>
        </p:spPr>
        <p:txBody>
          <a:bodyPr wrap="square" lIns="91440" tIns="45720" rIns="91440" bIns="45720">
            <a:spAutoFit/>
          </a:bodyPr>
          <a:lstStyle/>
          <a:p>
            <a:pPr algn="ctr"/>
            <a:r>
              <a:rPr lang="ru-RU"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Тема проекта: «Я горожанин»</a:t>
            </a:r>
            <a:endParaRPr lang="ru-RU"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Прямоугольник 8"/>
          <p:cNvSpPr/>
          <p:nvPr/>
        </p:nvSpPr>
        <p:spPr>
          <a:xfrm>
            <a:off x="4238497" y="4149080"/>
            <a:ext cx="184731" cy="369332"/>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Прямоугольник 9"/>
          <p:cNvSpPr/>
          <p:nvPr/>
        </p:nvSpPr>
        <p:spPr>
          <a:xfrm>
            <a:off x="2267744" y="3861048"/>
            <a:ext cx="4587603" cy="923330"/>
          </a:xfrm>
          <a:prstGeom prst="rect">
            <a:avLst/>
          </a:prstGeom>
          <a:noFill/>
        </p:spPr>
        <p:txBody>
          <a:bodyPr wrap="square" lIns="91440" tIns="45720" rIns="91440" bIns="45720">
            <a:spAutoFit/>
          </a:bodyPr>
          <a:lstStyle/>
          <a:p>
            <a:pPr algn="ctr"/>
            <a:endParaRPr lang="ru-RU"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11" name="Прямоугольник 10"/>
          <p:cNvSpPr/>
          <p:nvPr/>
        </p:nvSpPr>
        <p:spPr>
          <a:xfrm>
            <a:off x="0" y="2996952"/>
            <a:ext cx="9324528" cy="1446550"/>
          </a:xfrm>
          <a:prstGeom prst="rect">
            <a:avLst/>
          </a:prstGeom>
          <a:noFill/>
        </p:spPr>
        <p:txBody>
          <a:bodyPr wrap="square" lIns="91440" tIns="45720" rIns="91440" bIns="45720">
            <a:spAutoFit/>
          </a:bodyPr>
          <a:lstStyle/>
          <a:p>
            <a:pPr algn="ctr"/>
            <a:r>
              <a:rPr lang="ru-RU"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Цель проекта: развитие туризма и</a:t>
            </a:r>
          </a:p>
          <a:p>
            <a:pPr algn="ctr"/>
            <a:r>
              <a:rPr lang="ru-RU"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привлечение туристов в г. Арск.</a:t>
            </a:r>
            <a:endParaRPr lang="ru-RU"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8" dur="50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box(in)">
                                      <p:cBhvr>
                                        <p:cTn id="13" dur="500"/>
                                        <p:tgtEl>
                                          <p:spTgt spid="8">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blinds(horizontal)">
                                      <p:cBhvr>
                                        <p:cTn id="18" dur="500"/>
                                        <p:tgtEl>
                                          <p:spTgt spid="11">
                                            <p:txEl>
                                              <p:pRg st="0" end="0"/>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1">
                                            <p:txEl>
                                              <p:pRg st="1" end="1"/>
                                            </p:txEl>
                                          </p:spTgt>
                                        </p:tgtEl>
                                        <p:attrNameLst>
                                          <p:attrName>style.visibility</p:attrName>
                                        </p:attrNameLst>
                                      </p:cBhvr>
                                      <p:to>
                                        <p:strVal val="visible"/>
                                      </p:to>
                                    </p:set>
                                    <p:animEffect transition="in" filter="blinds(horizontal)">
                                      <p:cBhvr>
                                        <p:cTn id="21"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арск\AfA2KKDhdmB7Iac.jpg"/>
          <p:cNvPicPr>
            <a:picLocks noChangeAspect="1" noChangeArrowheads="1"/>
          </p:cNvPicPr>
          <p:nvPr/>
        </p:nvPicPr>
        <p:blipFill>
          <a:blip r:embed="rId2" cstate="print"/>
          <a:srcRect/>
          <a:stretch>
            <a:fillRect/>
          </a:stretch>
        </p:blipFill>
        <p:spPr bwMode="auto">
          <a:xfrm>
            <a:off x="467545" y="404665"/>
            <a:ext cx="2520279" cy="3335444"/>
          </a:xfrm>
          <a:prstGeom prst="rect">
            <a:avLst/>
          </a:prstGeom>
          <a:noFill/>
        </p:spPr>
      </p:pic>
      <p:pic>
        <p:nvPicPr>
          <p:cNvPr id="3075" name="Picture 3" descr="D:\арск\563033084481bb4c470ba34903c2e179.jpg"/>
          <p:cNvPicPr>
            <a:picLocks noChangeAspect="1" noChangeArrowheads="1"/>
          </p:cNvPicPr>
          <p:nvPr/>
        </p:nvPicPr>
        <p:blipFill>
          <a:blip r:embed="rId3" cstate="print"/>
          <a:srcRect/>
          <a:stretch>
            <a:fillRect/>
          </a:stretch>
        </p:blipFill>
        <p:spPr bwMode="auto">
          <a:xfrm>
            <a:off x="4644008" y="2636912"/>
            <a:ext cx="4047604" cy="4047604"/>
          </a:xfrm>
          <a:prstGeom prst="rect">
            <a:avLst/>
          </a:prstGeom>
          <a:noFill/>
        </p:spPr>
      </p:pic>
      <p:sp>
        <p:nvSpPr>
          <p:cNvPr id="4" name="TextBox 3"/>
          <p:cNvSpPr txBox="1"/>
          <p:nvPr/>
        </p:nvSpPr>
        <p:spPr>
          <a:xfrm>
            <a:off x="3347864" y="332656"/>
            <a:ext cx="5472608" cy="2031325"/>
          </a:xfrm>
          <a:prstGeom prst="rect">
            <a:avLst/>
          </a:prstGeom>
          <a:noFill/>
        </p:spPr>
        <p:txBody>
          <a:bodyPr wrap="square" rtlCol="0">
            <a:spAutoFit/>
          </a:bodyPr>
          <a:lstStyle/>
          <a:p>
            <a:r>
              <a:rPr lang="ru-RU" dirty="0" smtClean="0"/>
              <a:t>Старшее поколение. Айдар </a:t>
            </a:r>
            <a:r>
              <a:rPr lang="ru-RU" dirty="0" err="1" smtClean="0"/>
              <a:t>Файзрахманов</a:t>
            </a:r>
            <a:r>
              <a:rPr lang="ru-RU" dirty="0" smtClean="0"/>
              <a:t>, также наш земляк. Учился в 1ой школе. Не забывает свою малую Родину и приезжает с концертами своего фольклорного ансамбля. Многие годы ведет  передачу «</a:t>
            </a:r>
            <a:r>
              <a:rPr lang="ru-RU" dirty="0" err="1" smtClean="0"/>
              <a:t>Жырлыйк</a:t>
            </a:r>
            <a:r>
              <a:rPr lang="ru-RU" dirty="0" smtClean="0"/>
              <a:t> Эле» на канале ТНВ, каждый выпуск которой наши родители и мы ждем с нетерпеньем.</a:t>
            </a:r>
            <a:endParaRPr lang="ru-RU" dirty="0"/>
          </a:p>
        </p:txBody>
      </p:sp>
      <p:sp>
        <p:nvSpPr>
          <p:cNvPr id="6" name="TextBox 5"/>
          <p:cNvSpPr txBox="1"/>
          <p:nvPr/>
        </p:nvSpPr>
        <p:spPr>
          <a:xfrm>
            <a:off x="755576" y="4365104"/>
            <a:ext cx="2952328" cy="646331"/>
          </a:xfrm>
          <a:prstGeom prst="rect">
            <a:avLst/>
          </a:prstGeom>
          <a:noFill/>
        </p:spPr>
        <p:txBody>
          <a:bodyPr wrap="square" rtlCol="0">
            <a:spAutoFit/>
          </a:bodyPr>
          <a:lstStyle/>
          <a:p>
            <a:r>
              <a:rPr lang="ru-RU" dirty="0" smtClean="0"/>
              <a:t>Лилия </a:t>
            </a:r>
            <a:r>
              <a:rPr lang="ru-RU" dirty="0" err="1" smtClean="0"/>
              <a:t>Хамитова</a:t>
            </a:r>
            <a:r>
              <a:rPr lang="ru-RU" dirty="0" smtClean="0"/>
              <a:t>. Также уроженка нашего района.</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Разия\Desktop\168vm8n.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TextBox 3"/>
          <p:cNvSpPr txBox="1"/>
          <p:nvPr/>
        </p:nvSpPr>
        <p:spPr>
          <a:xfrm>
            <a:off x="899592" y="836712"/>
            <a:ext cx="7344816" cy="4093428"/>
          </a:xfrm>
          <a:prstGeom prst="rect">
            <a:avLst/>
          </a:prstGeom>
          <a:noFill/>
        </p:spPr>
        <p:txBody>
          <a:bodyPr wrap="square" rtlCol="0">
            <a:spAutoFit/>
          </a:bodyPr>
          <a:lstStyle/>
          <a:p>
            <a:r>
              <a:rPr lang="ru-RU" dirty="0" smtClean="0">
                <a:solidFill>
                  <a:schemeClr val="bg1"/>
                </a:solidFill>
              </a:rPr>
              <a:t>     </a:t>
            </a:r>
            <a:r>
              <a:rPr lang="ru-RU" sz="2000" dirty="0" smtClean="0">
                <a:solidFill>
                  <a:schemeClr val="bg1"/>
                </a:solidFill>
                <a:latin typeface="Comic Sans MS" pitchFamily="66" charset="0"/>
              </a:rPr>
              <a:t>Много причин, препятствующих развитию туризма в нашем городе.  </a:t>
            </a:r>
          </a:p>
          <a:p>
            <a:endParaRPr lang="ru-RU" sz="2000" dirty="0" smtClean="0">
              <a:solidFill>
                <a:schemeClr val="bg1"/>
              </a:solidFill>
              <a:latin typeface="Comic Sans MS" pitchFamily="66" charset="0"/>
            </a:endParaRPr>
          </a:p>
          <a:p>
            <a:r>
              <a:rPr lang="ru-RU" sz="2000" dirty="0" smtClean="0">
                <a:solidFill>
                  <a:schemeClr val="bg1"/>
                </a:solidFill>
                <a:latin typeface="Comic Sans MS" pitchFamily="66" charset="0"/>
              </a:rPr>
              <a:t>   Первое – это, наверное, незаинтересованность самих горожан. Их незнание того, какими могут быть перспективы. </a:t>
            </a:r>
          </a:p>
          <a:p>
            <a:endParaRPr lang="ru-RU" sz="2000" dirty="0" smtClean="0">
              <a:solidFill>
                <a:schemeClr val="bg1"/>
              </a:solidFill>
              <a:latin typeface="Comic Sans MS" pitchFamily="66" charset="0"/>
            </a:endParaRPr>
          </a:p>
          <a:p>
            <a:r>
              <a:rPr lang="ru-RU" sz="2000" dirty="0" smtClean="0">
                <a:solidFill>
                  <a:schemeClr val="bg1"/>
                </a:solidFill>
                <a:latin typeface="Comic Sans MS" pitchFamily="66" charset="0"/>
              </a:rPr>
              <a:t>   Второе,  отсутствие средств на осуществление проектов.</a:t>
            </a:r>
          </a:p>
          <a:p>
            <a:endParaRPr lang="ru-RU" sz="2000" dirty="0" smtClean="0">
              <a:solidFill>
                <a:schemeClr val="bg1"/>
              </a:solidFill>
              <a:latin typeface="Comic Sans MS" pitchFamily="66" charset="0"/>
            </a:endParaRPr>
          </a:p>
          <a:p>
            <a:r>
              <a:rPr lang="ru-RU" sz="2000" dirty="0" smtClean="0">
                <a:solidFill>
                  <a:schemeClr val="bg1"/>
                </a:solidFill>
                <a:latin typeface="Comic Sans MS" pitchFamily="66" charset="0"/>
              </a:rPr>
              <a:t>   Третье,  </a:t>
            </a:r>
            <a:r>
              <a:rPr lang="ru-RU" sz="2000" dirty="0" err="1" smtClean="0">
                <a:solidFill>
                  <a:schemeClr val="bg1"/>
                </a:solidFill>
                <a:latin typeface="Comic Sans MS" pitchFamily="66" charset="0"/>
              </a:rPr>
              <a:t>дезинформированность</a:t>
            </a:r>
            <a:r>
              <a:rPr lang="ru-RU" sz="2000" dirty="0" smtClean="0">
                <a:solidFill>
                  <a:schemeClr val="bg1"/>
                </a:solidFill>
                <a:latin typeface="Comic Sans MS" pitchFamily="66" charset="0"/>
              </a:rPr>
              <a:t> населения о том, какая прекрасная в нашем районе природа, какие озера и реки располагаются на ее территории.</a:t>
            </a:r>
            <a:endParaRPr lang="ru-RU" sz="20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1412776"/>
            <a:ext cx="8161914" cy="1754326"/>
          </a:xfrm>
          <a:prstGeom prst="rect">
            <a:avLst/>
          </a:prstGeom>
          <a:noFill/>
        </p:spPr>
        <p:txBody>
          <a:bodyPr wrap="none" lIns="91440" tIns="45720" rIns="91440" bIns="45720">
            <a:spAutoFit/>
          </a:bodyPr>
          <a:lstStyle/>
          <a:p>
            <a:pPr algn="ctr"/>
            <a:r>
              <a:rPr lang="ru-RU"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А вот она</a:t>
            </a:r>
          </a:p>
          <a:p>
            <a:pPr algn="ctr"/>
            <a:r>
              <a:rPr lang="ru-RU"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природа нашего края…</a:t>
            </a:r>
            <a:endParaRPr lang="ru-RU"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арск\x_11e9f5be.jpg"/>
          <p:cNvPicPr>
            <a:picLocks noChangeAspect="1" noChangeArrowheads="1"/>
          </p:cNvPicPr>
          <p:nvPr/>
        </p:nvPicPr>
        <p:blipFill>
          <a:blip r:embed="rId2" cstate="print"/>
          <a:srcRect/>
          <a:stretch>
            <a:fillRect/>
          </a:stretch>
        </p:blipFill>
        <p:spPr bwMode="auto">
          <a:xfrm>
            <a:off x="0" y="0"/>
            <a:ext cx="8028384" cy="6021288"/>
          </a:xfrm>
          <a:prstGeom prst="rect">
            <a:avLst/>
          </a:prstGeom>
          <a:noFill/>
        </p:spPr>
      </p:pic>
      <p:pic>
        <p:nvPicPr>
          <p:cNvPr id="1027" name="Picture 3" descr="F:\арск\x_af1a6c5b.jpg"/>
          <p:cNvPicPr>
            <a:picLocks noChangeAspect="1" noChangeArrowheads="1"/>
          </p:cNvPicPr>
          <p:nvPr/>
        </p:nvPicPr>
        <p:blipFill>
          <a:blip r:embed="rId3" cstate="print"/>
          <a:srcRect/>
          <a:stretch>
            <a:fillRect/>
          </a:stretch>
        </p:blipFill>
        <p:spPr bwMode="auto">
          <a:xfrm>
            <a:off x="923595" y="692696"/>
            <a:ext cx="8220406" cy="616530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amond(in)">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randombar(horizontal)">
                                      <p:cBhvr>
                                        <p:cTn id="1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арск\x_d211e6c5.jpg"/>
          <p:cNvPicPr>
            <a:picLocks noChangeAspect="1" noChangeArrowheads="1"/>
          </p:cNvPicPr>
          <p:nvPr/>
        </p:nvPicPr>
        <p:blipFill>
          <a:blip r:embed="rId2" cstate="print"/>
          <a:srcRect/>
          <a:stretch>
            <a:fillRect/>
          </a:stretch>
        </p:blipFill>
        <p:spPr bwMode="auto">
          <a:xfrm>
            <a:off x="-1" y="-1"/>
            <a:ext cx="8388425" cy="6291319"/>
          </a:xfrm>
          <a:prstGeom prst="rect">
            <a:avLst/>
          </a:prstGeom>
          <a:noFill/>
        </p:spPr>
      </p:pic>
      <p:pic>
        <p:nvPicPr>
          <p:cNvPr id="2051" name="Picture 3" descr="F:\арск\x_de1052b5.jpg"/>
          <p:cNvPicPr>
            <a:picLocks noChangeAspect="1" noChangeArrowheads="1"/>
          </p:cNvPicPr>
          <p:nvPr/>
        </p:nvPicPr>
        <p:blipFill>
          <a:blip r:embed="rId3" cstate="print"/>
          <a:srcRect/>
          <a:stretch>
            <a:fillRect/>
          </a:stretch>
        </p:blipFill>
        <p:spPr bwMode="auto">
          <a:xfrm>
            <a:off x="827583" y="620688"/>
            <a:ext cx="8316418" cy="62373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circle(in)">
                                      <p:cBhvr>
                                        <p:cTn id="12"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Разия\Desktop\168vm8n.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611560" y="476672"/>
            <a:ext cx="8136904" cy="4401205"/>
          </a:xfrm>
          <a:prstGeom prst="rect">
            <a:avLst/>
          </a:prstGeom>
          <a:noFill/>
        </p:spPr>
        <p:txBody>
          <a:bodyPr wrap="square" rtlCol="0">
            <a:spAutoFit/>
          </a:bodyPr>
          <a:lstStyle/>
          <a:p>
            <a:endParaRPr lang="ru-RU" sz="2000" dirty="0" smtClean="0">
              <a:solidFill>
                <a:schemeClr val="bg1"/>
              </a:solidFill>
              <a:latin typeface="Comic Sans MS" pitchFamily="66" charset="0"/>
            </a:endParaRPr>
          </a:p>
          <a:p>
            <a:endParaRPr lang="ru-RU" sz="2000" dirty="0" smtClean="0">
              <a:solidFill>
                <a:schemeClr val="bg1"/>
              </a:solidFill>
              <a:latin typeface="Comic Sans MS" pitchFamily="66" charset="0"/>
            </a:endParaRPr>
          </a:p>
          <a:p>
            <a:endParaRPr lang="ru-RU" sz="2000" dirty="0" smtClean="0">
              <a:solidFill>
                <a:schemeClr val="bg1"/>
              </a:solidFill>
              <a:latin typeface="Comic Sans MS" pitchFamily="66" charset="0"/>
            </a:endParaRPr>
          </a:p>
          <a:p>
            <a:r>
              <a:rPr lang="ru-RU" sz="2000" dirty="0" smtClean="0">
                <a:solidFill>
                  <a:schemeClr val="bg1"/>
                </a:solidFill>
                <a:latin typeface="Comic Sans MS" pitchFamily="66" charset="0"/>
              </a:rPr>
              <a:t>Для начала, мы думаем,</a:t>
            </a:r>
          </a:p>
          <a:p>
            <a:endParaRPr lang="ru-RU" sz="2000" dirty="0" smtClean="0">
              <a:solidFill>
                <a:schemeClr val="bg1"/>
              </a:solidFill>
              <a:latin typeface="Comic Sans MS" pitchFamily="66" charset="0"/>
            </a:endParaRPr>
          </a:p>
          <a:p>
            <a:pPr>
              <a:buFont typeface="Arial" pitchFamily="34" charset="0"/>
              <a:buChar char="•"/>
            </a:pPr>
            <a:r>
              <a:rPr lang="ru-RU" sz="2000" dirty="0" smtClean="0">
                <a:solidFill>
                  <a:schemeClr val="bg1"/>
                </a:solidFill>
                <a:latin typeface="Comic Sans MS" pitchFamily="66" charset="0"/>
              </a:rPr>
              <a:t> нужно найти спонсоров, для осуществления наиболее понравившихся  проектов. </a:t>
            </a:r>
          </a:p>
          <a:p>
            <a:pPr>
              <a:buFont typeface="Arial" pitchFamily="34" charset="0"/>
              <a:buChar char="•"/>
            </a:pPr>
            <a:r>
              <a:rPr lang="ru-RU" sz="2000" dirty="0" smtClean="0">
                <a:solidFill>
                  <a:schemeClr val="bg1"/>
                </a:solidFill>
                <a:latin typeface="Comic Sans MS" pitchFamily="66" charset="0"/>
              </a:rPr>
              <a:t>Не стоит забывать и о детях. Для них следует построить детские лагеря.</a:t>
            </a:r>
          </a:p>
          <a:p>
            <a:pPr>
              <a:buFont typeface="Arial" pitchFamily="34" charset="0"/>
              <a:buChar char="•"/>
            </a:pPr>
            <a:r>
              <a:rPr lang="ru-RU" sz="2000" dirty="0" smtClean="0">
                <a:solidFill>
                  <a:schemeClr val="bg1"/>
                </a:solidFill>
                <a:latin typeface="Comic Sans MS" pitchFamily="66" charset="0"/>
              </a:rPr>
              <a:t> Для взрослых пансионаты, дома отдыха, санатории.  </a:t>
            </a:r>
          </a:p>
          <a:p>
            <a:pPr>
              <a:buFont typeface="Arial" pitchFamily="34" charset="0"/>
              <a:buChar char="•"/>
            </a:pPr>
            <a:r>
              <a:rPr lang="ru-RU" sz="2000" dirty="0" smtClean="0">
                <a:solidFill>
                  <a:schemeClr val="bg1"/>
                </a:solidFill>
                <a:latin typeface="Comic Sans MS" pitchFamily="66" charset="0"/>
              </a:rPr>
              <a:t> Провести исследовательские работы. Знать какие исторические и культурные памятники имеются на территории района и соседних районов.</a:t>
            </a:r>
          </a:p>
          <a:p>
            <a:pPr>
              <a:buFont typeface="Arial" pitchFamily="34" charset="0"/>
              <a:buChar char="•"/>
            </a:pPr>
            <a:r>
              <a:rPr lang="ru-RU" sz="2000" dirty="0" smtClean="0">
                <a:solidFill>
                  <a:schemeClr val="bg1"/>
                </a:solidFill>
                <a:latin typeface="Comic Sans MS" pitchFamily="66" charset="0"/>
              </a:rPr>
              <a:t> Проводить экскурсии.</a:t>
            </a:r>
            <a:endParaRPr lang="ru-RU" sz="20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Разия\Desktop\168vm8n.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611560" y="1412776"/>
            <a:ext cx="7992888" cy="4247317"/>
          </a:xfrm>
          <a:prstGeom prst="rect">
            <a:avLst/>
          </a:prstGeom>
          <a:noFill/>
        </p:spPr>
        <p:txBody>
          <a:bodyPr wrap="square" rtlCol="0">
            <a:spAutoFit/>
          </a:bodyPr>
          <a:lstStyle/>
          <a:p>
            <a:r>
              <a:rPr lang="ru-RU" dirty="0" smtClean="0">
                <a:solidFill>
                  <a:schemeClr val="bg1"/>
                </a:solidFill>
                <a:latin typeface="Comic Sans MS" pitchFamily="66" charset="0"/>
              </a:rPr>
              <a:t>Развитие туризма принесет огромную прибыль.  </a:t>
            </a:r>
          </a:p>
          <a:p>
            <a:pPr>
              <a:buFont typeface="Arial" pitchFamily="34" charset="0"/>
              <a:buChar char="•"/>
            </a:pPr>
            <a:endParaRPr lang="ru-RU" dirty="0" smtClean="0">
              <a:solidFill>
                <a:schemeClr val="bg1"/>
              </a:solidFill>
              <a:latin typeface="Comic Sans MS" pitchFamily="66" charset="0"/>
            </a:endParaRPr>
          </a:p>
          <a:p>
            <a:pPr>
              <a:buFont typeface="Arial" pitchFamily="34" charset="0"/>
              <a:buChar char="•"/>
            </a:pPr>
            <a:r>
              <a:rPr lang="ru-RU" dirty="0" smtClean="0">
                <a:solidFill>
                  <a:schemeClr val="bg1"/>
                </a:solidFill>
                <a:latin typeface="Comic Sans MS" pitchFamily="66" charset="0"/>
              </a:rPr>
              <a:t>Появится возможность проложить дороги к населенным пунктам и в самом Арске.</a:t>
            </a:r>
          </a:p>
          <a:p>
            <a:pPr>
              <a:buFont typeface="Arial" pitchFamily="34" charset="0"/>
              <a:buChar char="•"/>
            </a:pPr>
            <a:endParaRPr lang="ru-RU" dirty="0" smtClean="0">
              <a:solidFill>
                <a:schemeClr val="bg1"/>
              </a:solidFill>
              <a:latin typeface="Comic Sans MS" pitchFamily="66" charset="0"/>
            </a:endParaRPr>
          </a:p>
          <a:p>
            <a:pPr>
              <a:buFont typeface="Arial" pitchFamily="34" charset="0"/>
              <a:buChar char="•"/>
            </a:pPr>
            <a:r>
              <a:rPr lang="ru-RU" dirty="0" smtClean="0">
                <a:solidFill>
                  <a:schemeClr val="bg1"/>
                </a:solidFill>
                <a:latin typeface="Comic Sans MS" pitchFamily="66" charset="0"/>
              </a:rPr>
              <a:t>Появятся новые вакансии</a:t>
            </a:r>
            <a:r>
              <a:rPr lang="ru-RU" dirty="0" smtClean="0">
                <a:solidFill>
                  <a:schemeClr val="bg1"/>
                </a:solidFill>
                <a:latin typeface="Comic Sans MS" pitchFamily="66" charset="0"/>
              </a:rPr>
              <a:t>.</a:t>
            </a:r>
          </a:p>
          <a:p>
            <a:pPr>
              <a:buFont typeface="Arial" pitchFamily="34" charset="0"/>
              <a:buChar char="•"/>
            </a:pPr>
            <a:endParaRPr lang="ru-RU" dirty="0" smtClean="0">
              <a:solidFill>
                <a:schemeClr val="bg1"/>
              </a:solidFill>
              <a:latin typeface="Comic Sans MS" pitchFamily="66" charset="0"/>
            </a:endParaRPr>
          </a:p>
          <a:p>
            <a:pPr>
              <a:buFont typeface="Arial" pitchFamily="34" charset="0"/>
              <a:buChar char="•"/>
            </a:pPr>
            <a:r>
              <a:rPr lang="ru-RU" dirty="0" smtClean="0">
                <a:solidFill>
                  <a:schemeClr val="bg1"/>
                </a:solidFill>
                <a:latin typeface="Comic Sans MS" pitchFamily="66" charset="0"/>
              </a:rPr>
              <a:t>Становление Арска популярным городом туризма и  экскурсий.</a:t>
            </a:r>
          </a:p>
          <a:p>
            <a:pPr>
              <a:buFont typeface="Arial" pitchFamily="34" charset="0"/>
              <a:buChar char="•"/>
            </a:pPr>
            <a:endParaRPr lang="ru-RU" dirty="0" smtClean="0">
              <a:solidFill>
                <a:schemeClr val="bg1"/>
              </a:solidFill>
              <a:latin typeface="Comic Sans MS" pitchFamily="66" charset="0"/>
            </a:endParaRPr>
          </a:p>
          <a:p>
            <a:pPr>
              <a:buFont typeface="Arial" pitchFamily="34" charset="0"/>
              <a:buChar char="•"/>
            </a:pPr>
            <a:r>
              <a:rPr lang="ru-RU" dirty="0" smtClean="0">
                <a:solidFill>
                  <a:schemeClr val="bg1"/>
                </a:solidFill>
                <a:latin typeface="Comic Sans MS" pitchFamily="66" charset="0"/>
              </a:rPr>
              <a:t>Развитие  в районе малого бизнеса.</a:t>
            </a:r>
          </a:p>
          <a:p>
            <a:pPr>
              <a:buFont typeface="Arial" pitchFamily="34" charset="0"/>
              <a:buChar char="•"/>
            </a:pPr>
            <a:endParaRPr lang="ru-RU" dirty="0" smtClean="0">
              <a:solidFill>
                <a:schemeClr val="bg1"/>
              </a:solidFill>
              <a:latin typeface="Comic Sans MS" pitchFamily="66" charset="0"/>
            </a:endParaRPr>
          </a:p>
          <a:p>
            <a:pPr>
              <a:buFont typeface="Arial" pitchFamily="34" charset="0"/>
              <a:buChar char="•"/>
            </a:pPr>
            <a:r>
              <a:rPr lang="ru-RU" dirty="0" smtClean="0">
                <a:solidFill>
                  <a:schemeClr val="bg1"/>
                </a:solidFill>
                <a:latin typeface="Comic Sans MS" pitchFamily="66" charset="0"/>
              </a:rPr>
              <a:t>Улучшение  качества жизни, ремонт многоквартирных домов.</a:t>
            </a:r>
          </a:p>
          <a:p>
            <a:pPr>
              <a:buFont typeface="Arial" pitchFamily="34" charset="0"/>
              <a:buChar char="•"/>
            </a:pPr>
            <a:endParaRPr lang="ru-RU" dirty="0" smtClean="0">
              <a:solidFill>
                <a:schemeClr val="bg1"/>
              </a:solidFill>
              <a:latin typeface="Comic Sans MS" pitchFamily="66" charset="0"/>
            </a:endParaRPr>
          </a:p>
          <a:p>
            <a:pPr>
              <a:buFont typeface="Arial" pitchFamily="34" charset="0"/>
              <a:buChar char="•"/>
            </a:pPr>
            <a:endParaRPr lang="ru-RU" dirty="0" smtClean="0">
              <a:solidFill>
                <a:schemeClr val="bg1"/>
              </a:solidFill>
              <a:latin typeface="Comic Sans MS" pitchFamily="66" charset="0"/>
            </a:endParaRPr>
          </a:p>
          <a:p>
            <a:pPr>
              <a:buFont typeface="Arial" pitchFamily="34" charset="0"/>
              <a:buChar char="•"/>
            </a:pP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Разия\Desktop\box1.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251520" y="1412776"/>
            <a:ext cx="8641845" cy="3416320"/>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ru-RU" sz="5400" b="1" cap="none" spc="150" dirty="0" smtClean="0">
                <a:ln w="11430"/>
                <a:solidFill>
                  <a:srgbClr val="F8F8F8"/>
                </a:solidFill>
                <a:effectLst>
                  <a:outerShdw blurRad="25400" algn="tl" rotWithShape="0">
                    <a:srgbClr val="000000">
                      <a:alpha val="43000"/>
                    </a:srgbClr>
                  </a:outerShdw>
                </a:effectLst>
              </a:rPr>
              <a:t>Спасибо за внимание!</a:t>
            </a:r>
          </a:p>
          <a:p>
            <a:pPr algn="ctr"/>
            <a:endParaRPr lang="ru-RU" sz="5400" b="1" cap="none" spc="150" dirty="0" smtClean="0">
              <a:ln w="11430"/>
              <a:solidFill>
                <a:srgbClr val="F8F8F8"/>
              </a:solidFill>
              <a:effectLst>
                <a:outerShdw blurRad="25400" algn="tl" rotWithShape="0">
                  <a:srgbClr val="000000">
                    <a:alpha val="43000"/>
                  </a:srgbClr>
                </a:outerShdw>
              </a:effectLst>
            </a:endParaRPr>
          </a:p>
          <a:p>
            <a:pPr algn="ctr"/>
            <a:r>
              <a:rPr lang="ru-RU" sz="5400" b="1" spc="150" dirty="0" smtClean="0">
                <a:ln w="11430"/>
                <a:solidFill>
                  <a:srgbClr val="F8F8F8"/>
                </a:solidFill>
                <a:effectLst>
                  <a:outerShdw blurRad="25400" algn="tl" rotWithShape="0">
                    <a:srgbClr val="000000">
                      <a:alpha val="43000"/>
                    </a:srgbClr>
                  </a:outerShdw>
                </a:effectLst>
              </a:rPr>
              <a:t>Приезжайте в наш славный город!</a:t>
            </a:r>
            <a:endParaRPr lang="ru-RU" sz="5400" b="1" cap="none" spc="150" dirty="0">
              <a:ln w="11430"/>
              <a:solidFill>
                <a:srgbClr val="F8F8F8"/>
              </a:solidFill>
              <a:effectLst>
                <a:outerShdw blurRad="25400" algn="tl" rotWithShape="0">
                  <a:srgbClr val="000000">
                    <a:alpha val="43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box1.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0" y="188640"/>
            <a:ext cx="9144000" cy="1384995"/>
          </a:xfrm>
          <a:prstGeom prst="rect">
            <a:avLst/>
          </a:prstGeom>
          <a:noFill/>
        </p:spPr>
        <p:txBody>
          <a:bodyPr wrap="square" lIns="91440" tIns="45720" rIns="91440" bIns="45720">
            <a:spAutoFit/>
          </a:bodyPr>
          <a:lstStyle/>
          <a:p>
            <a:pPr algn="ct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Для начала, давайте познакомимся</a:t>
            </a:r>
          </a:p>
          <a:p>
            <a:pPr algn="ct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с нашим прекрасным городом.</a:t>
            </a:r>
          </a:p>
          <a:p>
            <a:pPr algn="ctr"/>
            <a:endParaRPr lang="ru-RU"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7" name="Picture 3" descr="D:\арск\18х10 площадь арск.jpg"/>
          <p:cNvPicPr>
            <a:picLocks noChangeAspect="1" noChangeArrowheads="1"/>
          </p:cNvPicPr>
          <p:nvPr/>
        </p:nvPicPr>
        <p:blipFill>
          <a:blip r:embed="rId3" cstate="print"/>
          <a:srcRect/>
          <a:stretch>
            <a:fillRect/>
          </a:stretch>
        </p:blipFill>
        <p:spPr bwMode="auto">
          <a:xfrm>
            <a:off x="1331640" y="1484784"/>
            <a:ext cx="6480175" cy="3889375"/>
          </a:xfrm>
          <a:prstGeom prst="rect">
            <a:avLst/>
          </a:prstGeom>
          <a:noFill/>
        </p:spPr>
      </p:pic>
      <p:sp>
        <p:nvSpPr>
          <p:cNvPr id="7" name="Прямоугольник 6"/>
          <p:cNvSpPr/>
          <p:nvPr/>
        </p:nvSpPr>
        <p:spPr>
          <a:xfrm>
            <a:off x="3563888" y="5589240"/>
            <a:ext cx="2259593" cy="923330"/>
          </a:xfrm>
          <a:prstGeom prst="rect">
            <a:avLst/>
          </a:prstGeom>
          <a:noFill/>
        </p:spPr>
        <p:txBody>
          <a:bodyPr wrap="none" lIns="91440" tIns="45720" rIns="91440" bIns="45720">
            <a:spAutoFit/>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г. Арск </a:t>
            </a: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blinds(horizontal)">
                                      <p:cBhvr>
                                        <p:cTn id="15" dur="500"/>
                                        <p:tgtEl>
                                          <p:spTgt spid="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027"/>
                                        </p:tgtEl>
                                        <p:attrNameLst>
                                          <p:attrName>style.visibility</p:attrName>
                                        </p:attrNameLst>
                                      </p:cBhvr>
                                      <p:to>
                                        <p:strVal val="visible"/>
                                      </p:to>
                                    </p:set>
                                    <p:animEffect transition="in" filter="blinds(horizontal)">
                                      <p:cBhvr>
                                        <p:cTn id="20"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5816" y="1772816"/>
            <a:ext cx="4104456" cy="369332"/>
          </a:xfrm>
          <a:prstGeom prst="rect">
            <a:avLst/>
          </a:prstGeom>
          <a:noFill/>
        </p:spPr>
        <p:txBody>
          <a:bodyPr wrap="square" rtlCol="0">
            <a:spAutoFit/>
          </a:bodyPr>
          <a:lstStyle/>
          <a:p>
            <a:endParaRPr lang="ru-RU" dirty="0"/>
          </a:p>
        </p:txBody>
      </p:sp>
      <p:sp>
        <p:nvSpPr>
          <p:cNvPr id="3" name="TextBox 2"/>
          <p:cNvSpPr txBox="1"/>
          <p:nvPr/>
        </p:nvSpPr>
        <p:spPr>
          <a:xfrm>
            <a:off x="323528" y="0"/>
            <a:ext cx="8640960" cy="6001643"/>
          </a:xfrm>
          <a:prstGeom prst="rect">
            <a:avLst/>
          </a:prstGeom>
          <a:noFill/>
        </p:spPr>
        <p:txBody>
          <a:bodyPr wrap="square" rtlCol="0">
            <a:spAutoFit/>
          </a:bodyPr>
          <a:lstStyle/>
          <a:p>
            <a:endParaRPr lang="ru-RU" sz="2400" dirty="0" smtClean="0"/>
          </a:p>
          <a:p>
            <a:endParaRPr lang="ru-RU" sz="2400" dirty="0" smtClean="0"/>
          </a:p>
          <a:p>
            <a:r>
              <a:rPr lang="ru-RU" sz="2400" dirty="0" smtClean="0"/>
              <a:t>      Арский район – один из древнейших регионов Казанского ханства. Здесь располагались личные владения правителей и знати. Эта земля на протяжении веков была надежной опорой Казанских ханов. Арская история связана с многочисленными событиями, игравшими ключевую роль в становлении государственности татарского народа. </a:t>
            </a:r>
          </a:p>
          <a:p>
            <a:endParaRPr lang="ru-RU" sz="2400" dirty="0" smtClean="0"/>
          </a:p>
          <a:p>
            <a:r>
              <a:rPr lang="ru-RU" sz="2400" dirty="0" smtClean="0"/>
              <a:t>     Районный центр – город Арск был основан в средневековье как пограничная крепость-форпост. Крепость многие годы успешно выполняла свою функцию, оберегая мирных жителей от вражеских набегов. Образ золотой крепости,  заимствованный из герба уездного города Арска, утвержденного 18 октября 1781 года, отражает исторические особенности развития региона.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5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8" dur="15000" fill="hold"/>
                                        <p:tgtEl>
                                          <p:spTgt spid="3">
                                            <p:txEl>
                                              <p:pRg st="2" end="2"/>
                                            </p:txEl>
                                          </p:spTgt>
                                        </p:tgtEl>
                                        <p:attrNameLst>
                                          <p:attrName>ppt_y</p:attrName>
                                        </p:attrNameLst>
                                      </p:cBhvr>
                                      <p:tavLst>
                                        <p:tav tm="0">
                                          <p:val>
                                            <p:strVal val="#ppt_y+1"/>
                                          </p:val>
                                        </p:tav>
                                        <p:tav tm="100000">
                                          <p:val>
                                            <p:strVal val="#ppt_y-1"/>
                                          </p:val>
                                        </p:tav>
                                      </p:tavLst>
                                    </p:anim>
                                  </p:childTnLst>
                                </p:cTn>
                              </p:par>
                              <p:par>
                                <p:cTn id="9" presetID="28"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p:cTn id="11" dur="15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2" dur="15000" fill="hold"/>
                                        <p:tgtEl>
                                          <p:spTgt spid="3">
                                            <p:txEl>
                                              <p:pRg st="4" end="4"/>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арск\arskyi_flag.jpg"/>
          <p:cNvPicPr>
            <a:picLocks noChangeAspect="1" noChangeArrowheads="1"/>
          </p:cNvPicPr>
          <p:nvPr/>
        </p:nvPicPr>
        <p:blipFill>
          <a:blip r:embed="rId2" cstate="print"/>
          <a:srcRect/>
          <a:stretch>
            <a:fillRect/>
          </a:stretch>
        </p:blipFill>
        <p:spPr bwMode="auto">
          <a:xfrm>
            <a:off x="395536" y="1556792"/>
            <a:ext cx="3760812" cy="2820609"/>
          </a:xfrm>
          <a:prstGeom prst="rect">
            <a:avLst/>
          </a:prstGeom>
          <a:noFill/>
        </p:spPr>
      </p:pic>
      <p:sp>
        <p:nvSpPr>
          <p:cNvPr id="3" name="TextBox 2"/>
          <p:cNvSpPr txBox="1"/>
          <p:nvPr/>
        </p:nvSpPr>
        <p:spPr>
          <a:xfrm>
            <a:off x="4355976" y="980728"/>
            <a:ext cx="4392488" cy="4678204"/>
          </a:xfrm>
          <a:prstGeom prst="rect">
            <a:avLst/>
          </a:prstGeom>
          <a:noFill/>
        </p:spPr>
        <p:txBody>
          <a:bodyPr wrap="square" rtlCol="0">
            <a:spAutoFit/>
          </a:bodyPr>
          <a:lstStyle/>
          <a:p>
            <a:r>
              <a:rPr lang="ru-RU" sz="2000" dirty="0" smtClean="0"/>
              <a:t>Кайма, выполненная из хлебных колосьев и цветков астры обозначает сельское хозяйство – основу современной экономики района. Астра олицетворяет солнце и долголетие. Серебро – символ чистоты, совершенства, благополучия, мира и взаимопонимания.</a:t>
            </a:r>
          </a:p>
          <a:p>
            <a:endParaRPr lang="ru-RU" dirty="0" smtClean="0"/>
          </a:p>
          <a:p>
            <a:r>
              <a:rPr lang="ru-RU" sz="2000" dirty="0" smtClean="0"/>
              <a:t>Золото – символ урожая, богатства, стабильности, интеллекта и уважения. Зеленый цвет – символ природы, здоровья, жизненного роста.</a:t>
            </a:r>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836712"/>
            <a:ext cx="7560840" cy="4093428"/>
          </a:xfrm>
          <a:prstGeom prst="rect">
            <a:avLst/>
          </a:prstGeom>
          <a:noFill/>
        </p:spPr>
        <p:txBody>
          <a:bodyPr wrap="square" rtlCol="0">
            <a:spAutoFit/>
          </a:bodyPr>
          <a:lstStyle/>
          <a:p>
            <a:r>
              <a:rPr lang="ru-RU" sz="2000" dirty="0" smtClean="0">
                <a:latin typeface="Comic Sans MS" pitchFamily="66" charset="0"/>
              </a:rPr>
              <a:t>    Арский район – один из крупнейших районов Республики Татарстан, расположен в центре северной части западного </a:t>
            </a:r>
            <a:r>
              <a:rPr lang="ru-RU" sz="2000" dirty="0" err="1" smtClean="0">
                <a:latin typeface="Comic Sans MS" pitchFamily="66" charset="0"/>
              </a:rPr>
              <a:t>Предкамья</a:t>
            </a:r>
            <a:r>
              <a:rPr lang="ru-RU" sz="2000" dirty="0" smtClean="0">
                <a:latin typeface="Comic Sans MS" pitchFamily="66" charset="0"/>
              </a:rPr>
              <a:t>. Общая площадь района составляет 1843 кв. км, население 51 тыс. чел (татар 91%, русских 8%). </a:t>
            </a:r>
          </a:p>
          <a:p>
            <a:endParaRPr lang="ru-RU" sz="2000" dirty="0" smtClean="0">
              <a:latin typeface="Comic Sans MS" pitchFamily="66" charset="0"/>
            </a:endParaRPr>
          </a:p>
          <a:p>
            <a:endParaRPr lang="ru-RU" sz="2000" dirty="0" smtClean="0">
              <a:latin typeface="Comic Sans MS" pitchFamily="66" charset="0"/>
            </a:endParaRPr>
          </a:p>
          <a:p>
            <a:endParaRPr lang="ru-RU" sz="2000" dirty="0" smtClean="0">
              <a:latin typeface="Comic Sans MS" pitchFamily="66" charset="0"/>
            </a:endParaRPr>
          </a:p>
          <a:p>
            <a:endParaRPr lang="ru-RU" sz="2000" dirty="0" smtClean="0">
              <a:latin typeface="Comic Sans MS" pitchFamily="66" charset="0"/>
            </a:endParaRPr>
          </a:p>
          <a:p>
            <a:r>
              <a:rPr lang="ru-RU" sz="2000" dirty="0" smtClean="0">
                <a:latin typeface="Comic Sans MS" pitchFamily="66" charset="0"/>
              </a:rPr>
              <a:t>    Районный центр – г. Арск, расположенный на живописном берегу реки Казанка, находится в 60 км от столицы Татарстана – города Казани и связан с ним железнодорожным сообщением.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
                                            <p:txEl>
                                              <p:pRg st="0" end="0"/>
                                            </p:txEl>
                                          </p:spTgt>
                                        </p:tgtEl>
                                        <p:attrNameLst>
                                          <p:attrName>style.visibility</p:attrName>
                                        </p:attrNameLst>
                                      </p:cBhvr>
                                      <p:to>
                                        <p:strVal val="visible"/>
                                      </p:to>
                                    </p:set>
                                    <p:anim calcmode="discrete" valueType="clr">
                                      <p:cBhvr override="childStyle">
                                        <p:cTn id="7" dur="80"/>
                                        <p:tgtEl>
                                          <p:spTgt spid="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
                                            <p:txEl>
                                              <p:pRg st="0" end="0"/>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2">
                                            <p:txEl>
                                              <p:pRg st="5" end="5"/>
                                            </p:txEl>
                                          </p:spTgt>
                                        </p:tgtEl>
                                        <p:attrNameLst>
                                          <p:attrName>style.visibility</p:attrName>
                                        </p:attrNameLst>
                                      </p:cBhvr>
                                      <p:to>
                                        <p:strVal val="visible"/>
                                      </p:to>
                                    </p:set>
                                    <p:anim calcmode="discrete" valueType="clr">
                                      <p:cBhvr override="childStyle">
                                        <p:cTn id="12" dur="80"/>
                                        <p:tgtEl>
                                          <p:spTgt spid="2">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
                                            <p:txEl>
                                              <p:pRg st="5" end="5"/>
                                            </p:txEl>
                                          </p:spTgt>
                                        </p:tgtEl>
                                        <p:attrNameLst>
                                          <p:attrName>fillcolor</p:attrName>
                                        </p:attrNameLst>
                                      </p:cBhvr>
                                      <p:tavLst>
                                        <p:tav tm="0">
                                          <p:val>
                                            <p:clrVal>
                                              <a:schemeClr val="accent2"/>
                                            </p:clrVal>
                                          </p:val>
                                        </p:tav>
                                        <p:tav tm="50000">
                                          <p:val>
                                            <p:clrVal>
                                              <a:schemeClr val="hlink"/>
                                            </p:clrVal>
                                          </p:val>
                                        </p:tav>
                                      </p:tavLst>
                                    </p:anim>
                                    <p:set>
                                      <p:cBhvr>
                                        <p:cTn id="14" dur="80"/>
                                        <p:tgtEl>
                                          <p:spTgt spid="2">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168vm8n.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683568" y="836712"/>
            <a:ext cx="4104456" cy="1477328"/>
          </a:xfrm>
          <a:prstGeom prst="rect">
            <a:avLst/>
          </a:prstGeom>
          <a:noFill/>
        </p:spPr>
        <p:txBody>
          <a:bodyPr wrap="square" rtlCol="0">
            <a:spAutoFit/>
          </a:bodyPr>
          <a:lstStyle/>
          <a:p>
            <a:r>
              <a:rPr lang="ru-RU" dirty="0" smtClean="0">
                <a:solidFill>
                  <a:schemeClr val="bg1"/>
                </a:solidFill>
                <a:latin typeface="Comic Sans MS" pitchFamily="66" charset="0"/>
              </a:rPr>
              <a:t>  Арский район – это земля музеев.          Большой популярностью пользуется мемориальный комплекс  великого татарского поэта </a:t>
            </a:r>
            <a:r>
              <a:rPr lang="ru-RU" dirty="0" err="1" smtClean="0">
                <a:solidFill>
                  <a:schemeClr val="bg1"/>
                </a:solidFill>
                <a:latin typeface="Comic Sans MS" pitchFamily="66" charset="0"/>
              </a:rPr>
              <a:t>Габдуллы</a:t>
            </a:r>
            <a:r>
              <a:rPr lang="ru-RU" dirty="0" smtClean="0">
                <a:solidFill>
                  <a:schemeClr val="bg1"/>
                </a:solidFill>
                <a:latin typeface="Comic Sans MS" pitchFamily="66" charset="0"/>
              </a:rPr>
              <a:t> Тукая</a:t>
            </a:r>
            <a:endParaRPr lang="ru-RU" dirty="0">
              <a:solidFill>
                <a:schemeClr val="bg1"/>
              </a:solidFill>
              <a:latin typeface="Comic Sans MS" pitchFamily="66" charset="0"/>
            </a:endParaRPr>
          </a:p>
        </p:txBody>
      </p:sp>
      <p:pic>
        <p:nvPicPr>
          <p:cNvPr id="2051" name="Picture 3" descr="D:\арск\58289830_Tukay_Gabdulla_.jpg"/>
          <p:cNvPicPr>
            <a:picLocks noChangeAspect="1" noChangeArrowheads="1"/>
          </p:cNvPicPr>
          <p:nvPr/>
        </p:nvPicPr>
        <p:blipFill>
          <a:blip r:embed="rId3" cstate="print"/>
          <a:srcRect/>
          <a:stretch>
            <a:fillRect/>
          </a:stretch>
        </p:blipFill>
        <p:spPr bwMode="auto">
          <a:xfrm>
            <a:off x="5508104" y="188640"/>
            <a:ext cx="3279775" cy="4260850"/>
          </a:xfrm>
          <a:prstGeom prst="rect">
            <a:avLst/>
          </a:prstGeom>
          <a:noFill/>
        </p:spPr>
      </p:pic>
      <p:pic>
        <p:nvPicPr>
          <p:cNvPr id="2052" name="Picture 4" descr="D:\арск\481878.jpg"/>
          <p:cNvPicPr>
            <a:picLocks noChangeAspect="1" noChangeArrowheads="1"/>
          </p:cNvPicPr>
          <p:nvPr/>
        </p:nvPicPr>
        <p:blipFill>
          <a:blip r:embed="rId4" cstate="print"/>
          <a:srcRect/>
          <a:stretch>
            <a:fillRect/>
          </a:stretch>
        </p:blipFill>
        <p:spPr bwMode="auto">
          <a:xfrm>
            <a:off x="467544" y="3284984"/>
            <a:ext cx="4743450" cy="3162300"/>
          </a:xfrm>
          <a:prstGeom prst="rect">
            <a:avLst/>
          </a:prstGeom>
          <a:noFill/>
        </p:spPr>
      </p:pic>
      <p:sp>
        <p:nvSpPr>
          <p:cNvPr id="6" name="TextBox 5"/>
          <p:cNvSpPr txBox="1"/>
          <p:nvPr/>
        </p:nvSpPr>
        <p:spPr>
          <a:xfrm>
            <a:off x="755576" y="2132856"/>
            <a:ext cx="1440160" cy="646331"/>
          </a:xfrm>
          <a:prstGeom prst="rect">
            <a:avLst/>
          </a:prstGeom>
          <a:noFill/>
        </p:spPr>
        <p:txBody>
          <a:bodyPr wrap="square" rtlCol="0">
            <a:spAutoFit/>
          </a:bodyPr>
          <a:lstStyle/>
          <a:p>
            <a:r>
              <a:rPr lang="ru-RU" dirty="0" smtClean="0">
                <a:solidFill>
                  <a:schemeClr val="bg1"/>
                </a:solidFill>
                <a:latin typeface="Comic Sans MS" pitchFamily="66" charset="0"/>
              </a:rPr>
              <a:t>в деревне </a:t>
            </a:r>
            <a:r>
              <a:rPr lang="ru-RU" dirty="0" err="1" smtClean="0">
                <a:solidFill>
                  <a:schemeClr val="bg1"/>
                </a:solidFill>
                <a:latin typeface="Comic Sans MS" pitchFamily="66" charset="0"/>
              </a:rPr>
              <a:t>Кырлай</a:t>
            </a:r>
            <a:r>
              <a:rPr lang="ru-RU" dirty="0" smtClean="0">
                <a:solidFill>
                  <a:schemeClr val="bg1"/>
                </a:solidFill>
                <a:latin typeface="Comic Sans MS" pitchFamily="66" charset="0"/>
              </a:rPr>
              <a:t>.</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8" presetClass="entr" presetSubtype="0"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 calcmode="lin" valueType="num">
                                      <p:cBhvr>
                                        <p:cTn id="12" dur="15000" fill="hold"/>
                                        <p:tgtEl>
                                          <p:spTgt spid="2051"/>
                                        </p:tgtEl>
                                        <p:attrNameLst>
                                          <p:attrName>ppt_x</p:attrName>
                                        </p:attrNameLst>
                                      </p:cBhvr>
                                      <p:tavLst>
                                        <p:tav tm="0">
                                          <p:val>
                                            <p:strVal val="#ppt_x"/>
                                          </p:val>
                                        </p:tav>
                                        <p:tav tm="100000">
                                          <p:val>
                                            <p:strVal val="#ppt_x"/>
                                          </p:val>
                                        </p:tav>
                                      </p:tavLst>
                                    </p:anim>
                                    <p:anim calcmode="lin" valueType="num">
                                      <p:cBhvr>
                                        <p:cTn id="13" dur="15000" fill="hold"/>
                                        <p:tgtEl>
                                          <p:spTgt spid="2051"/>
                                        </p:tgtEl>
                                        <p:attrNameLst>
                                          <p:attrName>ppt_y</p:attrName>
                                        </p:attrNameLst>
                                      </p:cBhvr>
                                      <p:tavLst>
                                        <p:tav tm="0">
                                          <p:val>
                                            <p:strVal val="#ppt_y+1"/>
                                          </p:val>
                                        </p:tav>
                                        <p:tav tm="100000">
                                          <p:val>
                                            <p:strVal val="#ppt_y-1"/>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052"/>
                                        </p:tgtEl>
                                        <p:attrNameLst>
                                          <p:attrName>style.visibility</p:attrName>
                                        </p:attrNameLst>
                                      </p:cBhvr>
                                      <p:to>
                                        <p:strVal val="visible"/>
                                      </p:to>
                                    </p:set>
                                    <p:animEffect transition="in" filter="blinds(horizontal)">
                                      <p:cBhvr>
                                        <p:cTn id="23" dur="500"/>
                                        <p:tgtEl>
                                          <p:spTgt spid="2052"/>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2051"/>
                                        </p:tgtEl>
                                        <p:attrNameLst>
                                          <p:attrName>style.visibility</p:attrName>
                                        </p:attrNameLst>
                                      </p:cBhvr>
                                      <p:to>
                                        <p:strVal val="visible"/>
                                      </p:to>
                                    </p:set>
                                    <p:animEffect transition="in" filter="blinds(horizontal)">
                                      <p:cBhvr>
                                        <p:cTn id="28"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013176"/>
            <a:ext cx="9144000" cy="1015663"/>
          </a:xfrm>
          <a:prstGeom prst="rect">
            <a:avLst/>
          </a:prstGeom>
          <a:noFill/>
        </p:spPr>
        <p:txBody>
          <a:bodyPr wrap="square" rtlCol="0">
            <a:spAutoFit/>
          </a:bodyPr>
          <a:lstStyle/>
          <a:p>
            <a:pPr algn="ctr"/>
            <a:r>
              <a:rPr lang="ru-RU" sz="2000" dirty="0" smtClean="0">
                <a:latin typeface="Comic Sans MS" pitchFamily="66" charset="0"/>
              </a:rPr>
              <a:t>      В Арске функционирует единственный в республике музей литературы и искусства, единственный в мире музей «</a:t>
            </a:r>
            <a:r>
              <a:rPr lang="ru-RU" sz="2000" dirty="0" err="1" smtClean="0">
                <a:latin typeface="Comic Sans MS" pitchFamily="66" charset="0"/>
              </a:rPr>
              <a:t>Алифба</a:t>
            </a:r>
            <a:r>
              <a:rPr lang="ru-RU" sz="2000" dirty="0" smtClean="0">
                <a:latin typeface="Comic Sans MS" pitchFamily="66" charset="0"/>
              </a:rPr>
              <a:t>». Здесь же работает музей образования. </a:t>
            </a:r>
            <a:endParaRPr lang="ru-RU" sz="2000" dirty="0">
              <a:latin typeface="Comic Sans MS" pitchFamily="66" charset="0"/>
            </a:endParaRPr>
          </a:p>
        </p:txBody>
      </p:sp>
      <p:pic>
        <p:nvPicPr>
          <p:cNvPr id="3074" name="Picture 2" descr="D:\арск\музей алифбы.JPG"/>
          <p:cNvPicPr>
            <a:picLocks noChangeAspect="1" noChangeArrowheads="1"/>
          </p:cNvPicPr>
          <p:nvPr/>
        </p:nvPicPr>
        <p:blipFill>
          <a:blip r:embed="rId2" cstate="print"/>
          <a:srcRect/>
          <a:stretch>
            <a:fillRect/>
          </a:stretch>
        </p:blipFill>
        <p:spPr bwMode="auto">
          <a:xfrm>
            <a:off x="1115616" y="0"/>
            <a:ext cx="6842826" cy="46805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linds(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Разия\Desktop\img-thing.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1979712" y="260648"/>
            <a:ext cx="5204181"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000" b="1" cap="all" spc="0" dirty="0" smtClean="0">
                <a:ln w="0"/>
                <a:solidFill>
                  <a:schemeClr val="tx2">
                    <a:lumMod val="50000"/>
                  </a:schemeClr>
                </a:solidFill>
                <a:effectLst>
                  <a:reflection blurRad="12700" stA="50000" endPos="50000" dist="5000" dir="5400000" sy="-100000" rotWithShape="0"/>
                </a:effectLst>
              </a:rPr>
              <a:t>Все мы знаем золотую молодежь </a:t>
            </a:r>
          </a:p>
          <a:p>
            <a:pPr algn="ctr"/>
            <a:r>
              <a:rPr lang="ru-RU" sz="2000" b="1" cap="all" spc="0" dirty="0" smtClean="0">
                <a:ln w="0"/>
                <a:solidFill>
                  <a:schemeClr val="tx2">
                    <a:lumMod val="50000"/>
                  </a:schemeClr>
                </a:solidFill>
                <a:effectLst>
                  <a:reflection blurRad="12700" stA="50000" endPos="50000" dist="5000" dir="5400000" sy="-100000" rotWithShape="0"/>
                </a:effectLst>
              </a:rPr>
              <a:t>нашего района. И вот некоторые из них</a:t>
            </a:r>
            <a:endParaRPr lang="ru-RU" sz="2000" b="1" cap="all" spc="0" dirty="0">
              <a:ln w="0"/>
              <a:solidFill>
                <a:schemeClr val="tx2">
                  <a:lumMod val="50000"/>
                </a:schemeClr>
              </a:solidFill>
              <a:effectLst>
                <a:reflection blurRad="12700" stA="50000" endPos="50000" dist="5000" dir="5400000" sy="-100000" rotWithShape="0"/>
              </a:effectLst>
            </a:endParaRPr>
          </a:p>
        </p:txBody>
      </p:sp>
      <p:pic>
        <p:nvPicPr>
          <p:cNvPr id="1027" name="Picture 3" descr="D:\арск\x_9b1e5232.jpg"/>
          <p:cNvPicPr>
            <a:picLocks noChangeAspect="1" noChangeArrowheads="1"/>
          </p:cNvPicPr>
          <p:nvPr/>
        </p:nvPicPr>
        <p:blipFill>
          <a:blip r:embed="rId3" cstate="print"/>
          <a:srcRect/>
          <a:stretch>
            <a:fillRect/>
          </a:stretch>
        </p:blipFill>
        <p:spPr bwMode="auto">
          <a:xfrm>
            <a:off x="1475656" y="1052736"/>
            <a:ext cx="6209698" cy="4143226"/>
          </a:xfrm>
          <a:prstGeom prst="rect">
            <a:avLst/>
          </a:prstGeom>
          <a:noFill/>
        </p:spPr>
      </p:pic>
      <p:sp>
        <p:nvSpPr>
          <p:cNvPr id="6" name="TextBox 5"/>
          <p:cNvSpPr txBox="1"/>
          <p:nvPr/>
        </p:nvSpPr>
        <p:spPr>
          <a:xfrm>
            <a:off x="179512" y="5373216"/>
            <a:ext cx="8964488" cy="1200329"/>
          </a:xfrm>
          <a:prstGeom prst="rect">
            <a:avLst/>
          </a:prstGeom>
          <a:noFill/>
        </p:spPr>
        <p:txBody>
          <a:bodyPr wrap="square" rtlCol="0">
            <a:spAutoFit/>
          </a:bodyPr>
          <a:lstStyle/>
          <a:p>
            <a:r>
              <a:rPr lang="ru-RU" dirty="0" smtClean="0"/>
              <a:t>     ди-джей </a:t>
            </a:r>
            <a:r>
              <a:rPr lang="ru-RU" dirty="0" err="1" smtClean="0"/>
              <a:t>Айваз</a:t>
            </a:r>
            <a:r>
              <a:rPr lang="ru-RU" dirty="0" smtClean="0"/>
              <a:t>. Известен не только в Татарстане, но и в соседних регионах. Выпускник АПК (Арского Педагогического Колледжа имени Г. Тукая). «Талантливый человек талантлив во всем» – это про него. Со своей командой проводит мероприятия, семейные торжества, молодежные вечеринки.</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арск\jgubyyuu-2.jpg"/>
          <p:cNvPicPr>
            <a:picLocks noChangeAspect="1" noChangeArrowheads="1"/>
          </p:cNvPicPr>
          <p:nvPr/>
        </p:nvPicPr>
        <p:blipFill>
          <a:blip r:embed="rId2" cstate="print"/>
          <a:srcRect/>
          <a:stretch>
            <a:fillRect/>
          </a:stretch>
        </p:blipFill>
        <p:spPr bwMode="auto">
          <a:xfrm>
            <a:off x="179512" y="260648"/>
            <a:ext cx="4174843" cy="2778621"/>
          </a:xfrm>
          <a:prstGeom prst="rect">
            <a:avLst/>
          </a:prstGeom>
          <a:noFill/>
        </p:spPr>
      </p:pic>
      <p:sp>
        <p:nvSpPr>
          <p:cNvPr id="3" name="TextBox 2"/>
          <p:cNvSpPr txBox="1"/>
          <p:nvPr/>
        </p:nvSpPr>
        <p:spPr>
          <a:xfrm>
            <a:off x="4788024" y="404664"/>
            <a:ext cx="3456384" cy="1754326"/>
          </a:xfrm>
          <a:prstGeom prst="rect">
            <a:avLst/>
          </a:prstGeom>
          <a:noFill/>
        </p:spPr>
        <p:txBody>
          <a:bodyPr wrap="square" rtlCol="0">
            <a:spAutoFit/>
          </a:bodyPr>
          <a:lstStyle/>
          <a:p>
            <a:r>
              <a:rPr lang="ru-RU" dirty="0" smtClean="0"/>
              <a:t>   Молодой и перспективный певец – </a:t>
            </a:r>
            <a:r>
              <a:rPr lang="ru-RU" dirty="0" err="1" smtClean="0"/>
              <a:t>Ильназ</a:t>
            </a:r>
            <a:r>
              <a:rPr lang="ru-RU" dirty="0" smtClean="0"/>
              <a:t> Гарипов. Привлекает своими песнями прекрасную половину человечества. Так же окончил АПК.</a:t>
            </a:r>
            <a:endParaRPr lang="ru-RU" dirty="0"/>
          </a:p>
        </p:txBody>
      </p:sp>
      <p:pic>
        <p:nvPicPr>
          <p:cNvPr id="2051" name="Picture 3" descr="D:\арск\ef22854d8a51.jpg"/>
          <p:cNvPicPr>
            <a:picLocks noChangeAspect="1" noChangeArrowheads="1"/>
          </p:cNvPicPr>
          <p:nvPr/>
        </p:nvPicPr>
        <p:blipFill>
          <a:blip r:embed="rId3" cstate="print"/>
          <a:srcRect/>
          <a:stretch>
            <a:fillRect/>
          </a:stretch>
        </p:blipFill>
        <p:spPr bwMode="auto">
          <a:xfrm>
            <a:off x="971600" y="3284984"/>
            <a:ext cx="2066925" cy="2857500"/>
          </a:xfrm>
          <a:prstGeom prst="rect">
            <a:avLst/>
          </a:prstGeom>
          <a:noFill/>
        </p:spPr>
      </p:pic>
      <p:sp>
        <p:nvSpPr>
          <p:cNvPr id="5" name="TextBox 4"/>
          <p:cNvSpPr txBox="1"/>
          <p:nvPr/>
        </p:nvSpPr>
        <p:spPr>
          <a:xfrm>
            <a:off x="3995936" y="3645024"/>
            <a:ext cx="3528392" cy="923330"/>
          </a:xfrm>
          <a:prstGeom prst="rect">
            <a:avLst/>
          </a:prstGeom>
          <a:noFill/>
        </p:spPr>
        <p:txBody>
          <a:bodyPr wrap="square" rtlCol="0">
            <a:spAutoFit/>
          </a:bodyPr>
          <a:lstStyle/>
          <a:p>
            <a:r>
              <a:rPr lang="ru-RU" dirty="0" smtClean="0"/>
              <a:t>Наш земляк </a:t>
            </a:r>
            <a:r>
              <a:rPr lang="ru-RU" dirty="0" err="1" smtClean="0"/>
              <a:t>Ильназ</a:t>
            </a:r>
            <a:r>
              <a:rPr lang="ru-RU" dirty="0" smtClean="0"/>
              <a:t> </a:t>
            </a:r>
            <a:r>
              <a:rPr lang="ru-RU" dirty="0" err="1" smtClean="0"/>
              <a:t>Багавиев</a:t>
            </a:r>
            <a:r>
              <a:rPr lang="ru-RU" dirty="0" smtClean="0"/>
              <a:t>. Известный во всем </a:t>
            </a:r>
            <a:r>
              <a:rPr lang="ru-RU" dirty="0" err="1" smtClean="0"/>
              <a:t>татарстане</a:t>
            </a:r>
            <a:r>
              <a:rPr lang="ru-RU" dirty="0" smtClean="0"/>
              <a:t> певец. </a:t>
            </a:r>
            <a:endParaRPr lang="ru-RU"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378</TotalTime>
  <Words>676</Words>
  <Application>Microsoft Office PowerPoint</Application>
  <PresentationFormat>Экран (4:3)</PresentationFormat>
  <Paragraphs>68</Paragraphs>
  <Slides>17</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17</vt:i4>
      </vt:variant>
    </vt:vector>
  </HeadingPairs>
  <TitlesOfParts>
    <vt:vector size="21" baseType="lpstr">
      <vt:lpstr>Тема Office</vt:lpstr>
      <vt:lpstr>Бумажная</vt:lpstr>
      <vt:lpstr>Изящная</vt:lpstr>
      <vt:lpstr>1_Тема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Разия</dc:creator>
  <cp:lastModifiedBy>Разия</cp:lastModifiedBy>
  <cp:revision>33</cp:revision>
  <dcterms:created xsi:type="dcterms:W3CDTF">2012-02-03T13:31:15Z</dcterms:created>
  <dcterms:modified xsi:type="dcterms:W3CDTF">2012-02-06T05:05:05Z</dcterms:modified>
</cp:coreProperties>
</file>