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0" r:id="rId3"/>
    <p:sldId id="256" r:id="rId4"/>
    <p:sldId id="265" r:id="rId5"/>
    <p:sldId id="259" r:id="rId6"/>
    <p:sldId id="257" r:id="rId7"/>
    <p:sldId id="262" r:id="rId8"/>
    <p:sldId id="258" r:id="rId9"/>
    <p:sldId id="263" r:id="rId10"/>
    <p:sldId id="261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505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24" autoAdjust="0"/>
  </p:normalViewPr>
  <p:slideViewPr>
    <p:cSldViewPr>
      <p:cViewPr varScale="1">
        <p:scale>
          <a:sx n="56" d="100"/>
          <a:sy n="56" d="100"/>
        </p:scale>
        <p:origin x="-96" y="-5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H:\&#1050;&#1085;&#1080;&#1075;&#1072;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65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gradFill rotWithShape="0">
          <a:gsLst>
            <a:gs pos="0">
              <a:srgbClr xmlns:mc="http://schemas.openxmlformats.org/markup-compatibility/2006" xmlns:a14="http://schemas.microsoft.com/office/drawing/2010/main" val="C0C0C0" mc:Ignorable="a14" a14:legacySpreadsheetColorIndex="22"/>
            </a:gs>
            <a:gs pos="100000">
              <a:srgbClr xmlns:mc="http://schemas.openxmlformats.org/markup-compatibility/2006" xmlns:a14="http://schemas.microsoft.com/office/drawing/2010/main" val="FFFFFF" mc:Ignorable="a14" a14:legacySpreadsheetColorIndex="9"/>
            </a:gs>
          </a:gsLst>
          <a:path path="rect">
            <a:fillToRect l="50000" t="50000" r="50000" b="50000"/>
          </a:path>
        </a:gradFill>
        <a:ln w="12700">
          <a:solidFill>
            <a:srgbClr val="808080"/>
          </a:solidFill>
          <a:prstDash val="solid"/>
        </a:ln>
      </c:spPr>
    </c:sideWall>
    <c:backWall>
      <c:thickness val="0"/>
      <c:spPr>
        <a:gradFill rotWithShape="0">
          <a:gsLst>
            <a:gs pos="0">
              <a:srgbClr xmlns:mc="http://schemas.openxmlformats.org/markup-compatibility/2006" xmlns:a14="http://schemas.microsoft.com/office/drawing/2010/main" val="C0C0C0" mc:Ignorable="a14" a14:legacySpreadsheetColorIndex="22"/>
            </a:gs>
            <a:gs pos="100000">
              <a:srgbClr xmlns:mc="http://schemas.openxmlformats.org/markup-compatibility/2006" xmlns:a14="http://schemas.microsoft.com/office/drawing/2010/main" val="FFFFFF" mc:Ignorable="a14" a14:legacySpreadsheetColorIndex="9"/>
            </a:gs>
          </a:gsLst>
          <a:path path="rect">
            <a:fillToRect l="50000" t="50000" r="50000" b="50000"/>
          </a:path>
        </a:gra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3061237505219134"/>
          <c:y val="4.7457705670196089E-2"/>
          <c:w val="0.73265379130838582"/>
          <c:h val="0.8067809963933335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2008</c:v>
                </c:pt>
              </c:strCache>
            </c:strRef>
          </c:tx>
          <c:spPr>
            <a:solidFill>
              <a:srgbClr val="FF99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Лист1!$A$2:$A$4</c:f>
              <c:strCache>
                <c:ptCount val="3"/>
                <c:pt idx="0">
                  <c:v>Ja, …</c:v>
                </c:pt>
                <c:pt idx="1">
                  <c:v>Nein,…</c:v>
                </c:pt>
                <c:pt idx="2">
                  <c:v>Ich …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0.21390000000000001</c:v>
                </c:pt>
                <c:pt idx="1">
                  <c:v>0.59440000000000004</c:v>
                </c:pt>
                <c:pt idx="2">
                  <c:v>0.19700000000000001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rgbClr val="80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Лист1!$A$2:$A$4</c:f>
              <c:strCache>
                <c:ptCount val="3"/>
                <c:pt idx="0">
                  <c:v>Ja, …</c:v>
                </c:pt>
                <c:pt idx="1">
                  <c:v>Nein,…</c:v>
                </c:pt>
                <c:pt idx="2">
                  <c:v>Ich …</c:v>
                </c:pt>
              </c:strCache>
            </c:strRef>
          </c:cat>
          <c:val>
            <c:numRef>
              <c:f>Лист1!$C$2:$C$4</c:f>
              <c:numCache>
                <c:formatCode>0.00%</c:formatCode>
                <c:ptCount val="3"/>
                <c:pt idx="0">
                  <c:v>0.32429999999999998</c:v>
                </c:pt>
                <c:pt idx="1">
                  <c:v>0.13320000000000001</c:v>
                </c:pt>
                <c:pt idx="2">
                  <c:v>0.54249999999999998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9368960"/>
        <c:axId val="79370496"/>
        <c:axId val="0"/>
      </c:bar3DChart>
      <c:catAx>
        <c:axId val="793689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low"/>
        <c:crossAx val="7937049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79370496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.00%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ru-RU"/>
          </a:p>
        </c:txPr>
        <c:crossAx val="7936896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857151683226725"/>
          <c:y val="0.43050918715106457"/>
          <c:w val="9.795928128914351E-2"/>
          <c:h val="0.14576295312988799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1" i="0" u="none" strike="noStrike" baseline="0">
              <a:solidFill>
                <a:srgbClr val="000000"/>
              </a:solidFill>
              <a:latin typeface="Century Gothic"/>
              <a:ea typeface="Century Gothic"/>
              <a:cs typeface="Century Gothic"/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0">
      <a:gsLst>
        <a:gs pos="0">
          <a:srgbClr xmlns:mc="http://schemas.openxmlformats.org/markup-compatibility/2006" xmlns:a14="http://schemas.microsoft.com/office/drawing/2010/main" val="FFFFFF" mc:Ignorable="a14" a14:legacySpreadsheetColorIndex="65"/>
        </a:gs>
        <a:gs pos="100000">
          <a:srgbClr xmlns:mc="http://schemas.openxmlformats.org/markup-compatibility/2006" xmlns:a14="http://schemas.microsoft.com/office/drawing/2010/main" val="C0C0C0" mc:Ignorable="a14" a14:legacySpreadsheetColorIndex="22"/>
        </a:gs>
      </a:gsLst>
      <a:path path="rect">
        <a:fillToRect l="50000" t="50000" r="50000" b="50000"/>
      </a:path>
    </a:gra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0.18519</cdr:x>
      <cdr:y>0.80282</cdr:y>
    </cdr:from>
    <cdr:to>
      <cdr:x>0.80556</cdr:x>
      <cdr:y>0.87324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40160" y="4104456"/>
          <a:ext cx="4824536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800" b="1" i="1" dirty="0" smtClean="0">
              <a:solidFill>
                <a:schemeClr val="bg1"/>
              </a:solidFill>
            </a:rPr>
            <a:t>          1                            2                             3</a:t>
          </a:r>
          <a:endParaRPr lang="ru-RU" sz="1800" b="1" i="1" dirty="0">
            <a:solidFill>
              <a:schemeClr val="bg1"/>
            </a:soli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B1B73-195F-406E-8661-34935938721A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0C20C-51D2-4F14-92F8-4CE2E1377F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B1B73-195F-406E-8661-34935938721A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0C20C-51D2-4F14-92F8-4CE2E1377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B1B73-195F-406E-8661-34935938721A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0C20C-51D2-4F14-92F8-4CE2E1377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B1B73-195F-406E-8661-34935938721A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0C20C-51D2-4F14-92F8-4CE2E1377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B1B73-195F-406E-8661-34935938721A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4F0C20C-51D2-4F14-92F8-4CE2E1377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B1B73-195F-406E-8661-34935938721A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0C20C-51D2-4F14-92F8-4CE2E1377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B1B73-195F-406E-8661-34935938721A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0C20C-51D2-4F14-92F8-4CE2E1377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B1B73-195F-406E-8661-34935938721A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0C20C-51D2-4F14-92F8-4CE2E1377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B1B73-195F-406E-8661-34935938721A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0C20C-51D2-4F14-92F8-4CE2E1377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B1B73-195F-406E-8661-34935938721A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0C20C-51D2-4F14-92F8-4CE2E1377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B1B73-195F-406E-8661-34935938721A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0C20C-51D2-4F14-92F8-4CE2E1377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7B1B73-195F-406E-8661-34935938721A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4F0C20C-51D2-4F14-92F8-4CE2E1377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698568" cy="64807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251520" y="260648"/>
            <a:ext cx="820891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Projektarbeit zum </a:t>
            </a:r>
            <a:r>
              <a:rPr lang="de-DE" sz="4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Thema</a:t>
            </a:r>
            <a:r>
              <a:rPr lang="ru-RU" sz="4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de-DE" sz="4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de-DE" sz="4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en-US" sz="44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Sinnvoller</a:t>
            </a:r>
            <a:r>
              <a:rPr lang="en-US" sz="4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4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Terrorschutz</a:t>
            </a:r>
            <a:r>
              <a:rPr lang="en-US" sz="4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4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durch</a:t>
            </a:r>
            <a:r>
              <a:rPr lang="en-US" sz="4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</a:t>
            </a:r>
            <a:r>
              <a:rPr lang="ru-RU" sz="4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en-US" sz="44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rperscanner</a:t>
            </a:r>
            <a:r>
              <a:rPr lang="ru-RU" sz="4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?»</a:t>
            </a:r>
            <a:r>
              <a:rPr lang="ru-RU" sz="4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5896" y="3499261"/>
            <a:ext cx="51845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Schule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№1283</a:t>
            </a:r>
          </a:p>
          <a:p>
            <a:pPr algn="ctr"/>
            <a:r>
              <a:rPr lang="de-DE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Klasse </a:t>
            </a:r>
            <a:r>
              <a:rPr lang="de-DE" sz="4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endParaRPr lang="ru-RU" sz="4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de-DE" sz="4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n-US" sz="4000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liew</a:t>
            </a:r>
            <a:r>
              <a:rPr lang="en-US" sz="4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Sergej</a:t>
            </a:r>
            <a:endParaRPr lang="en-US" sz="4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4000" dirty="0"/>
          </a:p>
          <a:p>
            <a:pPr algn="ctr"/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6824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449317"/>
              </p:ext>
            </p:extLst>
          </p:nvPr>
        </p:nvGraphicFramePr>
        <p:xfrm>
          <a:off x="1259632" y="1052736"/>
          <a:ext cx="6768751" cy="49876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32047"/>
                <a:gridCol w="2664297"/>
                <a:gridCol w="1816862"/>
                <a:gridCol w="1855545"/>
              </a:tblGrid>
              <a:tr h="323638"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 smtClean="0">
                          <a:solidFill>
                            <a:schemeClr val="bg1"/>
                          </a:solidFill>
                        </a:rPr>
                        <a:t>2008</a:t>
                      </a:r>
                      <a:endParaRPr lang="ru-RU" sz="6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 smtClean="0">
                          <a:solidFill>
                            <a:schemeClr val="bg1"/>
                          </a:solidFill>
                        </a:rPr>
                        <a:t>2010</a:t>
                      </a:r>
                      <a:endParaRPr lang="ru-RU" sz="6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037415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bg1"/>
                          </a:solidFill>
                        </a:rPr>
                        <a:t>Ja, die Sicherheit ist wichtiger als Intimsphäre der Reisenden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de-DE" sz="3600" dirty="0" smtClean="0">
                          <a:solidFill>
                            <a:schemeClr val="bg1"/>
                          </a:solidFill>
                        </a:rPr>
                        <a:t>21,39%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de-DE" sz="3600" dirty="0" smtClean="0">
                          <a:solidFill>
                            <a:schemeClr val="bg1"/>
                          </a:solidFill>
                        </a:rPr>
                        <a:t>32,43%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276818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bg1"/>
                          </a:solidFill>
                        </a:rPr>
                        <a:t>Nein, solche Kontrollen verletzen</a:t>
                      </a:r>
                      <a:r>
                        <a:rPr lang="de-DE" b="1" baseline="0" dirty="0" smtClean="0">
                          <a:solidFill>
                            <a:schemeClr val="bg1"/>
                          </a:solidFill>
                        </a:rPr>
                        <a:t> die Persönlichkeitsrechte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de-DE" sz="3600" dirty="0" smtClean="0">
                          <a:solidFill>
                            <a:schemeClr val="bg1"/>
                          </a:solidFill>
                        </a:rPr>
                        <a:t>59,44%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de-DE" sz="3600" dirty="0" smtClean="0">
                          <a:solidFill>
                            <a:schemeClr val="bg1"/>
                          </a:solidFill>
                        </a:rPr>
                        <a:t>13,32%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516222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bg1"/>
                          </a:solidFill>
                        </a:rPr>
                        <a:t>Ich wäre nicht glücklich</a:t>
                      </a:r>
                      <a:r>
                        <a:rPr lang="de-DE" b="1" baseline="0" dirty="0" smtClean="0">
                          <a:solidFill>
                            <a:schemeClr val="bg1"/>
                          </a:solidFill>
                        </a:rPr>
                        <a:t> damit, würde aber Scanner-Kontrollen akzeptieren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de-DE" sz="3600" dirty="0" smtClean="0">
                          <a:solidFill>
                            <a:schemeClr val="bg1"/>
                          </a:solidFill>
                        </a:rPr>
                        <a:t>19,7%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de-DE" sz="3600" dirty="0" smtClean="0">
                          <a:solidFill>
                            <a:schemeClr val="bg1"/>
                          </a:solidFill>
                        </a:rPr>
                        <a:t>54,25%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691680" y="260648"/>
            <a:ext cx="59046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u="sng" dirty="0">
                <a:solidFill>
                  <a:srgbClr val="FFFF00"/>
                </a:solidFill>
              </a:rPr>
              <a:t>Sind Sie für die Einführung von Nacktscannern an deutschen Flughäfen</a:t>
            </a:r>
            <a:r>
              <a:rPr lang="ru-RU" sz="2400" b="1" u="sng" dirty="0">
                <a:solidFill>
                  <a:srgbClr val="FFFF00"/>
                </a:solidFill>
              </a:rPr>
              <a:t>?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22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6192938"/>
              </p:ext>
            </p:extLst>
          </p:nvPr>
        </p:nvGraphicFramePr>
        <p:xfrm>
          <a:off x="755576" y="692696"/>
          <a:ext cx="7776864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4065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7" y="764704"/>
            <a:ext cx="6816757" cy="51125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71035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88640"/>
            <a:ext cx="8229600" cy="1800200"/>
          </a:xfrm>
        </p:spPr>
        <p:txBody>
          <a:bodyPr>
            <a:noAutofit/>
          </a:bodyPr>
          <a:lstStyle/>
          <a:p>
            <a:r>
              <a:rPr lang="en-US" sz="4000" u="sng" dirty="0" smtClean="0"/>
              <a:t>SINNVOLLER </a:t>
            </a:r>
            <a:r>
              <a:rPr lang="en-US" sz="4000" u="sng" dirty="0" err="1" smtClean="0"/>
              <a:t>Terrorschutz</a:t>
            </a:r>
            <a:r>
              <a:rPr lang="en-US" sz="4000" u="sng" dirty="0" smtClean="0"/>
              <a:t> </a:t>
            </a:r>
            <a:r>
              <a:rPr lang="en-US" sz="4000" u="sng" dirty="0" err="1" smtClean="0"/>
              <a:t>durch</a:t>
            </a:r>
            <a:r>
              <a:rPr lang="en-US" sz="4000" u="sng" dirty="0" smtClean="0"/>
              <a:t> K</a:t>
            </a:r>
            <a:r>
              <a:rPr lang="ru-RU" sz="4000" u="sng" dirty="0" err="1" smtClean="0"/>
              <a:t>ö</a:t>
            </a:r>
            <a:r>
              <a:rPr lang="en-US" sz="4000" u="sng" dirty="0" err="1" smtClean="0"/>
              <a:t>rperscanner</a:t>
            </a:r>
            <a:r>
              <a:rPr lang="ru-RU" sz="4000" u="sng" dirty="0" smtClean="0"/>
              <a:t>?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1026" name="spCenterGalleryPic-50259-1" descr="image-45276-panoV9-oe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5084" y="2348880"/>
            <a:ext cx="7327044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Рисунок 2" descr="image-25396-hpcpleftcolumn-ogc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492896"/>
            <a:ext cx="2000250" cy="1498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642" y="3351188"/>
            <a:ext cx="4567011" cy="35068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5129517" cy="3415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594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1" y="1268760"/>
            <a:ext cx="8986598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/>
          <p:cNvSpPr txBox="1"/>
          <p:nvPr/>
        </p:nvSpPr>
        <p:spPr>
          <a:xfrm>
            <a:off x="467544" y="260648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u="sng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WO LIEGT DAS PROBLEM</a:t>
            </a:r>
            <a:r>
              <a:rPr lang="ru-RU" sz="4000" u="sng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?</a:t>
            </a:r>
            <a:endParaRPr lang="ru-RU" sz="4000" u="sng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484784"/>
            <a:ext cx="79208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800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Keine </a:t>
            </a:r>
            <a:r>
              <a:rPr lang="de-DE" sz="2800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Rechtsgrundlage </a:t>
            </a:r>
            <a:r>
              <a:rPr lang="de-DE" sz="2800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f</a:t>
            </a:r>
            <a:r>
              <a:rPr lang="en-US" sz="2800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ü</a:t>
            </a:r>
            <a:r>
              <a:rPr lang="de-DE" sz="2800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r </a:t>
            </a:r>
            <a:r>
              <a:rPr lang="de-DE" sz="2800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die </a:t>
            </a:r>
            <a:r>
              <a:rPr lang="de-DE" sz="2800" dirty="0" err="1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Einf</a:t>
            </a:r>
            <a:r>
              <a:rPr lang="en-US" sz="2800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ü</a:t>
            </a:r>
            <a:r>
              <a:rPr lang="de-DE" sz="2800" dirty="0" err="1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hrung</a:t>
            </a:r>
            <a:endParaRPr lang="de-DE" sz="2800" dirty="0" smtClean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de-DE" sz="2800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de-DE" sz="2800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der </a:t>
            </a:r>
            <a:r>
              <a:rPr lang="de-DE" sz="2800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K</a:t>
            </a:r>
            <a:r>
              <a:rPr lang="en-US" sz="2800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ö</a:t>
            </a:r>
            <a:r>
              <a:rPr lang="de-DE" sz="2800" dirty="0" err="1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rperscanner</a:t>
            </a:r>
            <a:endParaRPr lang="ru-RU" sz="2800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endParaRPr lang="ru-RU" sz="2800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3068960"/>
            <a:ext cx="74168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de-DE" sz="2800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Unzureichende </a:t>
            </a:r>
            <a:r>
              <a:rPr lang="de-DE" sz="2800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Erforschung </a:t>
            </a:r>
            <a:endParaRPr lang="de-DE" sz="2800" dirty="0" smtClean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lvl="0"/>
            <a:r>
              <a:rPr lang="de-DE" sz="2800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der </a:t>
            </a:r>
            <a:r>
              <a:rPr lang="de-DE" sz="2800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gesundheitlichen Risiken</a:t>
            </a:r>
            <a:endParaRPr lang="ru-RU" sz="2800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endParaRPr lang="ru-RU" sz="2800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4869160"/>
            <a:ext cx="71287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de-DE" sz="2800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Vervollkommnung </a:t>
            </a:r>
            <a:r>
              <a:rPr lang="de-DE" sz="2800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der </a:t>
            </a:r>
            <a:r>
              <a:rPr lang="de-DE" sz="2800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Technologie</a:t>
            </a:r>
            <a:endParaRPr lang="ru-RU" sz="2800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endParaRPr lang="ru-RU" sz="2800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764704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u="sng" dirty="0" smtClean="0">
                <a:solidFill>
                  <a:srgbClr val="FFFF00"/>
                </a:solidFill>
              </a:rPr>
              <a:t>CONTRA-ARGUMENTE</a:t>
            </a:r>
            <a:r>
              <a:rPr lang="ru-RU" sz="4000" b="1" u="sng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  <a:r>
              <a:rPr lang="en-US" sz="4000" b="1" u="sng" dirty="0" smtClean="0">
                <a:solidFill>
                  <a:srgbClr val="FFFF00"/>
                </a:solidFill>
              </a:rPr>
              <a:t> </a:t>
            </a:r>
            <a:endParaRPr lang="ru-RU" sz="4000" b="1" u="sng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1844824"/>
            <a:ext cx="824440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Ø"/>
            </a:pPr>
            <a:r>
              <a:rPr lang="de-DE" sz="2800" b="1" dirty="0" smtClean="0"/>
              <a:t>Eingriff in die Pers</a:t>
            </a:r>
            <a:r>
              <a:rPr lang="en-US" sz="2800" b="1" dirty="0" smtClean="0"/>
              <a:t>ö</a:t>
            </a:r>
            <a:r>
              <a:rPr lang="de-DE" sz="2800" b="1" dirty="0" err="1" smtClean="0"/>
              <a:t>nlichkeitsrechte</a:t>
            </a:r>
            <a:endParaRPr lang="de-DE" sz="2800" b="1" dirty="0" smtClean="0"/>
          </a:p>
          <a:p>
            <a:pPr marL="571500" indent="-571500">
              <a:buFont typeface="Wingdings" pitchFamily="2" charset="2"/>
              <a:buChar char="Ø"/>
            </a:pPr>
            <a:endParaRPr lang="ru-RU" sz="2800" b="1" dirty="0" smtClean="0"/>
          </a:p>
          <a:p>
            <a:pPr marL="571500" indent="-571500">
              <a:buFont typeface="Wingdings" pitchFamily="2" charset="2"/>
              <a:buChar char="§"/>
            </a:pPr>
            <a:r>
              <a:rPr lang="de-DE" sz="2800" dirty="0" smtClean="0"/>
              <a:t>Verletzung der Privat-und Intimsphäre</a:t>
            </a:r>
            <a:r>
              <a:rPr lang="ru-RU" sz="2800" dirty="0"/>
              <a:t>;</a:t>
            </a:r>
            <a:endParaRPr lang="de-DE" sz="2800" dirty="0" smtClean="0"/>
          </a:p>
          <a:p>
            <a:pPr marL="571500" indent="-571500">
              <a:buFont typeface="Wingdings" pitchFamily="2" charset="2"/>
              <a:buChar char="§"/>
            </a:pPr>
            <a:r>
              <a:rPr lang="de-DE" sz="2800" dirty="0" smtClean="0"/>
              <a:t>Missachtung der religiösen Rechte</a:t>
            </a:r>
            <a:r>
              <a:rPr lang="ru-RU" sz="2800" dirty="0" smtClean="0"/>
              <a:t>;</a:t>
            </a:r>
            <a:endParaRPr lang="de-DE" sz="2800" dirty="0" smtClean="0"/>
          </a:p>
          <a:p>
            <a:pPr marL="571500" indent="-571500">
              <a:buFont typeface="Wingdings" pitchFamily="2" charset="2"/>
              <a:buChar char="§"/>
            </a:pPr>
            <a:r>
              <a:rPr lang="de-DE" sz="2800" dirty="0" smtClean="0"/>
              <a:t>Missbrauch</a:t>
            </a:r>
            <a:r>
              <a:rPr lang="ru-RU" sz="2800" dirty="0" smtClean="0"/>
              <a:t> </a:t>
            </a:r>
            <a:r>
              <a:rPr lang="de-DE" sz="2800" dirty="0" smtClean="0"/>
              <a:t>von Daten und Bildern</a:t>
            </a:r>
            <a:endParaRPr lang="ru-RU" sz="2800" dirty="0" smtClean="0"/>
          </a:p>
          <a:p>
            <a:endParaRPr lang="ru-RU" sz="28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b="1" dirty="0" smtClean="0"/>
              <a:t> Begrenzte Möglichkeiten</a:t>
            </a:r>
          </a:p>
          <a:p>
            <a:pPr marL="457200" indent="-457200">
              <a:buFont typeface="Wingdings" pitchFamily="2" charset="2"/>
              <a:buChar char="Ø"/>
            </a:pPr>
            <a:endParaRPr lang="en-US" sz="2800" b="1" dirty="0" smtClean="0"/>
          </a:p>
          <a:p>
            <a:pPr marL="457200" indent="-457200">
              <a:buFont typeface="Wingdings" pitchFamily="2" charset="2"/>
              <a:buChar char="Ø"/>
            </a:pPr>
            <a:endParaRPr lang="ru-RU" sz="2800" b="1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b="1" smtClean="0"/>
              <a:t> </a:t>
            </a:r>
            <a:r>
              <a:rPr lang="en-US" sz="2800" b="1" dirty="0" err="1" smtClean="0"/>
              <a:t>Hohe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Kosten</a:t>
            </a:r>
            <a:endParaRPr lang="ru-RU" sz="2800" dirty="0" smtClean="0"/>
          </a:p>
          <a:p>
            <a:r>
              <a:rPr lang="ru-RU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65771"/>
            <a:ext cx="7995615" cy="51514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5172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Protest gegen Körperscanner (Januar 2010)</a:t>
            </a:r>
            <a:endParaRPr lang="ru-RU" sz="3600" b="1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885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1680" y="548680"/>
            <a:ext cx="58326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u="sng" dirty="0" smtClean="0">
                <a:solidFill>
                  <a:srgbClr val="FFFF00"/>
                </a:solidFill>
              </a:rPr>
              <a:t>PRO-ARGUMENTE</a:t>
            </a:r>
            <a:r>
              <a:rPr lang="ru-RU" sz="4000" b="1" u="sng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  <a:r>
              <a:rPr lang="en-US" sz="4400" b="1" u="sng" dirty="0" smtClean="0">
                <a:solidFill>
                  <a:srgbClr val="FFFF00"/>
                </a:solidFill>
              </a:rPr>
              <a:t> </a:t>
            </a:r>
            <a:endParaRPr lang="ru-RU" sz="4400" b="1" u="sng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628800"/>
            <a:ext cx="874846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3600" b="1" dirty="0" smtClean="0"/>
              <a:t>&gt; </a:t>
            </a:r>
            <a:r>
              <a:rPr lang="en-US" sz="3600" b="1" dirty="0" err="1" smtClean="0"/>
              <a:t>Leistungsfähigkeit</a:t>
            </a:r>
            <a:r>
              <a:rPr lang="en-US" sz="3600" b="1" dirty="0" smtClean="0"/>
              <a:t> </a:t>
            </a:r>
          </a:p>
          <a:p>
            <a:pPr marL="457200" indent="-457200">
              <a:buAutoNum type="arabicPeriod"/>
            </a:pPr>
            <a:endParaRPr lang="en-US" sz="3600" b="1" dirty="0" smtClean="0"/>
          </a:p>
          <a:p>
            <a:pPr marL="457200" indent="-457200"/>
            <a:r>
              <a:rPr lang="en-US" sz="3600" b="1" dirty="0" smtClean="0"/>
              <a:t>&gt; </a:t>
            </a:r>
            <a:r>
              <a:rPr lang="en-US" sz="3600" b="1" dirty="0" err="1" smtClean="0"/>
              <a:t>Volle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Automatisierung</a:t>
            </a:r>
            <a:endParaRPr lang="ru-RU" sz="3600" b="1" dirty="0" smtClean="0"/>
          </a:p>
          <a:p>
            <a:pPr marL="457200" indent="-457200"/>
            <a:endParaRPr lang="en-US" sz="3600" b="1" dirty="0" smtClean="0"/>
          </a:p>
          <a:p>
            <a:r>
              <a:rPr lang="en-US" sz="3600" b="1" dirty="0" smtClean="0"/>
              <a:t>&gt; </a:t>
            </a:r>
            <a:r>
              <a:rPr lang="en-US" sz="3600" b="1" dirty="0" err="1" smtClean="0"/>
              <a:t>Ungefährliche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Mikrowellenstrahlung</a:t>
            </a:r>
            <a:endParaRPr lang="ru-RU" sz="3600" b="1" dirty="0" smtClean="0"/>
          </a:p>
          <a:p>
            <a:endParaRPr lang="ru-RU" sz="3600" b="1" dirty="0" smtClean="0"/>
          </a:p>
          <a:p>
            <a:r>
              <a:rPr lang="en-US" sz="3600" b="1" dirty="0" smtClean="0"/>
              <a:t>&gt; </a:t>
            </a:r>
            <a:r>
              <a:rPr lang="en-US" sz="3600" b="1" dirty="0" err="1" smtClean="0"/>
              <a:t>Beschleunigung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der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Kontrolle</a:t>
            </a:r>
            <a:r>
              <a:rPr lang="en-US" sz="3600" b="1" dirty="0" smtClean="0"/>
              <a:t>	</a:t>
            </a:r>
            <a:endParaRPr lang="ru-RU" sz="3600" b="1" dirty="0" smtClean="0"/>
          </a:p>
          <a:p>
            <a:r>
              <a:rPr lang="ru-RU" sz="3200" b="1" dirty="0" smtClean="0"/>
              <a:t>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64704"/>
            <a:ext cx="8078706" cy="45365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517232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Thomas de Maiziere </a:t>
            </a:r>
            <a:r>
              <a:rPr lang="de-DE" sz="3600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testet den Körperscanner im Flughafen Hamburg </a:t>
            </a:r>
            <a:endParaRPr lang="ru-RU" sz="3600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713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431</TotalTime>
  <Words>170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Презентация PowerPoint</vt:lpstr>
      <vt:lpstr>Презентация PowerPoint</vt:lpstr>
      <vt:lpstr>SINNVOLLER Terrorschutz durch Körperscanner?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Besserer Terrorschutz durch Körperscanner? </dc:title>
  <dc:creator>user</dc:creator>
  <cp:lastModifiedBy>Марина</cp:lastModifiedBy>
  <cp:revision>39</cp:revision>
  <dcterms:created xsi:type="dcterms:W3CDTF">2010-11-04T21:09:09Z</dcterms:created>
  <dcterms:modified xsi:type="dcterms:W3CDTF">2011-01-29T09:58:34Z</dcterms:modified>
</cp:coreProperties>
</file>