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3" r:id="rId2"/>
    <p:sldId id="258" r:id="rId3"/>
    <p:sldId id="259" r:id="rId4"/>
    <p:sldId id="264" r:id="rId5"/>
    <p:sldId id="261" r:id="rId6"/>
    <p:sldId id="268" r:id="rId7"/>
    <p:sldId id="275" r:id="rId8"/>
    <p:sldId id="282" r:id="rId9"/>
    <p:sldId id="285" r:id="rId10"/>
    <p:sldId id="287" r:id="rId11"/>
    <p:sldId id="289" r:id="rId12"/>
    <p:sldId id="283" r:id="rId13"/>
    <p:sldId id="292" r:id="rId14"/>
    <p:sldId id="293" r:id="rId15"/>
    <p:sldId id="29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FA8A"/>
    <a:srgbClr val="CC99FF"/>
    <a:srgbClr val="CCCC00"/>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94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450BA0-D86F-4908-A160-57055631AA1A}" type="datetimeFigureOut">
              <a:rPr lang="ru-RU" smtClean="0"/>
              <a:pPr/>
              <a:t>07.02.2012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ED4AA6-24CE-4007-A17C-29732E461D5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ED4AA6-24CE-4007-A17C-29732E461D5C}"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ED4AA6-24CE-4007-A17C-29732E461D5C}"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ED4AA6-24CE-4007-A17C-29732E461D5C}"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969CB0-5356-4F0C-A9BC-ACA1034A185F}" type="datetimeFigureOut">
              <a:rPr lang="ru-RU" smtClean="0"/>
              <a:pPr/>
              <a:t>07.02.2012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6B1794-0783-4BB5-9BEA-F01855BC175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969CB0-5356-4F0C-A9BC-ACA1034A185F}" type="datetimeFigureOut">
              <a:rPr lang="ru-RU" smtClean="0"/>
              <a:pPr/>
              <a:t>07.02.2012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B1794-0783-4BB5-9BEA-F01855BC175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files.myopera.com/flowers8484/blog/photo.jpg"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kubkurort.ru/turportal/galereya/photo/razvle4eniya/parus_2/0037.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demetratravel.com/app/data/galery/15/50.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proflowers.ru/allfoto/8fe12496a0e524d28fe8ab7f567be168.jpe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autotravel.ru/phalbum.php/90218/12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autotravel.ru/phalbum.php/90293/18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lub.foto.ru/gallery/images/photo/2006/09/06/688623.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zhevsk.avtonom.org/wp-content/uploads/2010/07/belalakaya_mountain.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gorod.tomsk.ru/i/u/7800/flwrs_mntns_009.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img-fotki.yandex.ru/get/2/shin-shilla1.0/0_11b2_bbc6d47f_X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fokinalexandr.narod.ru/Lazarevskoe/photo05.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gelen23.narod.ru/Img/DSCN2225.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92500" lnSpcReduction="20000"/>
          </a:bodyPr>
          <a:lstStyle/>
          <a:p>
            <a:pPr>
              <a:buNone/>
            </a:pPr>
            <a:r>
              <a:rPr lang="ru-RU" dirty="0" smtClean="0">
                <a:solidFill>
                  <a:schemeClr val="tx2">
                    <a:lumMod val="60000"/>
                    <a:lumOff val="40000"/>
                  </a:schemeClr>
                </a:solidFill>
                <a:latin typeface="Monotype Corsiva" pitchFamily="66" charset="0"/>
              </a:rPr>
              <a:t>  </a:t>
            </a:r>
          </a:p>
          <a:p>
            <a:pPr>
              <a:buNone/>
            </a:pPr>
            <a:endParaRPr lang="ru-RU" dirty="0" smtClean="0">
              <a:solidFill>
                <a:schemeClr val="tx2">
                  <a:lumMod val="60000"/>
                  <a:lumOff val="40000"/>
                </a:schemeClr>
              </a:solidFill>
              <a:latin typeface="Monotype Corsiva" pitchFamily="66" charset="0"/>
            </a:endParaRPr>
          </a:p>
          <a:p>
            <a:pPr>
              <a:buNone/>
            </a:pPr>
            <a:endParaRPr lang="ru-RU" dirty="0" smtClean="0">
              <a:solidFill>
                <a:schemeClr val="tx2">
                  <a:lumMod val="60000"/>
                  <a:lumOff val="40000"/>
                </a:schemeClr>
              </a:solidFill>
              <a:latin typeface="Monotype Corsiva" pitchFamily="66" charset="0"/>
            </a:endParaRPr>
          </a:p>
          <a:p>
            <a:pPr>
              <a:buNone/>
            </a:pPr>
            <a:endParaRPr lang="ru-RU" dirty="0" smtClean="0">
              <a:solidFill>
                <a:schemeClr val="tx2">
                  <a:lumMod val="60000"/>
                  <a:lumOff val="40000"/>
                </a:schemeClr>
              </a:solidFill>
              <a:latin typeface="Monotype Corsiva" pitchFamily="66" charset="0"/>
            </a:endParaRPr>
          </a:p>
          <a:p>
            <a:pPr>
              <a:buNone/>
            </a:pPr>
            <a:endParaRPr lang="ru-RU" dirty="0" smtClean="0">
              <a:solidFill>
                <a:schemeClr val="tx2">
                  <a:lumMod val="60000"/>
                  <a:lumOff val="40000"/>
                </a:schemeClr>
              </a:solidFill>
              <a:latin typeface="Monotype Corsiva" pitchFamily="66" charset="0"/>
            </a:endParaRPr>
          </a:p>
          <a:p>
            <a:pPr>
              <a:buNone/>
            </a:pPr>
            <a:endParaRPr lang="ru-RU" dirty="0" smtClean="0">
              <a:solidFill>
                <a:schemeClr val="tx2">
                  <a:lumMod val="60000"/>
                  <a:lumOff val="40000"/>
                </a:schemeClr>
              </a:solidFill>
              <a:latin typeface="Monotype Corsiva" pitchFamily="66" charset="0"/>
            </a:endParaRPr>
          </a:p>
          <a:p>
            <a:pPr>
              <a:buNone/>
            </a:pPr>
            <a:r>
              <a:rPr lang="ru-RU" dirty="0" smtClean="0">
                <a:solidFill>
                  <a:schemeClr val="tx2">
                    <a:lumMod val="60000"/>
                    <a:lumOff val="40000"/>
                  </a:schemeClr>
                </a:solidFill>
                <a:latin typeface="Monotype Corsiva" pitchFamily="66" charset="0"/>
              </a:rPr>
              <a:t>                                                                            Подготовила </a:t>
            </a:r>
          </a:p>
          <a:p>
            <a:pPr>
              <a:buNone/>
            </a:pPr>
            <a:r>
              <a:rPr lang="ru-RU" dirty="0" smtClean="0">
                <a:solidFill>
                  <a:schemeClr val="tx2">
                    <a:lumMod val="60000"/>
                    <a:lumOff val="40000"/>
                  </a:schemeClr>
                </a:solidFill>
                <a:latin typeface="Monotype Corsiva" pitchFamily="66" charset="0"/>
              </a:rPr>
              <a:t>                                                                        ученица 8 в класса </a:t>
            </a:r>
          </a:p>
          <a:p>
            <a:pPr>
              <a:buNone/>
            </a:pPr>
            <a:r>
              <a:rPr lang="ru-RU" dirty="0" smtClean="0">
                <a:solidFill>
                  <a:schemeClr val="tx2">
                    <a:lumMod val="60000"/>
                    <a:lumOff val="40000"/>
                  </a:schemeClr>
                </a:solidFill>
                <a:latin typeface="Monotype Corsiva" pitchFamily="66" charset="0"/>
              </a:rPr>
              <a:t>                                                                      Литфуллина Луиза</a:t>
            </a:r>
          </a:p>
          <a:p>
            <a:pPr>
              <a:buNone/>
            </a:pPr>
            <a:r>
              <a:rPr lang="ru-RU" dirty="0" smtClean="0">
                <a:solidFill>
                  <a:schemeClr val="tx2">
                    <a:lumMod val="60000"/>
                    <a:lumOff val="40000"/>
                  </a:schemeClr>
                </a:solidFill>
                <a:latin typeface="Monotype Corsiva" pitchFamily="66" charset="0"/>
              </a:rPr>
              <a:t>                                                                               Учитель</a:t>
            </a:r>
          </a:p>
          <a:p>
            <a:pPr>
              <a:buNone/>
            </a:pPr>
            <a:r>
              <a:rPr lang="ru-RU" dirty="0" smtClean="0">
                <a:solidFill>
                  <a:schemeClr val="tx2">
                    <a:lumMod val="60000"/>
                    <a:lumOff val="40000"/>
                  </a:schemeClr>
                </a:solidFill>
                <a:latin typeface="Monotype Corsiva" pitchFamily="66" charset="0"/>
              </a:rPr>
              <a:t>                                                                           Калимуллина </a:t>
            </a:r>
          </a:p>
          <a:p>
            <a:pPr algn="r">
              <a:buNone/>
            </a:pPr>
            <a:r>
              <a:rPr lang="ru-RU" dirty="0" smtClean="0">
                <a:solidFill>
                  <a:schemeClr val="tx2">
                    <a:lumMod val="60000"/>
                    <a:lumOff val="40000"/>
                  </a:schemeClr>
                </a:solidFill>
                <a:latin typeface="Monotype Corsiva" pitchFamily="66" charset="0"/>
              </a:rPr>
              <a:t>Райхан  Зиннуровна       </a:t>
            </a:r>
          </a:p>
          <a:p>
            <a:pPr>
              <a:buNone/>
            </a:pPr>
            <a:endParaRPr lang="ru-RU" dirty="0" smtClean="0">
              <a:solidFill>
                <a:schemeClr val="tx2">
                  <a:lumMod val="60000"/>
                  <a:lumOff val="40000"/>
                </a:schemeClr>
              </a:solidFill>
              <a:latin typeface="Monotype Corsiva" pitchFamily="66" charset="0"/>
            </a:endParaRPr>
          </a:p>
          <a:p>
            <a:pPr>
              <a:buNone/>
            </a:pPr>
            <a:r>
              <a:rPr lang="ru-RU" dirty="0" err="1" smtClean="0">
                <a:solidFill>
                  <a:schemeClr val="tx2">
                    <a:lumMod val="60000"/>
                    <a:lumOff val="40000"/>
                  </a:schemeClr>
                </a:solidFill>
                <a:latin typeface="Monotype Corsiva" pitchFamily="66" charset="0"/>
              </a:rPr>
              <a:t>Луизалуиза</a:t>
            </a:r>
            <a:r>
              <a:rPr lang="ru-RU" dirty="0" smtClean="0">
                <a:solidFill>
                  <a:schemeClr val="tx2">
                    <a:lumMod val="60000"/>
                    <a:lumOff val="40000"/>
                  </a:schemeClr>
                </a:solidFill>
                <a:latin typeface="Monotype Corsiva" pitchFamily="66" charset="0"/>
              </a:rPr>
              <a:t> Луиза.</a:t>
            </a:r>
          </a:p>
          <a:p>
            <a:pPr>
              <a:buNone/>
            </a:pPr>
            <a:r>
              <a:rPr lang="ru-RU" dirty="0" smtClean="0">
                <a:solidFill>
                  <a:schemeClr val="tx2">
                    <a:lumMod val="60000"/>
                    <a:lumOff val="40000"/>
                  </a:schemeClr>
                </a:solidFill>
                <a:latin typeface="Monotype Corsiva" pitchFamily="66" charset="0"/>
              </a:rPr>
              <a:t>                                                                    </a:t>
            </a:r>
          </a:p>
        </p:txBody>
      </p:sp>
      <p:pic>
        <p:nvPicPr>
          <p:cNvPr id="38914" name="Picture 2" descr="Картинка 65 из 163541">
            <a:hlinkClick r:id="rId2"/>
          </p:cNvPr>
          <p:cNvPicPr>
            <a:picLocks noChangeAspect="1" noChangeArrowheads="1"/>
          </p:cNvPicPr>
          <p:nvPr/>
        </p:nvPicPr>
        <p:blipFill>
          <a:blip r:embed="rId3"/>
          <a:srcRect/>
          <a:stretch>
            <a:fillRect/>
          </a:stretch>
        </p:blipFill>
        <p:spPr bwMode="auto">
          <a:xfrm>
            <a:off x="0" y="0"/>
            <a:ext cx="5715008" cy="6858000"/>
          </a:xfrm>
          <a:prstGeom prst="rect">
            <a:avLst/>
          </a:prstGeom>
          <a:noFill/>
        </p:spPr>
      </p:pic>
      <p:sp>
        <p:nvSpPr>
          <p:cNvPr id="4" name="Прямоугольник 3"/>
          <p:cNvSpPr/>
          <p:nvPr/>
        </p:nvSpPr>
        <p:spPr>
          <a:xfrm>
            <a:off x="5715008" y="857232"/>
            <a:ext cx="3000364" cy="1200329"/>
          </a:xfrm>
          <a:prstGeom prst="rect">
            <a:avLst/>
          </a:prstGeom>
        </p:spPr>
        <p:txBody>
          <a:bodyPr wrap="square">
            <a:spAutoFit/>
          </a:bodyPr>
          <a:lstStyle/>
          <a:p>
            <a:pPr algn="ctr"/>
            <a:r>
              <a:rPr lang="ru-RU" sz="2400" dirty="0" smtClean="0">
                <a:solidFill>
                  <a:srgbClr val="7030A0"/>
                </a:solidFill>
                <a:latin typeface="Monotype Corsiva" pitchFamily="66" charset="0"/>
              </a:rPr>
              <a:t>КАВКАЗ:</a:t>
            </a:r>
          </a:p>
          <a:p>
            <a:pPr algn="ctr"/>
            <a:r>
              <a:rPr lang="ru-RU" sz="2400" dirty="0" smtClean="0">
                <a:solidFill>
                  <a:srgbClr val="7030A0"/>
                </a:solidFill>
                <a:latin typeface="Monotype Corsiva" pitchFamily="66" charset="0"/>
              </a:rPr>
              <a:t>Красота, которую</a:t>
            </a:r>
          </a:p>
          <a:p>
            <a:pPr algn="ctr"/>
            <a:r>
              <a:rPr lang="ru-RU" sz="2400" dirty="0" smtClean="0">
                <a:solidFill>
                  <a:srgbClr val="7030A0"/>
                </a:solidFill>
                <a:latin typeface="Monotype Corsiva" pitchFamily="66" charset="0"/>
              </a:rPr>
              <a:t> трудно недооценить</a:t>
            </a:r>
            <a:endParaRPr lang="ru-RU" sz="2400" dirty="0">
              <a:solidFill>
                <a:srgbClr val="7030A0"/>
              </a:solidFill>
              <a:latin typeface="Monotype Corsiva" pitchFamily="66" charset="0"/>
            </a:endParaRP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http://www.kubkurort.ru/turportal/galereya/photo/razvle4eniya/parus_2/0037.jpg">
            <a:hlinkClick r:id="rId2"/>
          </p:cNvPr>
          <p:cNvPicPr>
            <a:picLocks noChangeAspect="1" noChangeArrowheads="1"/>
          </p:cNvPicPr>
          <p:nvPr/>
        </p:nvPicPr>
        <p:blipFill>
          <a:blip r:embed="rId3"/>
          <a:srcRect/>
          <a:stretch>
            <a:fillRect/>
          </a:stretch>
        </p:blipFill>
        <p:spPr bwMode="auto">
          <a:xfrm>
            <a:off x="-1" y="0"/>
            <a:ext cx="9144001" cy="6858000"/>
          </a:xfrm>
          <a:prstGeom prst="rect">
            <a:avLst/>
          </a:prstGeom>
          <a:noFill/>
        </p:spPr>
      </p:pic>
      <p:sp>
        <p:nvSpPr>
          <p:cNvPr id="6" name="TextBox 5"/>
          <p:cNvSpPr txBox="1"/>
          <p:nvPr/>
        </p:nvSpPr>
        <p:spPr>
          <a:xfrm>
            <a:off x="285720" y="214290"/>
            <a:ext cx="2366353" cy="646331"/>
          </a:xfrm>
          <a:prstGeom prst="rect">
            <a:avLst/>
          </a:prstGeom>
          <a:noFill/>
        </p:spPr>
        <p:txBody>
          <a:bodyPr wrap="none" rtlCol="0">
            <a:spAutoFit/>
          </a:bodyPr>
          <a:lstStyle/>
          <a:p>
            <a:r>
              <a:rPr lang="ru-RU" sz="3600" dirty="0" smtClean="0">
                <a:solidFill>
                  <a:schemeClr val="bg2">
                    <a:lumMod val="90000"/>
                  </a:schemeClr>
                </a:solidFill>
                <a:latin typeface="Monotype Corsiva" pitchFamily="66" charset="0"/>
              </a:rPr>
              <a:t>Скала Парус</a:t>
            </a:r>
            <a:endParaRPr lang="ru-RU" sz="3600" dirty="0">
              <a:solidFill>
                <a:schemeClr val="bg2">
                  <a:lumMod val="90000"/>
                </a:schemeClr>
              </a:solidFill>
              <a:latin typeface="Monotype Corsiva" pitchFamily="66" charset="0"/>
            </a:endParaRPr>
          </a:p>
        </p:txBody>
      </p:sp>
      <p:sp>
        <p:nvSpPr>
          <p:cNvPr id="4" name="Прямоугольник 3"/>
          <p:cNvSpPr/>
          <p:nvPr/>
        </p:nvSpPr>
        <p:spPr>
          <a:xfrm>
            <a:off x="571472" y="1000108"/>
            <a:ext cx="8143932" cy="5632311"/>
          </a:xfrm>
          <a:prstGeom prst="rect">
            <a:avLst/>
          </a:prstGeom>
        </p:spPr>
        <p:txBody>
          <a:bodyPr wrap="square">
            <a:spAutoFit/>
          </a:bodyPr>
          <a:lstStyle/>
          <a:p>
            <a:pPr>
              <a:buNone/>
            </a:pPr>
            <a:r>
              <a:rPr lang="ru-RU" sz="2000" b="1" dirty="0" smtClean="0">
                <a:solidFill>
                  <a:srgbClr val="EAFA8A"/>
                </a:solidFill>
                <a:latin typeface="Monotype Corsiva" pitchFamily="66" charset="0"/>
              </a:rPr>
              <a:t>Скала́ Парус — памятник природы в Краснодарском крае, находящийся на берегу Чёрного моря в 17 км к юго-востоку от Геленджика, недалеко от села </a:t>
            </a:r>
            <a:r>
              <a:rPr lang="ru-RU" sz="2000" b="1" dirty="0" err="1" smtClean="0">
                <a:solidFill>
                  <a:srgbClr val="EAFA8A"/>
                </a:solidFill>
                <a:latin typeface="Monotype Corsiva" pitchFamily="66" charset="0"/>
              </a:rPr>
              <a:t>Прасковеевка</a:t>
            </a:r>
            <a:r>
              <a:rPr lang="ru-RU" sz="2000" b="1" dirty="0" smtClean="0">
                <a:solidFill>
                  <a:srgbClr val="EAFA8A"/>
                </a:solidFill>
                <a:latin typeface="Monotype Corsiva" pitchFamily="66" charset="0"/>
              </a:rPr>
              <a:t> (около 500 метров по берегу моря) и хутора </a:t>
            </a:r>
            <a:r>
              <a:rPr lang="ru-RU" sz="2000" b="1" dirty="0" err="1" smtClean="0">
                <a:solidFill>
                  <a:srgbClr val="EAFA8A"/>
                </a:solidFill>
                <a:latin typeface="Monotype Corsiva" pitchFamily="66" charset="0"/>
              </a:rPr>
              <a:t>Джанхот</a:t>
            </a:r>
            <a:r>
              <a:rPr lang="ru-RU" sz="2000" b="1" dirty="0" smtClean="0">
                <a:solidFill>
                  <a:srgbClr val="EAFA8A"/>
                </a:solidFill>
                <a:latin typeface="Monotype Corsiva" pitchFamily="66" charset="0"/>
              </a:rPr>
              <a:t> (4,5 километра).</a:t>
            </a:r>
          </a:p>
          <a:p>
            <a:pPr>
              <a:buNone/>
            </a:pPr>
            <a:r>
              <a:rPr lang="ru-RU" sz="2000" b="1" dirty="0" smtClean="0">
                <a:solidFill>
                  <a:srgbClr val="EAFA8A"/>
                </a:solidFill>
                <a:latin typeface="Monotype Corsiva" pitchFamily="66" charset="0"/>
              </a:rPr>
              <a:t>Представляет собой вертикально стоящий на берегу моря пласт песчаника, отделённый от основного скального массива провалом. По форме скала напоминает очертания четырёхугольного паруса, за что и получила своё название. При толщине скалы немногим более метра высота составляет более 25 метров, а длина — более 20 (в различных источниках говорится о высоте 30 метров и длине 25 метров), при этом скала более чем на три четверти выдаётся в море перпендикулярно берегу.</a:t>
            </a:r>
          </a:p>
          <a:p>
            <a:pPr>
              <a:buNone/>
            </a:pPr>
            <a:r>
              <a:rPr lang="ru-RU" sz="2000" b="1" dirty="0" smtClean="0">
                <a:solidFill>
                  <a:srgbClr val="EAFA8A"/>
                </a:solidFill>
                <a:latin typeface="Monotype Corsiva" pitchFamily="66" charset="0"/>
              </a:rPr>
              <a:t>На высоте примерно 2,5 метра в Парусе есть отверстие, происхождение которого весьма неясно. Во многих путеводителях пишется, что оно пробито стрелками горной артиллерии во время Кавказской войны. Однако такой вариант происхождения отверстия подвергается сомнению: С. Васюков, исследовавший Черноморское побережье, писал в 1903 году после осмотра скалы, что в неё «…стреляли с броненосца моряки, пустили 4 снаряда, но стена осталась непоколебима, хотя заметны следы ядер, нигде не пробивших утёса…».</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1000"/>
                                        <p:tgtEl>
                                          <p:spTgt spid="47108"/>
                                        </p:tgtEl>
                                      </p:cBhvr>
                                    </p:animEffect>
                                    <p:anim calcmode="lin" valueType="num">
                                      <p:cBhvr>
                                        <p:cTn id="8" dur="1000" fill="hold"/>
                                        <p:tgtEl>
                                          <p:spTgt spid="47108"/>
                                        </p:tgtEl>
                                        <p:attrNameLst>
                                          <p:attrName>ppt_x</p:attrName>
                                        </p:attrNameLst>
                                      </p:cBhvr>
                                      <p:tavLst>
                                        <p:tav tm="0">
                                          <p:val>
                                            <p:strVal val="#ppt_x"/>
                                          </p:val>
                                        </p:tav>
                                        <p:tav tm="100000">
                                          <p:val>
                                            <p:strVal val="#ppt_x"/>
                                          </p:val>
                                        </p:tav>
                                      </p:tavLst>
                                    </p:anim>
                                    <p:anim calcmode="lin" valueType="num">
                                      <p:cBhvr>
                                        <p:cTn id="9" dur="1000" fill="hold"/>
                                        <p:tgtEl>
                                          <p:spTgt spid="4710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par>
                                <p:cTn id="24" presetID="29" presetClass="entr" presetSubtype="0" fill="hold" nodeType="with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p:cTn id="26"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7"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4">
                                            <p:txEl>
                                              <p:pRg st="1" end="1"/>
                                            </p:txEl>
                                          </p:spTgt>
                                        </p:tgtEl>
                                      </p:cBhvr>
                                    </p:animEffect>
                                  </p:childTnLst>
                                </p:cTn>
                              </p:par>
                              <p:par>
                                <p:cTn id="29" presetID="29" presetClass="entr" presetSubtype="0"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p:cTn id="31"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32"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demetratravel.com/app/data/galery/15/50.jpg">
            <a:hlinkClick r:id="rId2"/>
          </p:cNvPr>
          <p:cNvPicPr>
            <a:picLocks noChangeAspect="1" noChangeArrowheads="1"/>
          </p:cNvPicPr>
          <p:nvPr/>
        </p:nvPicPr>
        <p:blipFill>
          <a:blip r:embed="rId3"/>
          <a:srcRect/>
          <a:stretch>
            <a:fillRect/>
          </a:stretch>
        </p:blipFill>
        <p:spPr bwMode="auto">
          <a:xfrm>
            <a:off x="0" y="0"/>
            <a:ext cx="9161186" cy="6858000"/>
          </a:xfrm>
          <a:prstGeom prst="rect">
            <a:avLst/>
          </a:prstGeom>
          <a:noFill/>
        </p:spPr>
      </p:pic>
      <p:sp>
        <p:nvSpPr>
          <p:cNvPr id="5" name="TextBox 4"/>
          <p:cNvSpPr txBox="1"/>
          <p:nvPr/>
        </p:nvSpPr>
        <p:spPr>
          <a:xfrm>
            <a:off x="142844" y="0"/>
            <a:ext cx="5062604" cy="1569660"/>
          </a:xfrm>
          <a:prstGeom prst="rect">
            <a:avLst/>
          </a:prstGeom>
          <a:noFill/>
        </p:spPr>
        <p:txBody>
          <a:bodyPr wrap="square" rtlCol="0">
            <a:spAutoFit/>
          </a:bodyPr>
          <a:lstStyle/>
          <a:p>
            <a:r>
              <a:rPr lang="ru-RU" sz="9600" dirty="0" smtClean="0">
                <a:solidFill>
                  <a:schemeClr val="bg2">
                    <a:lumMod val="75000"/>
                  </a:schemeClr>
                </a:solidFill>
                <a:latin typeface="Monotype Corsiva" pitchFamily="66" charset="0"/>
              </a:rPr>
              <a:t>Дольмены</a:t>
            </a:r>
            <a:endParaRPr lang="ru-RU" sz="9600" dirty="0">
              <a:solidFill>
                <a:schemeClr val="bg2">
                  <a:lumMod val="75000"/>
                </a:schemeClr>
              </a:solidFill>
              <a:latin typeface="Monotype Corsiva" pitchFamily="66" charset="0"/>
            </a:endParaRPr>
          </a:p>
        </p:txBody>
      </p:sp>
      <p:sp>
        <p:nvSpPr>
          <p:cNvPr id="4" name="Прямоугольник 3"/>
          <p:cNvSpPr/>
          <p:nvPr/>
        </p:nvSpPr>
        <p:spPr>
          <a:xfrm>
            <a:off x="214282" y="1285860"/>
            <a:ext cx="8929718" cy="3046988"/>
          </a:xfrm>
          <a:prstGeom prst="rect">
            <a:avLst/>
          </a:prstGeom>
        </p:spPr>
        <p:txBody>
          <a:bodyPr wrap="square">
            <a:spAutoFit/>
          </a:bodyPr>
          <a:lstStyle/>
          <a:p>
            <a:r>
              <a:rPr lang="ru-RU" sz="2400" dirty="0" smtClean="0">
                <a:solidFill>
                  <a:srgbClr val="FFFF00"/>
                </a:solidFill>
                <a:latin typeface="Monotype Corsiva" pitchFamily="66" charset="0"/>
              </a:rPr>
              <a:t>Дольмены – поистине самые таинственные сооружения в Геленджике. Существует легенда, что в далёком прошлом в долине реки Жане существовали племена кельтов, а дольмены – их склепы. Кельты обладали экстрасенсорными способностями, и они точно знали, когда умрут. Когда подходил их срок  они забирались в дольмены и читали молитвы, каясь в своих грехах. Наутро родственники, собираясь хоронить умершего, вскрывали дольмен, но он был пуст. Со временем кельты перестали вскрывать дольмены, так как знали, что никого там не найдут</a:t>
            </a:r>
            <a:endParaRPr lang="ru-RU" sz="2400" dirty="0">
              <a:solidFill>
                <a:srgbClr val="FFFF00"/>
              </a:solidFill>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1000" fill="hold"/>
                                        <p:tgtEl>
                                          <p:spTgt spid="54274"/>
                                        </p:tgtEl>
                                        <p:attrNameLst>
                                          <p:attrName>ppt_x</p:attrName>
                                        </p:attrNameLst>
                                      </p:cBhvr>
                                      <p:tavLst>
                                        <p:tav tm="0">
                                          <p:val>
                                            <p:strVal val="#ppt_x-.2"/>
                                          </p:val>
                                        </p:tav>
                                        <p:tav tm="100000">
                                          <p:val>
                                            <p:strVal val="#ppt_x"/>
                                          </p:val>
                                        </p:tav>
                                      </p:tavLst>
                                    </p:anim>
                                    <p:anim calcmode="lin" valueType="num">
                                      <p:cBhvr>
                                        <p:cTn id="8" dur="1000" fill="hold"/>
                                        <p:tgtEl>
                                          <p:spTgt spid="542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54274"/>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Картинка 84 из 236433">
            <a:hlinkClick r:id="rId2"/>
          </p:cNvPr>
          <p:cNvPicPr>
            <a:picLocks noChangeAspect="1" noChangeArrowheads="1"/>
          </p:cNvPicPr>
          <p:nvPr/>
        </p:nvPicPr>
        <p:blipFill>
          <a:blip r:embed="rId3"/>
          <a:srcRect/>
          <a:stretch>
            <a:fillRect/>
          </a:stretch>
        </p:blipFill>
        <p:spPr bwMode="auto">
          <a:xfrm>
            <a:off x="0" y="0"/>
            <a:ext cx="9161186" cy="6858000"/>
          </a:xfrm>
          <a:prstGeom prst="rect">
            <a:avLst/>
          </a:prstGeom>
          <a:noFill/>
        </p:spPr>
      </p:pic>
      <p:sp>
        <p:nvSpPr>
          <p:cNvPr id="3" name="Прямоугольник 2"/>
          <p:cNvSpPr/>
          <p:nvPr/>
        </p:nvSpPr>
        <p:spPr>
          <a:xfrm>
            <a:off x="3929058" y="0"/>
            <a:ext cx="1301959" cy="830997"/>
          </a:xfrm>
          <a:prstGeom prst="rect">
            <a:avLst/>
          </a:prstGeom>
        </p:spPr>
        <p:txBody>
          <a:bodyPr wrap="none">
            <a:spAutoFit/>
          </a:bodyPr>
          <a:lstStyle/>
          <a:p>
            <a:r>
              <a:rPr lang="ru-RU" sz="4800" dirty="0" smtClean="0">
                <a:solidFill>
                  <a:schemeClr val="bg1"/>
                </a:solidFill>
                <a:latin typeface="Monotype Corsiva" pitchFamily="66" charset="0"/>
              </a:rPr>
              <a:t>Сочи</a:t>
            </a:r>
            <a:endParaRPr lang="ru-RU" sz="4800" dirty="0"/>
          </a:p>
        </p:txBody>
      </p:sp>
      <p:sp>
        <p:nvSpPr>
          <p:cNvPr id="4" name="Прямоугольник 3"/>
          <p:cNvSpPr/>
          <p:nvPr/>
        </p:nvSpPr>
        <p:spPr>
          <a:xfrm>
            <a:off x="428596" y="1000109"/>
            <a:ext cx="8501122" cy="4585871"/>
          </a:xfrm>
          <a:prstGeom prst="rect">
            <a:avLst/>
          </a:prstGeom>
        </p:spPr>
        <p:txBody>
          <a:bodyPr wrap="square">
            <a:spAutoFit/>
          </a:bodyPr>
          <a:lstStyle/>
          <a:p>
            <a:r>
              <a:rPr lang="ru-RU" sz="3200" dirty="0" smtClean="0">
                <a:solidFill>
                  <a:schemeClr val="bg1"/>
                </a:solidFill>
                <a:latin typeface="Monotype Corsiva" pitchFamily="66" charset="0"/>
              </a:rPr>
              <a:t>В череде каждодневных забот наступают моменты, когда понимаешь, насколько скоротечна наша жизнь. Есть в России место, где забываются любые  проблемы, где каждый новый день не похож на предыдущий. Курорт Сочи поможет Вам отвлечься от суеты, подарит наслаждение отдыхом  у теплого моря, позаботится о Вашем здоровье. Город-курорт  Сочи богат на природные и исторические памятники.</a:t>
            </a:r>
            <a:r>
              <a:rPr lang="ru-RU" sz="3600" dirty="0" smtClean="0">
                <a:solidFill>
                  <a:schemeClr val="bg1"/>
                </a:solidFill>
                <a:latin typeface="Monotype Corsiva" pitchFamily="66" charset="0"/>
              </a:rPr>
              <a:t/>
            </a:r>
            <a:br>
              <a:rPr lang="ru-RU" sz="3600" dirty="0" smtClean="0">
                <a:solidFill>
                  <a:schemeClr val="bg1"/>
                </a:solidFill>
                <a:latin typeface="Monotype Corsiva" pitchFamily="66" charset="0"/>
              </a:rPr>
            </a:br>
            <a:endParaRPr lang="ru-RU" sz="3600" dirty="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1000" fill="hold"/>
                                        <p:tgtEl>
                                          <p:spTgt spid="2052"/>
                                        </p:tgtEl>
                                        <p:attrNameLst>
                                          <p:attrName>ppt_x</p:attrName>
                                        </p:attrNameLst>
                                      </p:cBhvr>
                                      <p:tavLst>
                                        <p:tav tm="0">
                                          <p:val>
                                            <p:strVal val="#ppt_x-.2"/>
                                          </p:val>
                                        </p:tav>
                                        <p:tav tm="100000">
                                          <p:val>
                                            <p:strVal val="#ppt_x"/>
                                          </p:val>
                                        </p:tav>
                                      </p:tavLst>
                                    </p:anim>
                                    <p:anim calcmode="lin" valueType="num">
                                      <p:cBhvr>
                                        <p:cTn id="8" dur="1000" fill="hold"/>
                                        <p:tgtEl>
                                          <p:spTgt spid="205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Памятник &quot;Конь в пальто&quot;">
            <a:hlinkClick r:id="rId3"/>
          </p:cNvPr>
          <p:cNvPicPr>
            <a:picLocks noChangeAspect="1" noChangeArrowheads="1"/>
          </p:cNvPicPr>
          <p:nvPr/>
        </p:nvPicPr>
        <p:blipFill>
          <a:blip r:embed="rId4"/>
          <a:srcRect/>
          <a:stretch>
            <a:fillRect/>
          </a:stretch>
        </p:blipFill>
        <p:spPr bwMode="auto">
          <a:xfrm>
            <a:off x="0" y="0"/>
            <a:ext cx="5143504" cy="6858000"/>
          </a:xfrm>
          <a:prstGeom prst="rect">
            <a:avLst/>
          </a:prstGeom>
          <a:noFill/>
        </p:spPr>
      </p:pic>
      <p:sp>
        <p:nvSpPr>
          <p:cNvPr id="6" name="TextBox 5"/>
          <p:cNvSpPr txBox="1"/>
          <p:nvPr/>
        </p:nvSpPr>
        <p:spPr>
          <a:xfrm>
            <a:off x="5357818" y="285728"/>
            <a:ext cx="3668480" cy="2554545"/>
          </a:xfrm>
          <a:prstGeom prst="rect">
            <a:avLst/>
          </a:prstGeom>
          <a:noFill/>
          <a:ln>
            <a:solidFill>
              <a:srgbClr val="003300"/>
            </a:solidFill>
          </a:ln>
        </p:spPr>
        <p:txBody>
          <a:bodyPr wrap="square" rtlCol="0">
            <a:spAutoFit/>
          </a:bodyPr>
          <a:lstStyle/>
          <a:p>
            <a:r>
              <a:rPr lang="ru-RU" sz="3200" dirty="0" smtClean="0">
                <a:solidFill>
                  <a:srgbClr val="003300"/>
                </a:solidFill>
                <a:latin typeface="Monotype Corsiva" pitchFamily="66" charset="0"/>
              </a:rPr>
              <a:t>Как вы думаете, </a:t>
            </a:r>
          </a:p>
          <a:p>
            <a:r>
              <a:rPr lang="ru-RU" sz="3200" dirty="0" smtClean="0">
                <a:solidFill>
                  <a:srgbClr val="003300"/>
                </a:solidFill>
                <a:latin typeface="Monotype Corsiva" pitchFamily="66" charset="0"/>
              </a:rPr>
              <a:t>откуда взялось выраже-</a:t>
            </a:r>
          </a:p>
          <a:p>
            <a:r>
              <a:rPr lang="ru-RU" sz="3200" dirty="0" smtClean="0">
                <a:solidFill>
                  <a:srgbClr val="003300"/>
                </a:solidFill>
                <a:latin typeface="Monotype Corsiva" pitchFamily="66" charset="0"/>
              </a:rPr>
              <a:t>ние «Конь в пальто»?</a:t>
            </a:r>
          </a:p>
          <a:p>
            <a:endParaRPr lang="ru-RU" sz="3200" dirty="0" smtClean="0">
              <a:solidFill>
                <a:srgbClr val="003300"/>
              </a:solidFill>
              <a:latin typeface="Monotype Corsiva" pitchFamily="66"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900" decel="100000" fill="hold"/>
                                        <p:tgtEl>
                                          <p:spTgt spid="205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p:cTn id="15"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6">
                                            <p:txEl>
                                              <p:pRg st="0" end="0"/>
                                            </p:txEl>
                                          </p:spTgt>
                                        </p:tgtEl>
                                      </p:cBhvr>
                                    </p:animEffect>
                                  </p:childTnLst>
                                </p:cTn>
                              </p:par>
                              <p:par>
                                <p:cTn id="18" presetID="29" presetClass="entr" presetSubtype="0" fill="hold" nodeType="with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6">
                                            <p:txEl>
                                              <p:pRg st="1" end="1"/>
                                            </p:txEl>
                                          </p:spTgt>
                                        </p:tgtEl>
                                      </p:cBhvr>
                                    </p:animEffect>
                                  </p:childTnLst>
                                </p:cTn>
                              </p:par>
                              <p:par>
                                <p:cTn id="23" presetID="29" presetClass="entr" presetSubtype="0" fill="hold"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p:cTn id="25" dur="1000" fill="hold"/>
                                        <p:tgtEl>
                                          <p:spTgt spid="6">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6">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Памятник &quot;Золотому руну&quot;">
            <a:hlinkClick r:id="rId2"/>
          </p:cNvPr>
          <p:cNvPicPr>
            <a:picLocks noChangeAspect="1" noChangeArrowheads="1"/>
          </p:cNvPicPr>
          <p:nvPr/>
        </p:nvPicPr>
        <p:blipFill>
          <a:blip r:embed="rId3"/>
          <a:srcRect/>
          <a:stretch>
            <a:fillRect/>
          </a:stretch>
        </p:blipFill>
        <p:spPr bwMode="auto">
          <a:xfrm>
            <a:off x="-1" y="0"/>
            <a:ext cx="5857885" cy="6858000"/>
          </a:xfrm>
          <a:prstGeom prst="rect">
            <a:avLst/>
          </a:prstGeom>
          <a:noFill/>
        </p:spPr>
      </p:pic>
      <p:sp>
        <p:nvSpPr>
          <p:cNvPr id="6" name="TextBox 5"/>
          <p:cNvSpPr txBox="1"/>
          <p:nvPr/>
        </p:nvSpPr>
        <p:spPr>
          <a:xfrm>
            <a:off x="6000760" y="857232"/>
            <a:ext cx="3000396" cy="1938992"/>
          </a:xfrm>
          <a:prstGeom prst="rect">
            <a:avLst/>
          </a:prstGeom>
          <a:noFill/>
        </p:spPr>
        <p:txBody>
          <a:bodyPr wrap="square" rtlCol="0">
            <a:spAutoFit/>
          </a:bodyPr>
          <a:lstStyle/>
          <a:p>
            <a:r>
              <a:rPr lang="ru-RU" sz="4000" dirty="0" smtClean="0">
                <a:solidFill>
                  <a:srgbClr val="CCCC00"/>
                </a:solidFill>
                <a:latin typeface="Monotype Corsiva" pitchFamily="66" charset="0"/>
              </a:rPr>
              <a:t>Памятник</a:t>
            </a:r>
          </a:p>
          <a:p>
            <a:r>
              <a:rPr lang="ru-RU" sz="4000" dirty="0" smtClean="0">
                <a:solidFill>
                  <a:srgbClr val="CCCC00"/>
                </a:solidFill>
                <a:latin typeface="Monotype Corsiva" pitchFamily="66" charset="0"/>
              </a:rPr>
              <a:t>«Золотому руну»</a:t>
            </a:r>
            <a:endParaRPr lang="ru-RU" sz="4000" dirty="0">
              <a:solidFill>
                <a:srgbClr val="CCCC00"/>
              </a:solidFill>
              <a:latin typeface="Monotype Corsiva" pitchFamily="66"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9600" dirty="0" smtClean="0">
                <a:solidFill>
                  <a:schemeClr val="tx2">
                    <a:lumMod val="60000"/>
                    <a:lumOff val="40000"/>
                  </a:schemeClr>
                </a:solidFill>
                <a:latin typeface="Monotype Corsiva" pitchFamily="66" charset="0"/>
              </a:rPr>
              <a:t>Спасибо за внимание!</a:t>
            </a:r>
            <a:endParaRPr lang="ru-RU" sz="9600" dirty="0">
              <a:solidFill>
                <a:schemeClr val="tx2">
                  <a:lumMod val="60000"/>
                  <a:lumOff val="40000"/>
                </a:schemeClr>
              </a:solidFill>
              <a:latin typeface="Monotype Corsiva" pitchFamily="66"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lstStyle/>
          <a:p>
            <a:pPr>
              <a:buNone/>
            </a:pPr>
            <a:r>
              <a:rPr lang="ru-RU" dirty="0" smtClean="0"/>
              <a:t>                </a:t>
            </a:r>
            <a:r>
              <a:rPr lang="ru-RU" dirty="0" smtClean="0">
                <a:latin typeface="Monotype Corsiva" pitchFamily="66" charset="0"/>
              </a:rPr>
              <a:t>    </a:t>
            </a:r>
            <a:endParaRPr lang="ru-RU" dirty="0" smtClean="0">
              <a:solidFill>
                <a:schemeClr val="tx2">
                  <a:lumMod val="40000"/>
                  <a:lumOff val="60000"/>
                </a:schemeClr>
              </a:solidFill>
              <a:latin typeface="Monotype Corsiva" pitchFamily="66" charset="0"/>
            </a:endParaRPr>
          </a:p>
          <a:p>
            <a:pPr algn="ctr">
              <a:buNone/>
            </a:pPr>
            <a:r>
              <a:rPr lang="ru-RU" sz="4400" dirty="0" smtClean="0">
                <a:solidFill>
                  <a:schemeClr val="tx2">
                    <a:lumMod val="60000"/>
                    <a:lumOff val="40000"/>
                  </a:schemeClr>
                </a:solidFill>
                <a:latin typeface="Monotype Corsiva" pitchFamily="66" charset="0"/>
              </a:rPr>
              <a:t>Содержание</a:t>
            </a:r>
            <a:r>
              <a:rPr lang="ru-RU" sz="4400" dirty="0" smtClean="0">
                <a:solidFill>
                  <a:schemeClr val="tx2">
                    <a:lumMod val="60000"/>
                    <a:lumOff val="40000"/>
                  </a:schemeClr>
                </a:solidFill>
              </a:rPr>
              <a:t>   </a:t>
            </a:r>
          </a:p>
          <a:p>
            <a:pPr algn="ctr">
              <a:buNone/>
            </a:pPr>
            <a:r>
              <a:rPr lang="ru-RU" sz="4400" dirty="0" smtClean="0">
                <a:solidFill>
                  <a:schemeClr val="tx2">
                    <a:lumMod val="60000"/>
                    <a:lumOff val="40000"/>
                  </a:schemeClr>
                </a:solidFill>
                <a:latin typeface="Monotype Corsiva" pitchFamily="66" charset="0"/>
              </a:rPr>
              <a:t>1.Легенда</a:t>
            </a:r>
          </a:p>
          <a:p>
            <a:pPr algn="ctr">
              <a:buNone/>
            </a:pPr>
            <a:r>
              <a:rPr lang="ru-RU" sz="4400" dirty="0" smtClean="0">
                <a:solidFill>
                  <a:schemeClr val="tx2">
                    <a:lumMod val="60000"/>
                    <a:lumOff val="40000"/>
                  </a:schemeClr>
                </a:solidFill>
                <a:latin typeface="Monotype Corsiva" pitchFamily="66" charset="0"/>
              </a:rPr>
              <a:t> 2.Природа </a:t>
            </a:r>
            <a:r>
              <a:rPr lang="ru-RU" sz="4400" dirty="0">
                <a:solidFill>
                  <a:schemeClr val="tx2">
                    <a:lumMod val="60000"/>
                    <a:lumOff val="40000"/>
                  </a:schemeClr>
                </a:solidFill>
                <a:latin typeface="Monotype Corsiva" pitchFamily="66" charset="0"/>
              </a:rPr>
              <a:t>К</a:t>
            </a:r>
            <a:r>
              <a:rPr lang="ru-RU" sz="4400" dirty="0" smtClean="0">
                <a:solidFill>
                  <a:schemeClr val="tx2">
                    <a:lumMod val="60000"/>
                    <a:lumOff val="40000"/>
                  </a:schemeClr>
                </a:solidFill>
                <a:latin typeface="Monotype Corsiva" pitchFamily="66" charset="0"/>
              </a:rPr>
              <a:t>авказа</a:t>
            </a:r>
          </a:p>
          <a:p>
            <a:pPr algn="ctr">
              <a:buNone/>
            </a:pPr>
            <a:r>
              <a:rPr lang="ru-RU" sz="4400" dirty="0" smtClean="0">
                <a:solidFill>
                  <a:schemeClr val="tx2">
                    <a:lumMod val="60000"/>
                    <a:lumOff val="40000"/>
                  </a:schemeClr>
                </a:solidFill>
              </a:rPr>
              <a:t> </a:t>
            </a:r>
            <a:r>
              <a:rPr lang="ru-RU" sz="4400" dirty="0" smtClean="0">
                <a:solidFill>
                  <a:schemeClr val="tx2">
                    <a:lumMod val="60000"/>
                    <a:lumOff val="40000"/>
                  </a:schemeClr>
                </a:solidFill>
                <a:latin typeface="Monotype Corsiva" pitchFamily="66" charset="0"/>
              </a:rPr>
              <a:t>3.Города-курорты</a:t>
            </a:r>
          </a:p>
          <a:p>
            <a:pPr algn="ctr">
              <a:buNone/>
            </a:pPr>
            <a:r>
              <a:rPr lang="ru-RU" sz="4400" dirty="0" smtClean="0">
                <a:solidFill>
                  <a:schemeClr val="tx2">
                    <a:lumMod val="60000"/>
                    <a:lumOff val="40000"/>
                  </a:schemeClr>
                </a:solidFill>
                <a:latin typeface="Monotype Corsiva" pitchFamily="66" charset="0"/>
              </a:rPr>
              <a:t> 4.Памятники</a:t>
            </a:r>
            <a:r>
              <a:rPr lang="ru-RU" dirty="0" smtClean="0">
                <a:solidFill>
                  <a:schemeClr val="tx2">
                    <a:lumMod val="60000"/>
                    <a:lumOff val="40000"/>
                  </a:schemeClr>
                </a:solidFill>
              </a:rPr>
              <a:t>       </a:t>
            </a:r>
            <a:r>
              <a:rPr lang="ru-RU" dirty="0" smtClean="0"/>
              <a:t>                                      </a:t>
            </a:r>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Картинка 103 из 51305">
            <a:hlinkClick r:id="rId3"/>
          </p:cNvPr>
          <p:cNvPicPr>
            <a:picLocks noChangeAspect="1" noChangeArrowheads="1"/>
          </p:cNvPicPr>
          <p:nvPr/>
        </p:nvPicPr>
        <p:blipFill>
          <a:blip r:embed="rId4"/>
          <a:srcRect/>
          <a:stretch>
            <a:fillRect/>
          </a:stretch>
        </p:blipFill>
        <p:spPr bwMode="auto">
          <a:xfrm>
            <a:off x="0" y="0"/>
            <a:ext cx="9144000" cy="6858000"/>
          </a:xfrm>
          <a:prstGeom prst="rect">
            <a:avLst/>
          </a:prstGeom>
          <a:noFill/>
        </p:spPr>
      </p:pic>
      <p:sp>
        <p:nvSpPr>
          <p:cNvPr id="4" name="Прямоугольник 3"/>
          <p:cNvSpPr/>
          <p:nvPr/>
        </p:nvSpPr>
        <p:spPr>
          <a:xfrm>
            <a:off x="0" y="0"/>
            <a:ext cx="9144000" cy="7294305"/>
          </a:xfrm>
          <a:prstGeom prst="rect">
            <a:avLst/>
          </a:prstGeom>
        </p:spPr>
        <p:txBody>
          <a:bodyPr wrap="square">
            <a:spAutoFit/>
          </a:bodyPr>
          <a:lstStyle/>
          <a:p>
            <a:r>
              <a:rPr lang="ru-RU" b="1" dirty="0" smtClean="0">
                <a:latin typeface="Monotype Corsiva" pitchFamily="66" charset="0"/>
              </a:rPr>
              <a:t>                                                            Легенда о происхождении кавказских гор.</a:t>
            </a:r>
          </a:p>
          <a:p>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Давным-давно, когда земля была еще совсем юной, на месте современной территории Кавказа простиралась огромная равнина. Жили здесь в мире и любви огромные богатыри нарты. Были они добры и благоразумны, с радостью встречали и день и ночь, не знали ни зла, ни зависти, ни коварства. Правителем этого народа был седовласый великан Эльбрус, и был у него прекрасный сын Бештау, а у сына была очаровательная невеста, красавица </a:t>
            </a:r>
            <a:r>
              <a:rPr lang="ru-RU" b="1" dirty="0" err="1" smtClean="0">
                <a:latin typeface="Monotype Corsiva" pitchFamily="66" charset="0"/>
              </a:rPr>
              <a:t>Машуки</a:t>
            </a:r>
            <a:r>
              <a:rPr lang="ru-RU" b="1" dirty="0" smtClean="0">
                <a:latin typeface="Monotype Corsiva" pitchFamily="66" charset="0"/>
              </a:rPr>
              <a:t>. Но был у них злой завистник - Коршун. И решил он навредить нартам. Приготовил он страшное зелье, в котором смешал зубы волка, язык кабана и глаза змеи.</a:t>
            </a:r>
            <a:br>
              <a:rPr lang="ru-RU" b="1" dirty="0" smtClean="0">
                <a:latin typeface="Monotype Corsiva" pitchFamily="66" charset="0"/>
              </a:rPr>
            </a:br>
            <a:r>
              <a:rPr lang="ru-RU" b="1" dirty="0" smtClean="0">
                <a:latin typeface="Monotype Corsiva" pitchFamily="66" charset="0"/>
              </a:rPr>
              <a:t> </a:t>
            </a:r>
            <a:br>
              <a:rPr lang="ru-RU" b="1" dirty="0" smtClean="0">
                <a:latin typeface="Monotype Corsiva" pitchFamily="66" charset="0"/>
              </a:rPr>
            </a:br>
            <a:r>
              <a:rPr lang="ru-RU" b="1" dirty="0" smtClean="0">
                <a:latin typeface="Monotype Corsiva" pitchFamily="66" charset="0"/>
              </a:rPr>
              <a:t>      На большом празднике он подлил зелье во все напитки Нартов. И, выпив его, приобрели они жадность кабана, злость волка и коварство змеи. И кончилась с этого времени счастливая и беззаботная жизнь </a:t>
            </a:r>
            <a:r>
              <a:rPr lang="ru-RU" b="1" dirty="0" err="1" smtClean="0">
                <a:latin typeface="Monotype Corsiva" pitchFamily="66" charset="0"/>
              </a:rPr>
              <a:t>нартов</a:t>
            </a:r>
            <a:r>
              <a:rPr lang="ru-RU" b="1" dirty="0" smtClean="0">
                <a:latin typeface="Monotype Corsiva" pitchFamily="66" charset="0"/>
              </a:rPr>
              <a:t>. Решил отец отбить у сына молодую невесту и, отправив того на охоту, хотел насильно жениться на </a:t>
            </a:r>
            <a:r>
              <a:rPr lang="ru-RU" b="1" dirty="0" err="1" smtClean="0">
                <a:latin typeface="Monotype Corsiva" pitchFamily="66" charset="0"/>
              </a:rPr>
              <a:t>Машуки</a:t>
            </a:r>
            <a:r>
              <a:rPr lang="ru-RU" b="1" dirty="0" smtClean="0">
                <a:latin typeface="Monotype Corsiva" pitchFamily="66" charset="0"/>
              </a:rPr>
              <a:t>. Но сопротивлялась </a:t>
            </a:r>
            <a:r>
              <a:rPr lang="ru-RU" b="1" dirty="0" err="1" smtClean="0">
                <a:latin typeface="Monotype Corsiva" pitchFamily="66" charset="0"/>
              </a:rPr>
              <a:t>Машуки</a:t>
            </a:r>
            <a:r>
              <a:rPr lang="ru-RU" b="1" dirty="0" smtClean="0">
                <a:latin typeface="Monotype Corsiva" pitchFamily="66" charset="0"/>
              </a:rPr>
              <a:t> Эльбрусу. И в злой битве потеряла она свое обручальное кольцо. Увидел кольцо Бештау и поспешил на помощь невесте.</a:t>
            </a:r>
            <a:br>
              <a:rPr lang="ru-RU" b="1" dirty="0" smtClean="0">
                <a:latin typeface="Monotype Corsiva" pitchFamily="66" charset="0"/>
              </a:rPr>
            </a:br>
            <a:r>
              <a:rPr lang="ru-RU" b="1" dirty="0" smtClean="0">
                <a:latin typeface="Monotype Corsiva" pitchFamily="66" charset="0"/>
              </a:rPr>
              <a:t>    И завязалась страшная битва не на жизнь, а на смерть, и половина </a:t>
            </a:r>
            <a:r>
              <a:rPr lang="ru-RU" b="1" dirty="0" err="1" smtClean="0">
                <a:latin typeface="Monotype Corsiva" pitchFamily="66" charset="0"/>
              </a:rPr>
              <a:t>нартов</a:t>
            </a:r>
            <a:r>
              <a:rPr lang="ru-RU" b="1" dirty="0" smtClean="0">
                <a:latin typeface="Monotype Corsiva" pitchFamily="66" charset="0"/>
              </a:rPr>
              <a:t> сражалась на стороне Эльбруса, а другая половина - на стороне Бештау. И длилась битва несколько дней и ночей, и все нарты погибли. Эльбрус порубил своего сына на пять частей, а сын, нанося последний удар, расчленил седую голову отца на две половины. Вышла </a:t>
            </a:r>
            <a:r>
              <a:rPr lang="ru-RU" b="1" dirty="0" err="1" smtClean="0">
                <a:latin typeface="Monotype Corsiva" pitchFamily="66" charset="0"/>
              </a:rPr>
              <a:t>Машуки</a:t>
            </a:r>
            <a:r>
              <a:rPr lang="ru-RU" b="1" dirty="0" smtClean="0">
                <a:latin typeface="Monotype Corsiva" pitchFamily="66" charset="0"/>
              </a:rPr>
              <a:t> после сражения на поле битвы и не увидела ни одной живой души. Подошла она к своему возлюбленному и вонзила кинжал в свое сердце. Так остановилась жизнь великого и старого народа.</a:t>
            </a:r>
            <a:br>
              <a:rPr lang="ru-RU" b="1" dirty="0" smtClean="0">
                <a:latin typeface="Monotype Corsiva" pitchFamily="66" charset="0"/>
              </a:rPr>
            </a:br>
            <a:r>
              <a:rPr lang="ru-RU" b="1" dirty="0" smtClean="0">
                <a:latin typeface="Monotype Corsiva" pitchFamily="66" charset="0"/>
              </a:rPr>
              <a:t>     А на этом месте теперь возвышаются кавказские горы: шлем с головы Бештау - гора Железная, кольцо </a:t>
            </a:r>
            <a:r>
              <a:rPr lang="ru-RU" b="1" dirty="0" err="1" smtClean="0">
                <a:latin typeface="Monotype Corsiva" pitchFamily="66" charset="0"/>
              </a:rPr>
              <a:t>Машуки</a:t>
            </a:r>
            <a:r>
              <a:rPr lang="ru-RU" b="1" dirty="0" smtClean="0">
                <a:latin typeface="Monotype Corsiva" pitchFamily="66" charset="0"/>
              </a:rPr>
              <a:t> - гора Кольцо, пять вершин - гора Бештау, рядом - гора Машук и далеко-далеко от других - седовласый или просто заснеженный красавец Эльбрус.</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endParaRPr lang="ru-RU" b="1"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Картинка 12 из 51311">
            <a:hlinkClick r:id="rId2"/>
          </p:cNvPr>
          <p:cNvPicPr>
            <a:picLocks noChangeAspect="1" noChangeArrowheads="1"/>
          </p:cNvPicPr>
          <p:nvPr/>
        </p:nvPicPr>
        <p:blipFill>
          <a:blip r:embed="rId3"/>
          <a:srcRect/>
          <a:stretch>
            <a:fillRect/>
          </a:stretch>
        </p:blipFill>
        <p:spPr bwMode="auto">
          <a:xfrm>
            <a:off x="0" y="0"/>
            <a:ext cx="9138285" cy="6858000"/>
          </a:xfrm>
          <a:prstGeom prst="rect">
            <a:avLst/>
          </a:prstGeom>
          <a:noFill/>
        </p:spPr>
      </p:pic>
      <p:sp>
        <p:nvSpPr>
          <p:cNvPr id="3" name="Прямоугольник 2"/>
          <p:cNvSpPr/>
          <p:nvPr/>
        </p:nvSpPr>
        <p:spPr>
          <a:xfrm>
            <a:off x="285720" y="714356"/>
            <a:ext cx="8501122" cy="5632311"/>
          </a:xfrm>
          <a:prstGeom prst="rect">
            <a:avLst/>
          </a:prstGeom>
        </p:spPr>
        <p:txBody>
          <a:bodyPr wrap="square">
            <a:spAutoFit/>
          </a:bodyPr>
          <a:lstStyle/>
          <a:p>
            <a:pPr>
              <a:buNone/>
            </a:pPr>
            <a:r>
              <a:rPr lang="ru-RU" dirty="0" smtClean="0">
                <a:solidFill>
                  <a:srgbClr val="FF0000"/>
                </a:solidFill>
                <a:latin typeface="Monotype Corsiva" pitchFamily="66" charset="0"/>
              </a:rPr>
              <a:t>Традиционно Большой Кавказ делится на 3 части: Западный Кавказ (от Чёрного моря до Эльбруса), Центральный Кавказ (от Эльбруса до Казбека) и Восточный Кавказ (от Казбека до Каспийского моря).Большой Кавказ — мощная горная система, которую можно разделить на осевую полосу, северный и южный склоны. Осевую полосу занимает высокогорье с высотами более 3000 — 4000 м, за исключением крайних западного и восточного отрезков, средневысотных и низкогорных. Климат Кавказа весьма разнообразен, что объясняется прежде всего влиянием рельефа. Кавказ расположен на границе умеренного и субтропического климатических поясов. Существующие между ними различия усиливаются горами Большого Кавказа, затрудняющими перенос холодных воздушных масс с севера в Закавказье и теплых с юга в </a:t>
            </a:r>
            <a:r>
              <a:rPr lang="ru-RU" dirty="0" err="1" smtClean="0">
                <a:solidFill>
                  <a:srgbClr val="FF0000"/>
                </a:solidFill>
                <a:latin typeface="Monotype Corsiva" pitchFamily="66" charset="0"/>
              </a:rPr>
              <a:t>Предкавказье</a:t>
            </a:r>
            <a:r>
              <a:rPr lang="ru-RU" dirty="0" smtClean="0">
                <a:solidFill>
                  <a:srgbClr val="FF0000"/>
                </a:solidFill>
                <a:latin typeface="Monotype Corsiva" pitchFamily="66" charset="0"/>
              </a:rPr>
              <a:t>. Северный Кавказ относится к умеренному поясу, Закавказье — к субтропическому. Кавказ лежит не только на рубеже умеренного и субтропического поясов, но и в пограничной полосе, находящейся в сфере воздействия, с одной стороны, влажных воздушных масс Атлантики и Средиземноморья, а с другой — сухих континентальных воздушных масс, формирующихся над пространствами внутренних областей Евразии. Черное море, лежащее на пути западных воздушных течений, тоже оказывает влияние на климат Кавказа. Проходящие над ним воздушные массы насыщаются влагой, а затем отдают ее горам. Растительность Кавказа отличается богатством видового состава и многообразием растительных сообществ. Причиной этого служат разнообразие физико-географических условий, сложность истории формирования ландшафтов. Число видов растений на Кавказе более 6000, тогда как на гораздо большей территории Европейской части СССР насчитывается лишь около 3500 видов.</a:t>
            </a: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
                                          </p:val>
                                        </p:tav>
                                        <p:tav tm="100000">
                                          <p:val>
                                            <p:strVal val="#ppt_x"/>
                                          </p:val>
                                        </p:tav>
                                      </p:tavLst>
                                    </p:anim>
                                    <p:anim calcmode="lin" valueType="num">
                                      <p:cBhvr>
                                        <p:cTn id="9" dur="1000" fill="hold"/>
                                        <p:tgtEl>
                                          <p:spTgt spid="307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Картинка 91 из 51305">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7" name="TextBox 6"/>
          <p:cNvSpPr txBox="1"/>
          <p:nvPr/>
        </p:nvSpPr>
        <p:spPr>
          <a:xfrm>
            <a:off x="285720" y="928670"/>
            <a:ext cx="6239209" cy="1200329"/>
          </a:xfrm>
          <a:prstGeom prst="rect">
            <a:avLst/>
          </a:prstGeom>
          <a:noFill/>
        </p:spPr>
        <p:txBody>
          <a:bodyPr wrap="none" rtlCol="0">
            <a:spAutoFit/>
          </a:bodyPr>
          <a:lstStyle/>
          <a:p>
            <a:r>
              <a:rPr lang="ru-RU" sz="7200" dirty="0" smtClean="0">
                <a:solidFill>
                  <a:srgbClr val="FF0000"/>
                </a:solidFill>
                <a:latin typeface="Monotype Corsiva" pitchFamily="66" charset="0"/>
              </a:rPr>
              <a:t>Природа Кавказа</a:t>
            </a:r>
            <a:endParaRPr lang="ru-RU" sz="7200" dirty="0">
              <a:solidFill>
                <a:srgbClr val="FF0000"/>
              </a:solidFill>
              <a:latin typeface="Monotype Corsiva" pitchFamily="66" charset="0"/>
            </a:endParaRP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Картинка 17 из 153967">
            <a:hlinkClick r:id="rId3"/>
          </p:cNvPr>
          <p:cNvPicPr>
            <a:picLocks noChangeAspect="1" noChangeArrowheads="1"/>
          </p:cNvPicPr>
          <p:nvPr/>
        </p:nvPicPr>
        <p:blipFill>
          <a:blip r:embed="rId4"/>
          <a:srcRect/>
          <a:stretch>
            <a:fillRect/>
          </a:stretch>
        </p:blipFill>
        <p:spPr bwMode="auto">
          <a:xfrm>
            <a:off x="0" y="0"/>
            <a:ext cx="9144000" cy="6858000"/>
          </a:xfrm>
          <a:prstGeom prst="rect">
            <a:avLst/>
          </a:prstGeom>
          <a:noFill/>
        </p:spPr>
      </p:pic>
      <p:sp>
        <p:nvSpPr>
          <p:cNvPr id="6" name="TextBox 5"/>
          <p:cNvSpPr txBox="1"/>
          <p:nvPr/>
        </p:nvSpPr>
        <p:spPr>
          <a:xfrm>
            <a:off x="500034" y="-285776"/>
            <a:ext cx="7866256" cy="1569660"/>
          </a:xfrm>
          <a:prstGeom prst="rect">
            <a:avLst/>
          </a:prstGeom>
          <a:noFill/>
        </p:spPr>
        <p:txBody>
          <a:bodyPr wrap="square" rtlCol="0">
            <a:spAutoFit/>
          </a:bodyPr>
          <a:lstStyle/>
          <a:p>
            <a:r>
              <a:rPr lang="ru-RU" sz="9600" dirty="0" smtClean="0">
                <a:solidFill>
                  <a:schemeClr val="bg1"/>
                </a:solidFill>
                <a:latin typeface="Monotype Corsiva" pitchFamily="66" charset="0"/>
              </a:rPr>
              <a:t>Города-курорты</a:t>
            </a:r>
            <a:endParaRPr lang="ru-RU" sz="9600" dirty="0">
              <a:solidFill>
                <a:schemeClr val="bg1"/>
              </a:solidFill>
              <a:latin typeface="Monotype Corsiva" pitchFamily="66" charset="0"/>
            </a:endParaRPr>
          </a:p>
        </p:txBody>
      </p:sp>
      <p:sp>
        <p:nvSpPr>
          <p:cNvPr id="4" name="Прямоугольник 3"/>
          <p:cNvSpPr/>
          <p:nvPr/>
        </p:nvSpPr>
        <p:spPr>
          <a:xfrm>
            <a:off x="5143504" y="1571612"/>
            <a:ext cx="3623108" cy="1107996"/>
          </a:xfrm>
          <a:prstGeom prst="rect">
            <a:avLst/>
          </a:prstGeom>
        </p:spPr>
        <p:txBody>
          <a:bodyPr wrap="none">
            <a:spAutoFit/>
          </a:bodyPr>
          <a:lstStyle/>
          <a:p>
            <a:r>
              <a:rPr lang="ru-RU" sz="6600" dirty="0" smtClean="0">
                <a:solidFill>
                  <a:schemeClr val="bg1"/>
                </a:solidFill>
                <a:latin typeface="Monotype Corsiva" pitchFamily="66" charset="0"/>
              </a:rPr>
              <a:t>Геленджик</a:t>
            </a:r>
            <a:endParaRPr lang="ru-RU" sz="6600" dirty="0">
              <a:solidFill>
                <a:schemeClr val="bg1"/>
              </a:solidFill>
              <a:latin typeface="Monotype Corsiva" pitchFamily="66" charset="0"/>
            </a:endParaRPr>
          </a:p>
        </p:txBody>
      </p:sp>
      <p:sp>
        <p:nvSpPr>
          <p:cNvPr id="5" name="Прямоугольник 4"/>
          <p:cNvSpPr/>
          <p:nvPr/>
        </p:nvSpPr>
        <p:spPr>
          <a:xfrm>
            <a:off x="285720" y="3643314"/>
            <a:ext cx="8286776" cy="3046988"/>
          </a:xfrm>
          <a:prstGeom prst="rect">
            <a:avLst/>
          </a:prstGeom>
        </p:spPr>
        <p:txBody>
          <a:bodyPr wrap="square">
            <a:spAutoFit/>
          </a:bodyPr>
          <a:lstStyle/>
          <a:p>
            <a:pPr>
              <a:buNone/>
            </a:pPr>
            <a:r>
              <a:rPr lang="ru-RU" sz="2400" b="1" dirty="0" smtClean="0">
                <a:solidFill>
                  <a:srgbClr val="FFC000"/>
                </a:solidFill>
                <a:latin typeface="Monotype Corsiva" pitchFamily="66" charset="0"/>
              </a:rPr>
              <a:t>Сегодня Геленджик выходит на новый уровень развития и приобрёл уже все черты современного благоустроенного курорта. А лаконичнее всего о перспективах говорят сами гости курорта: «Геленджик – это город, где сбываются мечты». </a:t>
            </a:r>
          </a:p>
          <a:p>
            <a:pPr>
              <a:buNone/>
            </a:pPr>
            <a:r>
              <a:rPr lang="ru-RU" sz="2400" b="1" dirty="0" smtClean="0">
                <a:solidFill>
                  <a:srgbClr val="FFC000"/>
                </a:solidFill>
                <a:latin typeface="Monotype Corsiva" pitchFamily="66" charset="0"/>
              </a:rPr>
              <a:t>Уверен, что, побывав в Геленджике, вы увезете с собой самые приятные впечатления и станете нашими постоянными гостями.</a:t>
            </a:r>
          </a:p>
          <a:p>
            <a:pPr>
              <a:buNone/>
            </a:pPr>
            <a:r>
              <a:rPr lang="ru-RU" sz="2400" b="1" dirty="0" smtClean="0">
                <a:solidFill>
                  <a:srgbClr val="FFC000"/>
                </a:solidFill>
                <a:latin typeface="Monotype Corsiva" pitchFamily="66" charset="0"/>
              </a:rPr>
              <a:t>Виктор </a:t>
            </a:r>
            <a:r>
              <a:rPr lang="ru-RU" sz="2400" b="1" dirty="0" err="1" smtClean="0">
                <a:solidFill>
                  <a:srgbClr val="FFC000"/>
                </a:solidFill>
                <a:latin typeface="Monotype Corsiva" pitchFamily="66" charset="0"/>
              </a:rPr>
              <a:t>Хрестин</a:t>
            </a:r>
            <a:r>
              <a:rPr lang="ru-RU" sz="2400" b="1" dirty="0" smtClean="0">
                <a:solidFill>
                  <a:srgbClr val="FFC000"/>
                </a:solidFill>
                <a:latin typeface="Monotype Corsiva" pitchFamily="66" charset="0"/>
              </a:rPr>
              <a:t>, Глава муниципального образования</a:t>
            </a:r>
            <a:br>
              <a:rPr lang="ru-RU" sz="2400" b="1" dirty="0" smtClean="0">
                <a:solidFill>
                  <a:srgbClr val="FFC000"/>
                </a:solidFill>
                <a:latin typeface="Monotype Corsiva" pitchFamily="66" charset="0"/>
              </a:rPr>
            </a:br>
            <a:r>
              <a:rPr lang="ru-RU" sz="2400" b="1" dirty="0" smtClean="0">
                <a:solidFill>
                  <a:srgbClr val="FFC000"/>
                </a:solidFill>
                <a:latin typeface="Monotype Corsiva" pitchFamily="66" charset="0"/>
              </a:rPr>
              <a:t>город-курорт Геленджик</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1000" fill="hold"/>
                                        <p:tgtEl>
                                          <p:spTgt spid="26628"/>
                                        </p:tgtEl>
                                        <p:attrNameLst>
                                          <p:attrName>ppt_x</p:attrName>
                                        </p:attrNameLst>
                                      </p:cBhvr>
                                      <p:tavLst>
                                        <p:tav tm="0">
                                          <p:val>
                                            <p:strVal val="#ppt_x-.2"/>
                                          </p:val>
                                        </p:tav>
                                        <p:tav tm="100000">
                                          <p:val>
                                            <p:strVal val="#ppt_x"/>
                                          </p:val>
                                        </p:tav>
                                      </p:tavLst>
                                    </p:anim>
                                    <p:anim calcmode="lin" valueType="num">
                                      <p:cBhvr>
                                        <p:cTn id="8" dur="1000" fill="hold"/>
                                        <p:tgtEl>
                                          <p:spTgt spid="2662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28"/>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 calcmode="lin" valueType="num">
                                      <p:cBhvr>
                                        <p:cTn id="28"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0" end="0"/>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 calcmode="lin" valueType="num">
                                      <p:cBhvr>
                                        <p:cTn id="33"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34"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5">
                                            <p:txEl>
                                              <p:pRg st="1" end="1"/>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 calcmode="lin" valueType="num">
                                      <p:cBhvr>
                                        <p:cTn id="38"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39"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http://atstravel.ru/wp-content/uploads/2011/02/anapa141.jpg"/>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6" name="TextBox 5"/>
          <p:cNvSpPr txBox="1"/>
          <p:nvPr/>
        </p:nvSpPr>
        <p:spPr>
          <a:xfrm>
            <a:off x="285720" y="142852"/>
            <a:ext cx="4786346" cy="1569660"/>
          </a:xfrm>
          <a:prstGeom prst="rect">
            <a:avLst/>
          </a:prstGeom>
          <a:noFill/>
        </p:spPr>
        <p:txBody>
          <a:bodyPr wrap="square" rtlCol="0">
            <a:spAutoFit/>
          </a:bodyPr>
          <a:lstStyle/>
          <a:p>
            <a:r>
              <a:rPr lang="ru-RU" sz="9600" dirty="0" smtClean="0">
                <a:solidFill>
                  <a:srgbClr val="FF0000"/>
                </a:solidFill>
                <a:latin typeface="Monotype Corsiva" pitchFamily="66" charset="0"/>
              </a:rPr>
              <a:t>Анапа</a:t>
            </a:r>
            <a:endParaRPr lang="ru-RU" sz="9600" dirty="0">
              <a:solidFill>
                <a:srgbClr val="FF0000"/>
              </a:solidFill>
              <a:latin typeface="Monotype Corsiva" pitchFamily="66" charset="0"/>
            </a:endParaRPr>
          </a:p>
        </p:txBody>
      </p:sp>
      <p:sp>
        <p:nvSpPr>
          <p:cNvPr id="4" name="Прямоугольник 3"/>
          <p:cNvSpPr/>
          <p:nvPr/>
        </p:nvSpPr>
        <p:spPr>
          <a:xfrm>
            <a:off x="357158" y="2000240"/>
            <a:ext cx="8429668" cy="4401205"/>
          </a:xfrm>
          <a:prstGeom prst="rect">
            <a:avLst/>
          </a:prstGeom>
        </p:spPr>
        <p:txBody>
          <a:bodyPr wrap="square">
            <a:spAutoFit/>
          </a:bodyPr>
          <a:lstStyle/>
          <a:p>
            <a:r>
              <a:rPr lang="ru-RU" sz="2000" b="1" dirty="0" smtClean="0">
                <a:solidFill>
                  <a:srgbClr val="CC99FF"/>
                </a:solidFill>
                <a:latin typeface="Monotype Corsiva" pitchFamily="66" charset="0"/>
              </a:rPr>
              <a:t>Анапа — известный детский курорт. Природная лечебная база Анапы редкостна даже для Черноморского региона: целебные родники минеральных вод, лиманные и сопочные грязи, современная медицина круглый год — все это обеспечивает полноценное эффективное лечение, восстановление сил и увлекательный отдых.</a:t>
            </a:r>
          </a:p>
          <a:p>
            <a:r>
              <a:rPr lang="ru-RU" sz="2000" b="1" dirty="0" smtClean="0">
                <a:solidFill>
                  <a:srgbClr val="CC99FF"/>
                </a:solidFill>
                <a:latin typeface="Monotype Corsiva" pitchFamily="66" charset="0"/>
              </a:rPr>
              <a:t>Уникальной особенностью города-курорта Анапа является сочетание предгорно-степного и средиземноморского типов климата, что делает непродолжительным и комфортным процесс акклиматизации для тех, кто приезжает из средней полосы и северных регионов России.</a:t>
            </a:r>
          </a:p>
          <a:p>
            <a:r>
              <a:rPr lang="ru-RU" sz="2000" b="1" dirty="0" smtClean="0">
                <a:solidFill>
                  <a:srgbClr val="CC99FF"/>
                </a:solidFill>
                <a:latin typeface="Monotype Corsiva" pitchFamily="66" charset="0"/>
              </a:rPr>
              <a:t>Гордость Анапы — ее пляжи. Только здесь сочетаются кварцевые и ракушечные песчаные пляжи и пляжи галечные. Сорок километров золотого берега и десять километров галечных пляжей, соседствующих с горами Кавказа, делают Анапу настоящей жемчужиной. На этих просторах вы сможете найти и оживленные пригородные пляжи, и безлюдные лагуны, где можно отдыхать и наслаждаться морем только в свое удовольствие.</a:t>
            </a:r>
            <a:endParaRPr lang="ru-RU" sz="2000" b="1" dirty="0">
              <a:solidFill>
                <a:srgbClr val="CC99FF"/>
              </a:solidFill>
              <a:latin typeface="Monotype Corsiva"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1000" fill="hold"/>
                                        <p:tgtEl>
                                          <p:spTgt spid="39940"/>
                                        </p:tgtEl>
                                        <p:attrNameLst>
                                          <p:attrName>ppt_x</p:attrName>
                                        </p:attrNameLst>
                                      </p:cBhvr>
                                      <p:tavLst>
                                        <p:tav tm="0">
                                          <p:val>
                                            <p:strVal val="#ppt_x-.2"/>
                                          </p:val>
                                        </p:tav>
                                        <p:tav tm="100000">
                                          <p:val>
                                            <p:strVal val="#ppt_x"/>
                                          </p:val>
                                        </p:tav>
                                      </p:tavLst>
                                    </p:anim>
                                    <p:anim calcmode="lin" valueType="num">
                                      <p:cBhvr>
                                        <p:cTn id="8" dur="1000" fill="hold"/>
                                        <p:tgtEl>
                                          <p:spTgt spid="39940"/>
                                        </p:tgtEl>
                                        <p:attrNameLst>
                                          <p:attrName>ppt_y</p:attrName>
                                        </p:attrNameLst>
                                      </p:cBhvr>
                                      <p:tavLst>
                                        <p:tav tm="0">
                                          <p:val>
                                            <p:strVal val="#ppt_y"/>
                                          </p:val>
                                        </p:tav>
                                        <p:tav tm="100000">
                                          <p:val>
                                            <p:strVal val="#ppt_y"/>
                                          </p:val>
                                        </p:tav>
                                      </p:tavLst>
                                    </p:anim>
                                    <p:animEffect transition="in" filter="wipe(right)" prLst="gradientSize: 0.1">
                                      <p:cBhvr>
                                        <p:cTn id="9" dur="1000"/>
                                        <p:tgtEl>
                                          <p:spTgt spid="39940"/>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par>
                                <p:cTn id="24" presetID="29" presetClass="entr" presetSubtype="0" fill="hold" nodeType="with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p:cTn id="26"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7"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4">
                                            <p:txEl>
                                              <p:pRg st="1" end="1"/>
                                            </p:txEl>
                                          </p:spTgt>
                                        </p:tgtEl>
                                      </p:cBhvr>
                                    </p:animEffect>
                                  </p:childTnLst>
                                </p:cTn>
                              </p:par>
                              <p:par>
                                <p:cTn id="29" presetID="29" presetClass="entr" presetSubtype="0"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p:cTn id="31"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32"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Картинка 66 из 236433">
            <a:hlinkClick r:id="rId2"/>
          </p:cNvPr>
          <p:cNvPicPr>
            <a:picLocks noChangeAspect="1" noChangeArrowheads="1"/>
          </p:cNvPicPr>
          <p:nvPr/>
        </p:nvPicPr>
        <p:blipFill>
          <a:blip r:embed="rId3"/>
          <a:srcRect/>
          <a:stretch>
            <a:fillRect/>
          </a:stretch>
        </p:blipFill>
        <p:spPr bwMode="auto">
          <a:xfrm>
            <a:off x="-17186" y="0"/>
            <a:ext cx="9161186" cy="6858000"/>
          </a:xfrm>
          <a:prstGeom prst="rect">
            <a:avLst/>
          </a:prstGeom>
          <a:noFill/>
        </p:spPr>
      </p:pic>
      <p:sp>
        <p:nvSpPr>
          <p:cNvPr id="3" name="Прямоугольник 2"/>
          <p:cNvSpPr/>
          <p:nvPr/>
        </p:nvSpPr>
        <p:spPr>
          <a:xfrm>
            <a:off x="357158" y="3929066"/>
            <a:ext cx="8286808" cy="2246769"/>
          </a:xfrm>
          <a:prstGeom prst="rect">
            <a:avLst/>
          </a:prstGeom>
        </p:spPr>
        <p:txBody>
          <a:bodyPr wrap="square">
            <a:spAutoFit/>
          </a:bodyPr>
          <a:lstStyle/>
          <a:p>
            <a:r>
              <a:rPr lang="ru-RU" sz="2800" b="1" dirty="0" smtClean="0">
                <a:solidFill>
                  <a:schemeClr val="bg1"/>
                </a:solidFill>
                <a:latin typeface="Monotype Corsiva" pitchFamily="66" charset="0"/>
              </a:rPr>
              <a:t>Сочи</a:t>
            </a:r>
            <a:r>
              <a:rPr lang="ru-RU" sz="2800" dirty="0" smtClean="0">
                <a:solidFill>
                  <a:schemeClr val="bg1"/>
                </a:solidFill>
                <a:latin typeface="Monotype Corsiva" pitchFamily="66" charset="0"/>
              </a:rPr>
              <a:t>— город-курорт на черноморском побережье Западного Кавказа в муниципальном образовании  Краснодарского края России. Сочи — самый крупный курортный город России. Город неофициально именуется летней и курортной «столицей» России.</a:t>
            </a:r>
            <a:endParaRPr lang="ru-RU" sz="2800" dirty="0">
              <a:solidFill>
                <a:schemeClr val="bg1"/>
              </a:solidFill>
              <a:latin typeface="Monotype Corsiva" pitchFamily="66" charset="0"/>
            </a:endParaRPr>
          </a:p>
        </p:txBody>
      </p:sp>
      <p:sp>
        <p:nvSpPr>
          <p:cNvPr id="4" name="Прямоугольник 3"/>
          <p:cNvSpPr/>
          <p:nvPr/>
        </p:nvSpPr>
        <p:spPr>
          <a:xfrm>
            <a:off x="4643438" y="642918"/>
            <a:ext cx="1856598" cy="1200329"/>
          </a:xfrm>
          <a:prstGeom prst="rect">
            <a:avLst/>
          </a:prstGeom>
        </p:spPr>
        <p:txBody>
          <a:bodyPr wrap="none">
            <a:spAutoFit/>
          </a:bodyPr>
          <a:lstStyle/>
          <a:p>
            <a:r>
              <a:rPr lang="ru-RU" sz="7200" dirty="0" smtClean="0">
                <a:solidFill>
                  <a:schemeClr val="bg1"/>
                </a:solidFill>
                <a:latin typeface="Monotype Corsiva" pitchFamily="66" charset="0"/>
              </a:rPr>
              <a:t>Сочи</a:t>
            </a:r>
            <a:endParaRPr lang="ru-RU" sz="7200" dirty="0">
              <a:solidFill>
                <a:schemeClr val="bg1"/>
              </a:solidFill>
              <a:latin typeface="Monotype Corsiva" pitchFamily="66"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000" fill="hold"/>
                                        <p:tgtEl>
                                          <p:spTgt spid="3076"/>
                                        </p:tgtEl>
                                        <p:attrNameLst>
                                          <p:attrName>ppt_x</p:attrName>
                                        </p:attrNameLst>
                                      </p:cBhvr>
                                      <p:tavLst>
                                        <p:tav tm="0">
                                          <p:val>
                                            <p:strVal val="#ppt_x-.2"/>
                                          </p:val>
                                        </p:tav>
                                        <p:tav tm="100000">
                                          <p:val>
                                            <p:strVal val="#ppt_x"/>
                                          </p:val>
                                        </p:tav>
                                      </p:tavLst>
                                    </p:anim>
                                    <p:anim calcmode="lin" valueType="num">
                                      <p:cBhvr>
                                        <p:cTn id="8" dur="1000" fill="hold"/>
                                        <p:tgtEl>
                                          <p:spTgt spid="307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76"/>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Картинка 1 из 154095">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5" name="TextBox 4"/>
          <p:cNvSpPr txBox="1"/>
          <p:nvPr/>
        </p:nvSpPr>
        <p:spPr>
          <a:xfrm>
            <a:off x="928662" y="285728"/>
            <a:ext cx="6357982" cy="707886"/>
          </a:xfrm>
          <a:prstGeom prst="rect">
            <a:avLst/>
          </a:prstGeom>
          <a:noFill/>
        </p:spPr>
        <p:txBody>
          <a:bodyPr wrap="square" rtlCol="0">
            <a:spAutoFit/>
          </a:bodyPr>
          <a:lstStyle/>
          <a:p>
            <a:pPr algn="ctr"/>
            <a:r>
              <a:rPr lang="ru-RU" sz="4000" dirty="0" smtClean="0">
                <a:solidFill>
                  <a:schemeClr val="bg1"/>
                </a:solidFill>
                <a:latin typeface="Monotype Corsiva" pitchFamily="66" charset="0"/>
              </a:rPr>
              <a:t>Памятники городов-курортов.</a:t>
            </a:r>
            <a:endParaRPr lang="ru-RU" sz="4000" dirty="0">
              <a:solidFill>
                <a:schemeClr val="bg1"/>
              </a:solidFill>
              <a:latin typeface="Monotype Corsiva" pitchFamily="66" charset="0"/>
            </a:endParaRPr>
          </a:p>
        </p:txBody>
      </p:sp>
      <p:sp>
        <p:nvSpPr>
          <p:cNvPr id="4" name="Прямоугольник 3"/>
          <p:cNvSpPr/>
          <p:nvPr/>
        </p:nvSpPr>
        <p:spPr>
          <a:xfrm>
            <a:off x="1285852" y="1428736"/>
            <a:ext cx="6500842" cy="3416320"/>
          </a:xfrm>
          <a:prstGeom prst="rect">
            <a:avLst/>
          </a:prstGeom>
        </p:spPr>
        <p:txBody>
          <a:bodyPr wrap="square">
            <a:spAutoFit/>
          </a:bodyPr>
          <a:lstStyle/>
          <a:p>
            <a:r>
              <a:rPr lang="ru-RU" sz="3600" dirty="0" smtClean="0">
                <a:solidFill>
                  <a:schemeClr val="bg1"/>
                </a:solidFill>
                <a:latin typeface="Monotype Corsiva" pitchFamily="66" charset="0"/>
              </a:rPr>
              <a:t>Если вы едете отдыхать в Геленджик, у вас есть шанс увидеть вещи, о которых вы раньше и не знали. Дольмены, скала Парус – всё это привлекает внимание туристов.</a:t>
            </a:r>
            <a:endParaRPr lang="ru-RU" sz="3600"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p:cTn id="7" dur="1000" fill="hold"/>
                                        <p:tgtEl>
                                          <p:spTgt spid="49154"/>
                                        </p:tgtEl>
                                        <p:attrNameLst>
                                          <p:attrName>ppt_x</p:attrName>
                                        </p:attrNameLst>
                                      </p:cBhvr>
                                      <p:tavLst>
                                        <p:tav tm="0">
                                          <p:val>
                                            <p:strVal val="#ppt_x-.2"/>
                                          </p:val>
                                        </p:tav>
                                        <p:tav tm="100000">
                                          <p:val>
                                            <p:strVal val="#ppt_x"/>
                                          </p:val>
                                        </p:tav>
                                      </p:tavLst>
                                    </p:anim>
                                    <p:anim calcmode="lin" valueType="num">
                                      <p:cBhvr>
                                        <p:cTn id="8" dur="1000" fill="hold"/>
                                        <p:tgtEl>
                                          <p:spTgt spid="491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9154"/>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576</Words>
  <Application>Microsoft Office PowerPoint</Application>
  <PresentationFormat>Экран (4:3)</PresentationFormat>
  <Paragraphs>58</Paragraphs>
  <Slides>15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Света</dc:creator>
  <cp:lastModifiedBy>Райхан Зиннуровна</cp:lastModifiedBy>
  <cp:revision>33</cp:revision>
  <dcterms:created xsi:type="dcterms:W3CDTF">2012-01-28T09:50:20Z</dcterms:created>
  <dcterms:modified xsi:type="dcterms:W3CDTF">2012-02-07T16:57:22Z</dcterms:modified>
</cp:coreProperties>
</file>