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.wmf" ContentType="image/x-wmf"/>
  <Override PartName="/ppt/media/image11.wmf" ContentType="image/x-wmf"/>
  <Override PartName="/ppt/media/image23.png" ContentType="image/png"/>
  <Override PartName="/ppt/media/image14.wmf" ContentType="image/x-wmf"/>
  <Override PartName="/ppt/media/image17.wmf" ContentType="image/x-wmf"/>
  <Override PartName="/ppt/media/image2.png" ContentType="image/png"/>
  <Override PartName="/ppt/media/image19.gif" ContentType="image/gif"/>
  <Override PartName="/ppt/media/image20.gif" ContentType="image/gif"/>
  <Override PartName="/ppt/media/image5.png" ContentType="image/png"/>
  <Override PartName="/ppt/media/image22.png" ContentType="image/png"/>
  <Override PartName="/ppt/media/image13.wmf" ContentType="image/x-wmf"/>
  <Override PartName="/ppt/media/image16.wmf" ContentType="image/x-wmf"/>
  <Override PartName="/ppt/media/image4.png" ContentType="image/png"/>
  <Override PartName="/ppt/media/image7.png" ContentType="image/png"/>
  <Override PartName="/ppt/media/image21.png" ContentType="image/png"/>
  <Override PartName="/ppt/media/image12.wmf" ContentType="image/x-wmf"/>
  <Override PartName="/ppt/media/image8.wmf" ContentType="image/x-wmf"/>
  <Override PartName="/ppt/media/image15.wmf" ContentType="image/x-wmf"/>
  <Override PartName="/ppt/media/image18.wmf" ContentType="image/x-wmf"/>
  <Override PartName="/ppt/media/image3.png" ContentType="image/png"/>
  <Override PartName="/ppt/media/image10.png" ContentType="image/png"/>
  <Override PartName="/ppt/media/image6.png" ContentType="image/png"/>
  <Override PartName="/ppt/media/image9.png" ContentType="image/pn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5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286000" y="3124080"/>
            <a:ext cx="6171840" cy="1893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000">
                <a:solidFill>
                  <a:srgbClr val="575f6d"/>
                </a:solidFill>
                <a:latin typeface="Century School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2286000" y="5003280"/>
            <a:ext cx="6171840" cy="13712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b="1" lang="ru-RU">
                <a:solidFill>
                  <a:srgbClr val="575f6d"/>
                </a:solidFill>
                <a:latin typeface="Century Schoolbook"/>
              </a:rPr>
              <a:t>Восьмой уровень структуры</a:t>
            </a:r>
            <a:endParaRPr/>
          </a:p>
          <a:p>
            <a:r>
              <a:rPr b="1" lang="ru-RU">
                <a:solidFill>
                  <a:srgbClr val="575f6d"/>
                </a:solidFill>
                <a:latin typeface="Century Schoolbook"/>
              </a:rPr>
              <a:t>Девятый уровень структурыОбразец подзаголовка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dt"/>
          </p:nvPr>
        </p:nvSpPr>
        <p:spPr>
          <a:xfrm>
            <a:off x="9098280" y="221760"/>
            <a:ext cx="2285640" cy="3805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575f6d"/>
                </a:solidFill>
                <a:latin typeface="Century Schoolbook"/>
              </a:rPr>
              <a:t>10.1.12</a:t>
            </a:r>
            <a:endParaRPr/>
          </a:p>
        </p:txBody>
      </p:sp>
      <p:sp>
        <p:nvSpPr>
          <p:cNvPr id="9" name="TextShape 10"/>
          <p:cNvSpPr txBox="1"/>
          <p:nvPr/>
        </p:nvSpPr>
        <p:spPr>
          <a:xfrm>
            <a:off x="9097920" y="2544840"/>
            <a:ext cx="3657240" cy="383760"/>
          </a:xfrm>
          <a:prstGeom prst="rect">
            <a:avLst/>
          </a:prstGeom>
        </p:spPr>
      </p:sp>
      <p:sp>
        <p:nvSpPr>
          <p:cNvPr id="10" name="CustomShape 11"/>
          <p:cNvSpPr/>
          <p:nvPr/>
        </p:nvSpPr>
        <p:spPr>
          <a:xfrm>
            <a:off x="380880" y="0"/>
            <a:ext cx="609120" cy="685764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11" name="CustomShape 12"/>
          <p:cNvSpPr/>
          <p:nvPr/>
        </p:nvSpPr>
        <p:spPr>
          <a:xfrm>
            <a:off x="276480" y="0"/>
            <a:ext cx="104400" cy="6857640"/>
          </a:xfrm>
          <a:prstGeom prst="rect">
            <a:avLst/>
          </a:prstGeom>
          <a:solidFill>
            <a:srgbClr val="fed9cd"/>
          </a:solidFill>
        </p:spPr>
      </p:sp>
      <p:sp>
        <p:nvSpPr>
          <p:cNvPr id="12" name="CustomShape 13"/>
          <p:cNvSpPr/>
          <p:nvPr/>
        </p:nvSpPr>
        <p:spPr>
          <a:xfrm>
            <a:off x="990720" y="0"/>
            <a:ext cx="181440" cy="6857640"/>
          </a:xfrm>
          <a:prstGeom prst="rect">
            <a:avLst/>
          </a:prstGeom>
          <a:solidFill>
            <a:srgbClr val="fed9cd"/>
          </a:solidFill>
        </p:spPr>
      </p:sp>
      <p:sp>
        <p:nvSpPr>
          <p:cNvPr id="13" name="CustomShape 14"/>
          <p:cNvSpPr/>
          <p:nvPr/>
        </p:nvSpPr>
        <p:spPr>
          <a:xfrm>
            <a:off x="1141200" y="0"/>
            <a:ext cx="230040" cy="6857640"/>
          </a:xfrm>
          <a:prstGeom prst="rect">
            <a:avLst/>
          </a:prstGeom>
          <a:solidFill>
            <a:srgbClr val="feede8"/>
          </a:solidFill>
        </p:spPr>
      </p:sp>
      <p:sp>
        <p:nvSpPr>
          <p:cNvPr id="14" name="Line 15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5" name="Line 16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rgbClr val="feede8"/>
            </a:solidFill>
            <a:round/>
          </a:ln>
        </p:spPr>
      </p:sp>
      <p:sp>
        <p:nvSpPr>
          <p:cNvPr id="16" name="Line 17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7" name="Line 18"/>
          <p:cNvSpPr/>
          <p:nvPr/>
        </p:nvSpPr>
        <p:spPr>
          <a:xfrm>
            <a:off x="1726560" y="0"/>
            <a:ext cx="0" cy="6858000"/>
          </a:xfrm>
          <a:prstGeom prst="line">
            <a:avLst/>
          </a:prstGeom>
          <a:ln w="28440">
            <a:solidFill>
              <a:srgbClr val="fec2ae"/>
            </a:solidFill>
            <a:round/>
          </a:ln>
        </p:spPr>
      </p:sp>
      <p:sp>
        <p:nvSpPr>
          <p:cNvPr id="18" name="Line 19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rgbClr val="fec2ae"/>
            </a:solidFill>
            <a:round/>
          </a:ln>
        </p:spPr>
      </p:sp>
      <p:sp>
        <p:nvSpPr>
          <p:cNvPr id="19" name="Line 20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20" name="CustomShape 21"/>
          <p:cNvSpPr/>
          <p:nvPr/>
        </p:nvSpPr>
        <p:spPr>
          <a:xfrm>
            <a:off x="1219320" y="0"/>
            <a:ext cx="75960" cy="685764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21" name="CustomShape 22"/>
          <p:cNvSpPr/>
          <p:nvPr/>
        </p:nvSpPr>
        <p:spPr>
          <a:xfrm>
            <a:off x="609480" y="3429000"/>
            <a:ext cx="1294920" cy="129492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2" name="CustomShape 23"/>
          <p:cNvSpPr/>
          <p:nvPr/>
        </p:nvSpPr>
        <p:spPr>
          <a:xfrm>
            <a:off x="1309680" y="4866840"/>
            <a:ext cx="641160" cy="64116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3" name="CustomShape 24"/>
          <p:cNvSpPr/>
          <p:nvPr/>
        </p:nvSpPr>
        <p:spPr>
          <a:xfrm>
            <a:off x="1091160" y="5500800"/>
            <a:ext cx="136800" cy="13680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4" name="CustomShape 25"/>
          <p:cNvSpPr/>
          <p:nvPr/>
        </p:nvSpPr>
        <p:spPr>
          <a:xfrm>
            <a:off x="1664280" y="5788080"/>
            <a:ext cx="273960" cy="27396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5" name="CustomShape 26"/>
          <p:cNvSpPr/>
          <p:nvPr/>
        </p:nvSpPr>
        <p:spPr>
          <a:xfrm>
            <a:off x="1905120" y="4495680"/>
            <a:ext cx="365400" cy="36540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6" name="PlaceHolder 27"/>
          <p:cNvSpPr>
            <a:spLocks noGrp="1"/>
          </p:cNvSpPr>
          <p:nvPr>
            <p:ph type="sldNum"/>
          </p:nvPr>
        </p:nvSpPr>
        <p:spPr>
          <a:xfrm>
            <a:off x="1325520" y="4928760"/>
            <a:ext cx="609120" cy="517320"/>
          </a:xfrm>
          <a:prstGeom prst="rect">
            <a:avLst/>
          </a:prstGeom>
        </p:spPr>
        <p:txBody>
          <a:bodyPr bIns="45000" lIns="90000" rIns="90000" tIns="45000"/>
          <a:p>
            <a:fld id="{C1616151-B1C1-4111-81C1-A181B1B1C101}" type="slidenum">
              <a:rPr b="1" lang="ru-RU" sz="1400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28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29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30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31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32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33" name="PlaceHolder 7"/>
          <p:cNvSpPr>
            <a:spLocks noGrp="1"/>
          </p:cNvSpPr>
          <p:nvPr>
            <p:ph type="dt"/>
          </p:nvPr>
        </p:nvSpPr>
        <p:spPr>
          <a:xfrm>
            <a:off x="8787240" y="268200"/>
            <a:ext cx="2011320" cy="383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575f6d"/>
                </a:solidFill>
                <a:latin typeface="Century Schoolbook"/>
              </a:rPr>
              <a:t>10.1.12</a:t>
            </a:r>
            <a:endParaRPr/>
          </a:p>
        </p:txBody>
      </p:sp>
      <p:sp>
        <p:nvSpPr>
          <p:cNvPr id="34" name="TextShape 8"/>
          <p:cNvSpPr txBox="1"/>
          <p:nvPr/>
        </p:nvSpPr>
        <p:spPr>
          <a:xfrm>
            <a:off x="8773200" y="2319840"/>
            <a:ext cx="3200040" cy="365400"/>
          </a:xfrm>
          <a:prstGeom prst="rect">
            <a:avLst/>
          </a:prstGeom>
        </p:spPr>
      </p:sp>
      <p:sp>
        <p:nvSpPr>
          <p:cNvPr id="35" name="PlaceHolder 9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bIns="45000" lIns="90000" rIns="90000" tIns="45000"/>
          <a:p>
            <a:fld id="{31B13101-C141-41D1-91A1-B1D161013181}" type="slidenum">
              <a:rPr b="1" lang="ru-RU" sz="1400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36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7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39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40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41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42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43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44" name="PlaceHolder 7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000">
                <a:solidFill>
                  <a:srgbClr val="575f6d"/>
                </a:solidFill>
                <a:latin typeface="Century School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5" name="CustomShape 8"/>
          <p:cNvSpPr/>
          <p:nvPr/>
        </p:nvSpPr>
        <p:spPr>
          <a:xfrm>
            <a:off x="685800" y="1981080"/>
            <a:ext cx="7772040" cy="4114440"/>
          </a:xfrm>
          <a:prstGeom prst="rect">
            <a:avLst/>
          </a:prstGeom>
        </p:spPr>
      </p:sp>
      <p:sp>
        <p:nvSpPr>
          <p:cNvPr id="46" name="TextShape 9"/>
          <p:cNvSpPr txBox="1"/>
          <p:nvPr/>
        </p:nvSpPr>
        <p:spPr>
          <a:xfrm>
            <a:off x="685800" y="6248520"/>
            <a:ext cx="1904760" cy="456840"/>
          </a:xfrm>
          <a:prstGeom prst="rect">
            <a:avLst/>
          </a:prstGeom>
        </p:spPr>
      </p:sp>
      <p:sp>
        <p:nvSpPr>
          <p:cNvPr id="47" name="TextShape 10"/>
          <p:cNvSpPr txBox="1"/>
          <p:nvPr/>
        </p:nvSpPr>
        <p:spPr>
          <a:xfrm>
            <a:off x="3124080" y="6248520"/>
            <a:ext cx="2895120" cy="456840"/>
          </a:xfrm>
          <a:prstGeom prst="rect">
            <a:avLst/>
          </a:prstGeom>
        </p:spPr>
      </p:sp>
      <p:sp>
        <p:nvSpPr>
          <p:cNvPr id="48" name="PlaceHolder 11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 bIns="45000" lIns="90000" rIns="90000" tIns="45000"/>
          <a:p>
            <a:fld id="{5181B1B1-1101-41D1-A1C1-A191B1E17111}" type="slidenum">
              <a:rPr b="1" lang="ru-RU" sz="1400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49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Relationship Id="rId3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Relationship Id="rId3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Relationship Id="rId3" Type="http://schemas.openxmlformats.org/officeDocument/2006/relationships/image" Target="../media/image19.gif"/><Relationship Id="rId4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gif"/><Relationship Id="rId2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wmf"/><Relationship Id="rId9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1428840" y="1571760"/>
            <a:ext cx="6886080" cy="23569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7200">
                <a:solidFill>
                  <a:srgbClr val="575f6d"/>
                </a:solidFill>
                <a:latin typeface="Century Schoolbook"/>
              </a:rPr>
              <a:t>Кем быть? Каким быть?</a:t>
            </a:r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2286000" y="5003280"/>
            <a:ext cx="6171840" cy="13712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200">
                <a:solidFill>
                  <a:srgbClr val="575f6d"/>
                </a:solidFill>
              </a:rPr>
              <a:t>Классный час в 11 классе</a:t>
            </a:r>
            <a:endParaRPr/>
          </a:p>
          <a:p>
            <a:endParaRPr/>
          </a:p>
        </p:txBody>
      </p:sp>
    </p:spTree>
  </p:cSld>
  <p:transition spd="med">
    <p:wheel spokes="8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358920" y="214200"/>
            <a:ext cx="8499240" cy="1248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600">
                <a:solidFill>
                  <a:srgbClr val="575f6d"/>
                </a:solidFill>
                <a:latin typeface="Century Schoolbook"/>
              </a:rPr>
              <a:t>ПРОФЕССИОНАЛЬНЫЙ ПРОГНОЗ</a:t>
            </a:r>
            <a:r>
              <a:rPr lang="ru-RU" sz="4000">
                <a:solidFill>
                  <a:srgbClr val="575f6d"/>
                </a:solidFill>
                <a:latin typeface="Century Schoolbook"/>
              </a:rPr>
              <a:t>
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295" nodeType="tmRoot" restart="never">
          <p:childTnLst>
            <p:seq>
              <p:cTn dur="indefinite" id="296" nodeType="mainSeq">
                <p:childTnLst>
                  <p:par>
                    <p:cTn fill="hold" id="297">
                      <p:stCondLst>
                        <p:cond delay="indefinite"/>
                      </p:stCondLst>
                      <p:childTnLst>
                        <p:par>
                          <p:cTn fill="hold" id="298">
                            <p:stCondLst>
                              <p:cond delay="0"/>
                            </p:stCondLst>
                            <p:childTnLst>
                              <p:par>
                                <p:cTn fill="hold" id="299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30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02">
                            <p:stCondLst>
                              <p:cond delay="500"/>
                            </p:stCondLst>
                            <p:childTnLst>
                              <p:par>
                                <p:cTn fill="hold" id="303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305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857160" y="357120"/>
            <a:ext cx="7345080" cy="1584000"/>
          </a:xfrm>
          <a:prstGeom prst="roundRect">
            <a:avLst>
              <a:gd fmla="val 3600" name="adj"/>
            </a:avLst>
          </a:prstGeom>
          <a:solidFill>
            <a:srgbClr val="ccffcc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i="1" lang="ru-RU" sz="4400">
                <a:solidFill>
                  <a:srgbClr val="002060"/>
                </a:solidFill>
                <a:latin typeface="Bookman Old Style"/>
              </a:rPr>
              <a:t>Типология профессий</a:t>
            </a:r>
            <a:endParaRPr/>
          </a:p>
          <a:p>
            <a:pPr algn="ctr"/>
            <a:r>
              <a:rPr i="1" lang="ru-RU" sz="2400">
                <a:solidFill>
                  <a:srgbClr val="002060"/>
                </a:solidFill>
                <a:latin typeface="Bookman Old Style"/>
              </a:rPr>
              <a:t>(по Е.А.Климову) 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684360" y="2492280"/>
            <a:ext cx="2303280" cy="864720"/>
          </a:xfrm>
          <a:prstGeom prst="roundRect">
            <a:avLst>
              <a:gd fmla="val 3600" name="adj"/>
            </a:avLst>
          </a:prstGeom>
          <a:solidFill>
            <a:srgbClr val="fe8637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Человек - человек</a:t>
            </a:r>
            <a:endParaRPr/>
          </a:p>
        </p:txBody>
      </p:sp>
      <p:sp>
        <p:nvSpPr>
          <p:cNvPr id="115" name="CustomShape 3"/>
          <p:cNvSpPr/>
          <p:nvPr/>
        </p:nvSpPr>
        <p:spPr>
          <a:xfrm>
            <a:off x="3419640" y="2492280"/>
            <a:ext cx="2231640" cy="864720"/>
          </a:xfrm>
          <a:prstGeom prst="roundRect">
            <a:avLst>
              <a:gd fmla="val 3600" name="adj"/>
            </a:avLst>
          </a:prstGeom>
          <a:solidFill>
            <a:srgbClr val="fe8637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Человек - техника</a:t>
            </a:r>
            <a:endParaRPr/>
          </a:p>
        </p:txBody>
      </p:sp>
      <p:sp>
        <p:nvSpPr>
          <p:cNvPr id="116" name="CustomShape 4"/>
          <p:cNvSpPr/>
          <p:nvPr/>
        </p:nvSpPr>
        <p:spPr>
          <a:xfrm>
            <a:off x="6012000" y="2492280"/>
            <a:ext cx="2160360" cy="864720"/>
          </a:xfrm>
          <a:prstGeom prst="roundRect">
            <a:avLst>
              <a:gd fmla="val 3600" name="adj"/>
            </a:avLst>
          </a:prstGeom>
          <a:solidFill>
            <a:srgbClr val="fe8637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Человек - знак</a:t>
            </a:r>
            <a:endParaRPr/>
          </a:p>
        </p:txBody>
      </p:sp>
      <p:sp>
        <p:nvSpPr>
          <p:cNvPr id="117" name="CustomShape 5"/>
          <p:cNvSpPr/>
          <p:nvPr/>
        </p:nvSpPr>
        <p:spPr>
          <a:xfrm>
            <a:off x="1547640" y="4076640"/>
            <a:ext cx="2447640" cy="936360"/>
          </a:xfrm>
          <a:prstGeom prst="roundRect">
            <a:avLst>
              <a:gd fmla="val 3600" name="adj"/>
            </a:avLst>
          </a:prstGeom>
          <a:solidFill>
            <a:srgbClr val="fe8637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Человек - искусство</a:t>
            </a:r>
            <a:endParaRPr/>
          </a:p>
        </p:txBody>
      </p:sp>
      <p:sp>
        <p:nvSpPr>
          <p:cNvPr id="118" name="CustomShape 6"/>
          <p:cNvSpPr/>
          <p:nvPr/>
        </p:nvSpPr>
        <p:spPr>
          <a:xfrm>
            <a:off x="4859280" y="4005360"/>
            <a:ext cx="2449080" cy="936360"/>
          </a:xfrm>
          <a:prstGeom prst="roundRect">
            <a:avLst>
              <a:gd fmla="val 3600" name="adj"/>
            </a:avLst>
          </a:prstGeom>
          <a:solidFill>
            <a:srgbClr val="fe8637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Человек - природа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306" nodeType="tmRoot" restart="never">
          <p:childTnLst>
            <p:seq>
              <p:cTn dur="indefinite" id="307" nodeType="mainSeq">
                <p:childTnLst>
                  <p:par>
                    <p:cTn fill="hold" id="308">
                      <p:stCondLst>
                        <p:cond delay="indefinite"/>
                      </p:stCondLst>
                      <p:childTnLst>
                        <p:par>
                          <p:cTn fill="hold" id="309">
                            <p:stCondLst>
                              <p:cond delay="0"/>
                            </p:stCondLst>
                            <p:childTnLst>
                              <p:par>
                                <p:cTn fill="hold" id="310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12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3">
                            <p:stCondLst>
                              <p:cond delay="500"/>
                            </p:stCondLst>
                            <p:childTnLst>
                              <p:par>
                                <p:cTn fill="hold" id="314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16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7">
                            <p:stCondLst>
                              <p:cond delay="1000"/>
                            </p:stCondLst>
                            <p:childTnLst>
                              <p:par>
                                <p:cTn fill="hold" id="318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2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1">
                            <p:stCondLst>
                              <p:cond delay="1500"/>
                            </p:stCondLst>
                            <p:childTnLst>
                              <p:par>
                                <p:cTn fill="hold" id="322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24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5">
                            <p:stCondLst>
                              <p:cond delay="2000"/>
                            </p:stCondLst>
                            <p:childTnLst>
                              <p:par>
                                <p:cTn fill="hold" id="326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28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9">
                            <p:stCondLst>
                              <p:cond delay="2500"/>
                            </p:stCondLst>
                            <p:childTnLst>
                              <p:par>
                                <p:cTn fill="hold" id="330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32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857240" y="357120"/>
            <a:ext cx="4500360" cy="913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0000"/>
                </a:solidFill>
                <a:latin typeface="Georgia"/>
              </a:rPr>
              <a:t>ЧЕЛОВЕК –ЧЕЛОВЕК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         </a:t>
            </a:r>
            <a:r>
              <a:rPr lang="ru-RU">
                <a:solidFill>
                  <a:srgbClr val="000000"/>
                </a:solidFill>
                <a:latin typeface="Georgia"/>
              </a:rPr>
              <a:t>предмет  труда - люди. </a:t>
            </a:r>
            <a:endParaRPr/>
          </a:p>
          <a:p>
            <a:endParaRPr/>
          </a:p>
        </p:txBody>
      </p:sp>
      <p:pic>
        <p:nvPicPr>
          <p:cNvPr descr="" id="120" name="Picture 15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928440" cy="1128240"/>
          </a:xfrm>
          <a:prstGeom prst="rect">
            <a:avLst/>
          </a:prstGeom>
        </p:spPr>
      </p:pic>
      <p:pic>
        <p:nvPicPr>
          <p:cNvPr descr="" id="121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72240" y="142920"/>
            <a:ext cx="1064880" cy="107712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333" nodeType="tmRoot" restart="never">
          <p:childTnLst>
            <p:seq>
              <p:cTn dur="indefinite" id="334" nodeType="mainSeq">
                <p:childTnLst>
                  <p:par>
                    <p:cTn fill="hold" id="335">
                      <p:stCondLst>
                        <p:cond delay="indefinite"/>
                      </p:stCondLst>
                      <p:childTnLst>
                        <p:par>
                          <p:cTn fill="hold" id="336">
                            <p:stCondLst>
                              <p:cond delay="0"/>
                            </p:stCondLst>
                            <p:childTnLst>
                              <p:par>
                                <p:cTn fill="hold" id="337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dur="500" fill="freeze" id="339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0">
                            <p:stCondLst>
                              <p:cond delay="500"/>
                            </p:stCondLst>
                            <p:childTnLst>
                              <p:par>
                                <p:cTn fill="hold" id="341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dur="500" fill="freeze" id="343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4">
                            <p:stCondLst>
                              <p:cond delay="1000"/>
                            </p:stCondLst>
                            <p:childTnLst>
                              <p:par>
                                <p:cTn fill="hold" id="345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dur="500" fill="freeze" id="347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8">
                            <p:stCondLst>
                              <p:cond delay="1500"/>
                            </p:stCondLst>
                            <p:childTnLst>
                              <p:par>
                                <p:cTn fill="hold" id="349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dur="500" fill="freeze" id="351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214200" y="285840"/>
            <a:ext cx="8572320" cy="913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0000"/>
                </a:solidFill>
                <a:latin typeface="Georgia"/>
              </a:rPr>
              <a:t>ЧЕЛОВЕК – ТЕХНИКА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предмет труда -технические объекты (машины, механизмы), материалы, виды энергии</a:t>
            </a:r>
            <a:endParaRPr/>
          </a:p>
        </p:txBody>
      </p:sp>
      <p:pic>
        <p:nvPicPr>
          <p:cNvPr descr="" id="123" name="Picture 13"/>
          <p:cNvPicPr/>
          <p:nvPr/>
        </p:nvPicPr>
        <p:blipFill>
          <a:blip r:embed="rId1"/>
          <a:stretch>
            <a:fillRect/>
          </a:stretch>
        </p:blipFill>
        <p:spPr>
          <a:xfrm>
            <a:off x="4643280" y="2714760"/>
            <a:ext cx="1584000" cy="1142640"/>
          </a:xfrm>
          <a:prstGeom prst="rect">
            <a:avLst/>
          </a:prstGeom>
        </p:spPr>
      </p:pic>
      <p:pic>
        <p:nvPicPr>
          <p:cNvPr descr="" id="124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6643800" y="2857320"/>
            <a:ext cx="1874520" cy="137304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352" nodeType="tmRoot" restart="never">
          <p:childTnLst>
            <p:seq>
              <p:cTn dur="indefinite" id="353" nodeType="mainSeq">
                <p:childTnLst>
                  <p:par>
                    <p:cTn fill="hold" id="354">
                      <p:stCondLst>
                        <p:cond delay="indefinite"/>
                      </p:stCondLst>
                      <p:childTnLst>
                        <p:par>
                          <p:cTn fill="hold" id="355">
                            <p:stCondLst>
                              <p:cond delay="0"/>
                            </p:stCondLst>
                            <p:childTnLst>
                              <p:par>
                                <p:cTn fill="hold" id="356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358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9">
                            <p:stCondLst>
                              <p:cond delay="1000"/>
                            </p:stCondLst>
                            <p:childTnLst>
                              <p:par>
                                <p:cTn fill="hold" id="360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362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3">
                            <p:stCondLst>
                              <p:cond delay="2000"/>
                            </p:stCondLst>
                            <p:childTnLst>
                              <p:par>
                                <p:cTn fill="hold" id="364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366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7">
                            <p:stCondLst>
                              <p:cond delay="3000"/>
                            </p:stCondLst>
                            <p:childTnLst>
                              <p:par>
                                <p:cTn fill="hold" id="368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37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500040" y="215280"/>
            <a:ext cx="6500520" cy="3049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</p:txBody>
      </p:sp>
      <p:sp>
        <p:nvSpPr>
          <p:cNvPr id="126" name="CustomShape 2"/>
          <p:cNvSpPr/>
          <p:nvPr/>
        </p:nvSpPr>
        <p:spPr>
          <a:xfrm>
            <a:off x="285840" y="357120"/>
            <a:ext cx="8715240" cy="913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0000"/>
                </a:solidFill>
                <a:latin typeface="Georgia"/>
              </a:rPr>
              <a:t>ЧЕЛОВЕК – ЗНАКОВАЯ  СИСТЕМА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предмет труда - условные знаки, цифры, коды, естественные или искусственные языки</a:t>
            </a:r>
            <a:endParaRPr/>
          </a:p>
        </p:txBody>
      </p:sp>
      <p:pic>
        <p:nvPicPr>
          <p:cNvPr descr="" id="127" name="Picture 12"/>
          <p:cNvPicPr/>
          <p:nvPr/>
        </p:nvPicPr>
        <p:blipFill>
          <a:blip r:embed="rId1"/>
          <a:stretch>
            <a:fillRect/>
          </a:stretch>
        </p:blipFill>
        <p:spPr>
          <a:xfrm>
            <a:off x="7286760" y="2714760"/>
            <a:ext cx="885600" cy="952560"/>
          </a:xfrm>
          <a:prstGeom prst="rect">
            <a:avLst/>
          </a:prstGeom>
        </p:spPr>
      </p:pic>
      <p:pic>
        <p:nvPicPr>
          <p:cNvPr descr="" id="128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857840" y="2857320"/>
            <a:ext cx="999720" cy="85968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371" nodeType="tmRoot" restart="never">
          <p:childTnLst>
            <p:seq>
              <p:cTn dur="indefinite" id="372" nodeType="mainSeq">
                <p:childTnLst>
                  <p:par>
                    <p:cTn fill="hold" id="373">
                      <p:stCondLst>
                        <p:cond delay="indefinite"/>
                      </p:stCondLst>
                      <p:childTnLst>
                        <p:par>
                          <p:cTn fill="hold" id="374">
                            <p:stCondLst>
                              <p:cond delay="0"/>
                            </p:stCondLst>
                            <p:childTnLst>
                              <p:par>
                                <p:cTn fill="hold" id="375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500" fill="freeze" id="377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8">
                            <p:stCondLst>
                              <p:cond delay="500"/>
                            </p:stCondLst>
                            <p:childTnLst>
                              <p:par>
                                <p:cTn fill="hold" id="379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500" fill="freeze" id="381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2">
                            <p:stCondLst>
                              <p:cond delay="1000"/>
                            </p:stCondLst>
                            <p:childTnLst>
                              <p:par>
                                <p:cTn fill="hold" id="383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385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6">
                            <p:stCondLst>
                              <p:cond delay="2000"/>
                            </p:stCondLst>
                            <p:childTnLst>
                              <p:par>
                                <p:cTn fill="hold" id="387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500" fill="freeze" id="389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500040" y="214200"/>
            <a:ext cx="8365680" cy="913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0000"/>
                </a:solidFill>
                <a:latin typeface="Georgia"/>
              </a:rPr>
              <a:t>ЧЕЛОВЕК  - ХУДОЖЕСТВЕННЫЙ  ОБРАЗ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предмет труда -художественный образ, способы его построения. </a:t>
            </a:r>
            <a:endParaRPr/>
          </a:p>
          <a:p>
            <a:endParaRPr/>
          </a:p>
        </p:txBody>
      </p:sp>
      <p:pic>
        <p:nvPicPr>
          <p:cNvPr descr="" id="130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3476880" y="4572000"/>
            <a:ext cx="1553760" cy="1499760"/>
          </a:xfrm>
          <a:prstGeom prst="rect">
            <a:avLst/>
          </a:prstGeom>
        </p:spPr>
      </p:pic>
      <p:pic>
        <p:nvPicPr>
          <p:cNvPr descr="" id="131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7572240" y="2643120"/>
            <a:ext cx="1050480" cy="1071360"/>
          </a:xfrm>
          <a:prstGeom prst="rect">
            <a:avLst/>
          </a:prstGeom>
        </p:spPr>
      </p:pic>
      <p:pic>
        <p:nvPicPr>
          <p:cNvPr descr="" id="132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280" y="2214720"/>
            <a:ext cx="1152360" cy="73152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390" nodeType="tmRoot" restart="never">
          <p:childTnLst>
            <p:seq>
              <p:cTn dur="indefinite" id="391" nodeType="mainSeq">
                <p:childTnLst>
                  <p:par>
                    <p:cTn fill="hold" id="392">
                      <p:stCondLst>
                        <p:cond delay="indefinite"/>
                      </p:stCondLst>
                      <p:childTnLst>
                        <p:par>
                          <p:cTn fill="hold" id="393">
                            <p:stCondLst>
                              <p:cond delay="0"/>
                            </p:stCondLst>
                            <p:childTnLst>
                              <p:par>
                                <p:cTn fill="hold" id="394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freeze" id="396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7">
                            <p:stCondLst>
                              <p:cond delay="500"/>
                            </p:stCondLst>
                            <p:childTnLst>
                              <p:par>
                                <p:cTn fill="hold" id="398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freeze" id="4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1">
                            <p:stCondLst>
                              <p:cond delay="1000"/>
                            </p:stCondLst>
                            <p:childTnLst>
                              <p:par>
                                <p:cTn fill="hold" id="402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freeze" id="404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5">
                            <p:stCondLst>
                              <p:cond delay="1500"/>
                            </p:stCondLst>
                            <p:childTnLst>
                              <p:par>
                                <p:cTn fill="hold" id="406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freeze" id="408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9">
                            <p:stCondLst>
                              <p:cond delay="2000"/>
                            </p:stCondLst>
                            <p:childTnLst>
                              <p:par>
                                <p:cTn fill="hold" id="410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freeze" id="412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214200" y="214200"/>
            <a:ext cx="8572320" cy="1187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0000"/>
                </a:solidFill>
                <a:latin typeface="Georgia"/>
              </a:rPr>
              <a:t>ЧЕЛОВЕК - ПРИРОДА</a:t>
            </a:r>
            <a:r>
              <a:rPr lang="ru-RU">
                <a:solidFill>
                  <a:srgbClr val="002060"/>
                </a:solidFill>
                <a:latin typeface="Georgia"/>
              </a:rPr>
              <a:t> 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предмет труда- растительные организмы, животные организмы, микроорганизмы. </a:t>
            </a:r>
            <a:endParaRPr/>
          </a:p>
          <a:p>
            <a:endParaRPr/>
          </a:p>
        </p:txBody>
      </p:sp>
      <p:pic>
        <p:nvPicPr>
          <p:cNvPr descr="" id="134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0" y="2357280"/>
            <a:ext cx="1650600" cy="119664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413" nodeType="tmRoot" restart="never">
          <p:childTnLst>
            <p:seq>
              <p:cTn dur="indefinite" id="414" nodeType="mainSeq">
                <p:childTnLst>
                  <p:par>
                    <p:cTn fill="hold" id="415">
                      <p:stCondLst>
                        <p:cond delay="indefinite"/>
                      </p:stCondLst>
                      <p:childTnLst>
                        <p:par>
                          <p:cTn fill="hold" id="416">
                            <p:stCondLst>
                              <p:cond delay="0"/>
                            </p:stCondLst>
                            <p:childTnLst>
                              <p:par>
                                <p:cTn fill="hold" id="417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2000" fill="freeze" id="419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0">
                            <p:stCondLst>
                              <p:cond delay="2000"/>
                            </p:stCondLst>
                            <p:childTnLst>
                              <p:par>
                                <p:cTn fill="hold" id="421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2000" fill="freeze" id="423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4">
                            <p:stCondLst>
                              <p:cond delay="4000"/>
                            </p:stCondLst>
                            <p:childTnLst>
                              <p:par>
                                <p:cTn fill="hold" id="425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2000" fill="freeze" id="427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285120" y="1714320"/>
            <a:ext cx="929160" cy="33822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5400">
                <a:solidFill>
                  <a:srgbClr val="00b050"/>
                </a:solidFill>
                <a:latin typeface="Georgia"/>
              </a:rPr>
              <a:t>МОГУ</a:t>
            </a:r>
            <a:endParaRPr/>
          </a:p>
        </p:txBody>
      </p:sp>
      <p:sp>
        <p:nvSpPr>
          <p:cNvPr id="136" name="CustomShape 2"/>
          <p:cNvSpPr/>
          <p:nvPr/>
        </p:nvSpPr>
        <p:spPr>
          <a:xfrm>
            <a:off x="3357720" y="1857240"/>
            <a:ext cx="2928600" cy="3646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УРОВЕНЬ  ЗНАНИЙ</a:t>
            </a:r>
            <a:endParaRPr/>
          </a:p>
        </p:txBody>
      </p:sp>
      <p:sp>
        <p:nvSpPr>
          <p:cNvPr id="137" name="CustomShape 3"/>
          <p:cNvSpPr/>
          <p:nvPr/>
        </p:nvSpPr>
        <p:spPr>
          <a:xfrm>
            <a:off x="3286080" y="2571840"/>
            <a:ext cx="44287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Georgia"/>
              </a:rPr>
              <a:t>НАЛИЧИЕ СПОСОБНОСТЕЙ</a:t>
            </a:r>
            <a:endParaRPr/>
          </a:p>
        </p:txBody>
      </p:sp>
      <p:sp>
        <p:nvSpPr>
          <p:cNvPr id="138" name="CustomShape 4"/>
          <p:cNvSpPr/>
          <p:nvPr/>
        </p:nvSpPr>
        <p:spPr>
          <a:xfrm>
            <a:off x="3214800" y="3348360"/>
            <a:ext cx="47145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Georgia"/>
              </a:rPr>
              <a:t>ФИЗИЧЕСКИЕ  ВОЗМОЖНОСТИ</a:t>
            </a:r>
            <a:endParaRPr/>
          </a:p>
        </p:txBody>
      </p:sp>
      <p:sp>
        <p:nvSpPr>
          <p:cNvPr id="139" name="CustomShape 5"/>
          <p:cNvSpPr/>
          <p:nvPr/>
        </p:nvSpPr>
        <p:spPr>
          <a:xfrm>
            <a:off x="3143160" y="4276800"/>
            <a:ext cx="36918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Georgia"/>
              </a:rPr>
              <a:t>ВОЗМОЖНОСТЬ  ПОСТУПИТЬ </a:t>
            </a:r>
            <a:endParaRPr/>
          </a:p>
        </p:txBody>
      </p:sp>
      <p:sp>
        <p:nvSpPr>
          <p:cNvPr id="140" name="CustomShape 6"/>
          <p:cNvSpPr/>
          <p:nvPr/>
        </p:nvSpPr>
        <p:spPr>
          <a:xfrm>
            <a:off x="1785960" y="2000160"/>
            <a:ext cx="914040" cy="285480"/>
          </a:xfrm>
          <a:prstGeom prst="rightArrowCallout">
            <a:avLst>
              <a:gd fmla="val 14400" name="adj1"/>
              <a:gd fmla="val 5400" name="adj2"/>
              <a:gd fmla="val 18000" name="adj3"/>
              <a:gd fmla="val 8100" name="adj4"/>
            </a:avLst>
          </a:prstGeom>
          <a:solidFill>
            <a:srgbClr val="ffffff"/>
          </a:solidFill>
          <a:ln w="25560">
            <a:solidFill>
              <a:srgbClr val="fe8637"/>
            </a:solidFill>
            <a:round/>
          </a:ln>
        </p:spPr>
      </p:sp>
      <p:sp>
        <p:nvSpPr>
          <p:cNvPr id="141" name="CustomShape 7"/>
          <p:cNvSpPr/>
          <p:nvPr/>
        </p:nvSpPr>
        <p:spPr>
          <a:xfrm>
            <a:off x="1785960" y="2714760"/>
            <a:ext cx="914040" cy="285480"/>
          </a:xfrm>
          <a:prstGeom prst="rightArrowCallout">
            <a:avLst>
              <a:gd fmla="val 14400" name="adj1"/>
              <a:gd fmla="val 5400" name="adj2"/>
              <a:gd fmla="val 18000" name="adj3"/>
              <a:gd fmla="val 8100" name="adj4"/>
            </a:avLst>
          </a:prstGeom>
          <a:solidFill>
            <a:srgbClr val="ffffff"/>
          </a:solidFill>
          <a:ln w="25560">
            <a:solidFill>
              <a:srgbClr val="fe8637"/>
            </a:solidFill>
            <a:round/>
          </a:ln>
        </p:spPr>
      </p:sp>
      <p:sp>
        <p:nvSpPr>
          <p:cNvPr id="142" name="CustomShape 8"/>
          <p:cNvSpPr/>
          <p:nvPr/>
        </p:nvSpPr>
        <p:spPr>
          <a:xfrm>
            <a:off x="1785960" y="3429000"/>
            <a:ext cx="985320" cy="285480"/>
          </a:xfrm>
          <a:prstGeom prst="rightArrowCallout">
            <a:avLst>
              <a:gd fmla="val 14400" name="adj1"/>
              <a:gd fmla="val 5400" name="adj2"/>
              <a:gd fmla="val 18000" name="adj3"/>
              <a:gd fmla="val 8100" name="adj4"/>
            </a:avLst>
          </a:prstGeom>
          <a:solidFill>
            <a:srgbClr val="ffffff"/>
          </a:solidFill>
          <a:ln w="25560">
            <a:solidFill>
              <a:srgbClr val="fe8637"/>
            </a:solidFill>
            <a:round/>
          </a:ln>
        </p:spPr>
      </p:sp>
      <p:sp>
        <p:nvSpPr>
          <p:cNvPr id="143" name="CustomShape 9"/>
          <p:cNvSpPr/>
          <p:nvPr/>
        </p:nvSpPr>
        <p:spPr>
          <a:xfrm>
            <a:off x="1857240" y="4286160"/>
            <a:ext cx="914040" cy="285480"/>
          </a:xfrm>
          <a:prstGeom prst="rightArrowCallout">
            <a:avLst>
              <a:gd fmla="val 14400" name="adj1"/>
              <a:gd fmla="val 5400" name="adj2"/>
              <a:gd fmla="val 18000" name="adj3"/>
              <a:gd fmla="val 8100" name="adj4"/>
            </a:avLst>
          </a:prstGeom>
          <a:solidFill>
            <a:srgbClr val="ffffff"/>
          </a:solidFill>
          <a:ln w="25560">
            <a:solidFill>
              <a:srgbClr val="fe8637"/>
            </a:solidFill>
            <a:round/>
          </a:ln>
        </p:spPr>
      </p:sp>
    </p:spTree>
  </p:cSld>
  <p:transition spd="med">
    <p:wheel spokes="8"/>
  </p:transition>
  <p:timing>
    <p:tnLst>
      <p:par>
        <p:cTn dur="indefinite" id="428" nodeType="tmRoot" restart="never">
          <p:childTnLst>
            <p:seq>
              <p:cTn dur="indefinite" id="429" nodeType="mainSeq">
                <p:childTnLst>
                  <p:par>
                    <p:cTn fill="hold" id="430">
                      <p:stCondLst>
                        <p:cond delay="indefinite"/>
                      </p:stCondLst>
                      <p:childTnLst>
                        <p:par>
                          <p:cTn fill="hold" id="431">
                            <p:stCondLst>
                              <p:cond delay="0"/>
                            </p:stCondLst>
                            <p:childTnLst>
                              <p:par>
                                <p:cTn fill="hold" id="432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34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5">
                            <p:stCondLst>
                              <p:cond delay="1000"/>
                            </p:stCondLst>
                            <p:childTnLst>
                              <p:par>
                                <p:cTn fill="hold" id="436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38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9">
                            <p:stCondLst>
                              <p:cond delay="2000"/>
                            </p:stCondLst>
                            <p:childTnLst>
                              <p:par>
                                <p:cTn fill="hold" id="440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42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3">
                            <p:stCondLst>
                              <p:cond delay="3000"/>
                            </p:stCondLst>
                            <p:childTnLst>
                              <p:par>
                                <p:cTn fill="hold" id="444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46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7">
                            <p:stCondLst>
                              <p:cond delay="4000"/>
                            </p:stCondLst>
                            <p:childTnLst>
                              <p:par>
                                <p:cTn fill="hold" id="448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1">
                            <p:stCondLst>
                              <p:cond delay="5000"/>
                            </p:stCondLst>
                            <p:childTnLst>
                              <p:par>
                                <p:cTn fill="hold" id="452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54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5">
                            <p:stCondLst>
                              <p:cond delay="6000"/>
                            </p:stCondLst>
                            <p:childTnLst>
                              <p:par>
                                <p:cTn fill="hold" id="456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58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9">
                            <p:stCondLst>
                              <p:cond delay="7000"/>
                            </p:stCondLst>
                            <p:childTnLst>
                              <p:par>
                                <p:cTn fill="hold" id="460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62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3">
                            <p:stCondLst>
                              <p:cond delay="8000"/>
                            </p:stCondLst>
                            <p:childTnLst>
                              <p:par>
                                <p:cTn fill="hold" id="464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66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785880" y="2214720"/>
            <a:ext cx="7929360" cy="46609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400">
                <a:solidFill>
                  <a:srgbClr val="000000"/>
                </a:solidFill>
                <a:latin typeface="Century Schoolbook"/>
              </a:rPr>
              <a:t>Если человек не знает, к какой пристани он держит путь, для него ни один ветер не будет попутным.</a:t>
            </a:r>
            <a:endParaRPr/>
          </a:p>
          <a:p>
            <a:pPr algn="r"/>
            <a:r>
              <a:rPr lang="ru-RU" sz="4000">
                <a:solidFill>
                  <a:srgbClr val="000000"/>
                </a:solidFill>
                <a:latin typeface="Century Schoolbook"/>
              </a:rPr>
              <a:t>Сенека </a:t>
            </a:r>
            <a:endParaRPr/>
          </a:p>
          <a:p>
            <a:pPr algn="r"/>
            <a:r>
              <a:rPr lang="ru-RU" sz="4000">
                <a:solidFill>
                  <a:srgbClr val="000000"/>
                </a:solidFill>
                <a:latin typeface="Century Schoolbook"/>
              </a:rPr>
              <a:t>(римский философ) </a:t>
            </a:r>
            <a:endParaRPr/>
          </a:p>
        </p:txBody>
      </p:sp>
      <p:pic>
        <p:nvPicPr>
          <p:cNvPr descr="" id="14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42920" y="214200"/>
            <a:ext cx="1771200" cy="197136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467" nodeType="tmRoot" restart="never">
          <p:childTnLst>
            <p:seq>
              <p:cTn dur="indefinite" id="468" nodeType="mainSeq">
                <p:childTnLst>
                  <p:par>
                    <p:cTn fill="hold" id="469">
                      <p:stCondLst>
                        <p:cond delay="indefinite"/>
                      </p:stCondLst>
                      <p:childTnLst>
                        <p:par>
                          <p:cTn fill="hold" id="470">
                            <p:stCondLst>
                              <p:cond delay="0"/>
                            </p:stCondLst>
                            <p:childTnLst>
                              <p:par>
                                <p:cTn fill="hold" id="471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1000" fill="freeze" id="473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714240" y="786600"/>
            <a:ext cx="7857720" cy="45723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6000">
                <a:solidFill>
                  <a:srgbClr val="000000"/>
                </a:solidFill>
                <a:latin typeface="Arial"/>
                <a:ea typeface="Times New Roman"/>
              </a:rPr>
              <a:t>Самая трудная профессия - быть человеком. </a:t>
            </a:r>
            <a:endParaRPr/>
          </a:p>
          <a:p>
            <a:endParaRPr/>
          </a:p>
          <a:p>
            <a:pPr algn="r">
              <a:lnSpc>
                <a:spcPct val="100000"/>
              </a:lnSpc>
            </a:pPr>
            <a:r>
              <a:rPr i="1" lang="ru-RU" sz="5400">
                <a:solidFill>
                  <a:srgbClr val="000000"/>
                </a:solidFill>
                <a:latin typeface="Arial"/>
                <a:ea typeface="Times New Roman"/>
              </a:rPr>
              <a:t>Хосе Хулиан Марти</a:t>
            </a:r>
            <a:endParaRPr/>
          </a:p>
        </p:txBody>
      </p:sp>
    </p:spTree>
  </p:cSld>
  <p:transition spd="med">
    <p:wheel spokes="8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2520000" y="1735200"/>
            <a:ext cx="4500000" cy="32904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6000">
                <a:solidFill>
                  <a:srgbClr val="575f6d"/>
                </a:solidFill>
                <a:latin typeface="Century Schoolbook"/>
              </a:rPr>
              <a:t>
</a:t>
            </a:r>
            <a:r>
              <a:rPr b="1" lang="ru-RU" sz="6000">
                <a:solidFill>
                  <a:srgbClr val="000000"/>
                </a:solidFill>
                <a:latin typeface="Georgia"/>
              </a:rPr>
              <a:t>Кем быть?</a:t>
            </a:r>
            <a:r>
              <a:rPr b="1" lang="ru-RU" sz="3000">
                <a:solidFill>
                  <a:srgbClr val="000000"/>
                </a:solidFill>
                <a:latin typeface="Georgia"/>
              </a:rPr>
              <a:t> </a:t>
            </a:r>
            <a:r>
              <a:rPr b="1" lang="ru-RU" sz="3000">
                <a:solidFill>
                  <a:srgbClr val="575f6d"/>
                </a:solidFill>
                <a:latin typeface="Century Schoolbook"/>
              </a:rPr>
              <a:t>
</a:t>
            </a:r>
            <a:endParaRPr/>
          </a:p>
        </p:txBody>
      </p:sp>
      <p:sp>
        <p:nvSpPr>
          <p:cNvPr id="53" name="TextShape 2"/>
          <p:cNvSpPr txBox="1"/>
          <p:nvPr/>
        </p:nvSpPr>
        <p:spPr>
          <a:xfrm>
            <a:off x="2286000" y="5003280"/>
            <a:ext cx="6171840" cy="13712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pic>
        <p:nvPicPr>
          <p:cNvPr descr="" id="54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920" y="500040"/>
            <a:ext cx="1714320" cy="1714320"/>
          </a:xfrm>
          <a:prstGeom prst="rect">
            <a:avLst/>
          </a:prstGeom>
        </p:spPr>
      </p:pic>
      <p:pic>
        <p:nvPicPr>
          <p:cNvPr descr="" id="55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360" y="500040"/>
            <a:ext cx="2285640" cy="2285640"/>
          </a:xfrm>
          <a:prstGeom prst="rect">
            <a:avLst/>
          </a:prstGeom>
        </p:spPr>
      </p:pic>
      <p:pic>
        <p:nvPicPr>
          <p:cNvPr descr="" id="56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857160" y="4357800"/>
            <a:ext cx="2285640" cy="2285640"/>
          </a:xfrm>
          <a:prstGeom prst="rect">
            <a:avLst/>
          </a:prstGeom>
        </p:spPr>
      </p:pic>
      <p:pic>
        <p:nvPicPr>
          <p:cNvPr descr="" id="57" name="Picture 22"/>
          <p:cNvPicPr/>
          <p:nvPr/>
        </p:nvPicPr>
        <p:blipFill>
          <a:blip r:embed="rId4"/>
          <a:stretch>
            <a:fillRect/>
          </a:stretch>
        </p:blipFill>
        <p:spPr>
          <a:xfrm>
            <a:off x="6643800" y="4286160"/>
            <a:ext cx="2285640" cy="2285640"/>
          </a:xfrm>
          <a:prstGeom prst="rect">
            <a:avLst/>
          </a:prstGeom>
        </p:spPr>
      </p:pic>
      <p:pic>
        <p:nvPicPr>
          <p:cNvPr descr="" id="58" name="Picture 23"/>
          <p:cNvPicPr/>
          <p:nvPr/>
        </p:nvPicPr>
        <p:blipFill>
          <a:blip r:embed="rId5"/>
          <a:stretch>
            <a:fillRect/>
          </a:stretch>
        </p:blipFill>
        <p:spPr>
          <a:xfrm>
            <a:off x="6931080" y="2205000"/>
            <a:ext cx="2212560" cy="2212560"/>
          </a:xfrm>
          <a:prstGeom prst="rect">
            <a:avLst/>
          </a:prstGeom>
        </p:spPr>
      </p:pic>
      <p:pic>
        <p:nvPicPr>
          <p:cNvPr descr="" id="59" name="Picture 24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2143080"/>
            <a:ext cx="2285640" cy="2285640"/>
          </a:xfrm>
          <a:prstGeom prst="rect">
            <a:avLst/>
          </a:prstGeom>
        </p:spPr>
      </p:pic>
      <p:pic>
        <p:nvPicPr>
          <p:cNvPr descr="" id="60" name="Picture 25"/>
          <p:cNvPicPr/>
          <p:nvPr/>
        </p:nvPicPr>
        <p:blipFill>
          <a:blip r:embed="rId7"/>
          <a:stretch>
            <a:fillRect/>
          </a:stretch>
        </p:blipFill>
        <p:spPr>
          <a:xfrm>
            <a:off x="5429160" y="142920"/>
            <a:ext cx="2031480" cy="2273040"/>
          </a:xfrm>
          <a:prstGeom prst="rect">
            <a:avLst/>
          </a:prstGeom>
        </p:spPr>
      </p:pic>
      <p:pic>
        <p:nvPicPr>
          <p:cNvPr descr="" id="61" name="Picture 6"/>
          <p:cNvPicPr/>
          <p:nvPr/>
        </p:nvPicPr>
        <p:blipFill>
          <a:blip r:embed="rId8"/>
          <a:stretch>
            <a:fillRect/>
          </a:stretch>
        </p:blipFill>
        <p:spPr>
          <a:xfrm>
            <a:off x="4140000" y="3964680"/>
            <a:ext cx="1785600" cy="289332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7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8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9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fill="hold" id="11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3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4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5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000"/>
                            </p:stCondLst>
                            <p:childTnLst>
                              <p:par>
                                <p:cTn fill="hold" id="17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9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0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2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3000"/>
                            </p:stCondLst>
                            <p:childTnLst>
                              <p:par>
                                <p:cTn fill="hold" id="23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5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6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27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000"/>
                            </p:stCondLst>
                            <p:childTnLst>
                              <p:par>
                                <p:cTn fill="hold" id="29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1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2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33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">
                            <p:stCondLst>
                              <p:cond delay="5000"/>
                            </p:stCondLst>
                            <p:childTnLst>
                              <p:par>
                                <p:cTn fill="hold" id="35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7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8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39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6000"/>
                            </p:stCondLst>
                            <p:childTnLst>
                              <p:par>
                                <p:cTn fill="hold" id="41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3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4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5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7000"/>
                            </p:stCondLst>
                            <p:childTnLst>
                              <p:par>
                                <p:cTn fill="hold" id="47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9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50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5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214200" y="476280"/>
            <a:ext cx="8929440" cy="56192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7200">
                <a:solidFill>
                  <a:srgbClr val="00b050"/>
                </a:solidFill>
                <a:latin typeface="Georgia"/>
              </a:rPr>
              <a:t>Спасибо за работу! </a:t>
            </a:r>
            <a:endParaRPr/>
          </a:p>
          <a:p>
            <a:pPr algn="ctr"/>
            <a:r>
              <a:rPr lang="ru-RU" sz="7200">
                <a:solidFill>
                  <a:srgbClr val="00b050"/>
                </a:solidFill>
                <a:latin typeface="Georgia"/>
              </a:rPr>
              <a:t>Успехов!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474" nodeType="tmRoot" restart="never">
          <p:childTnLst>
            <p:seq>
              <p:cTn dur="indefinite" id="475" nodeType="mainSeq">
                <p:childTnLst>
                  <p:par>
                    <p:cTn fill="hold" id="476">
                      <p:stCondLst>
                        <p:cond delay="indefinite"/>
                      </p:stCondLst>
                      <p:childTnLst>
                        <p:par>
                          <p:cTn fill="hold" id="477">
                            <p:stCondLst>
                              <p:cond delay="0"/>
                            </p:stCondLst>
                            <p:childTnLst>
                              <p:par>
                                <p:cTn fill="hold" id="478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2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1000" fill="freeze" id="480"/>
                                        <p:tgtEl>
                                          <p:spTgt spid="147">
                                            <p:txEl>
                                              <p:pRg end="2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81">
                            <p:stCondLst>
                              <p:cond delay="1000"/>
                            </p:stCondLst>
                            <p:childTnLst>
                              <p:par>
                                <p:cTn fill="hold" id="482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29" st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1000" fill="freeze" id="484"/>
                                        <p:tgtEl>
                                          <p:spTgt spid="147">
                                            <p:txEl>
                                              <p:pRg end="29" st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357800" y="-70560"/>
            <a:ext cx="4643280" cy="6297480"/>
          </a:xfrm>
          <a:prstGeom prst="rect">
            <a:avLst/>
          </a:prstGeom>
        </p:spPr>
        <p:txBody>
          <a:bodyPr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ФЕДОРОВ Святослав Николаевич (1927 - 2000), российский офтальмолог. Родился в семье военного. В 1943, после окончания школы, поступил в Ереванское подготовительное артиллерийское училище, но учебу не закончил. В 1952 окончил медицинский институт в Ростове-на-Дону.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После окончания института в течение года работал врачом-окулистом районной больницы в станице Вешенская. В 1957 стал заведующим клиническим отделом Чебоксарского филиала Государственного института глазных болезней.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В 1960 создал искусственный хрусталик и впервые в стране провел уникальную операцию по его вживлению в глаз человека. В 1967 был переведен в Москву и возглавил кафедру глазных болезней. В  1973 впервые в мире разработал технологию операции по лечению глаукомы на разных стадиях.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Основатель и с 1986 директор Межотраслевого научно-технический комплекса «Микрохирургия глаза».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В 1996 возглавил Палату по науке, здравоохранению, образованию и культуре. 2 июня 2000 Святослав Федоров погиб в результате крушения . Автор 480 научных работ, 7 монографий, 238 авторских свидетельств, 130 зарубежных патентов и более 180 изобретений.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Удостоен званий «Заслуженный изобретатель СССР», «Герой Социалистического Труда» (1987) и др. В 1986 за научные исследования в области офтальмологии и микрохирургии глаза был удостоен высшей награды РАН — Золотой медали имени М.В.Ломоносова, являлся лауреатом ряда международных научных премий.</a:t>
            </a:r>
            <a:endParaRPr/>
          </a:p>
          <a:p>
            <a:endParaRPr/>
          </a:p>
        </p:txBody>
      </p:sp>
      <p:pic>
        <p:nvPicPr>
          <p:cNvPr descr="" id="14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143000"/>
            <a:ext cx="3594240" cy="400032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485" nodeType="tmRoot" restart="never">
          <p:childTnLst>
            <p:seq>
              <p:cTn dur="indefinite" id="486" nodeType="mainSeq">
                <p:childTnLst>
                  <p:par>
                    <p:cTn fill="hold" id="487">
                      <p:stCondLst>
                        <p:cond delay="indefinite"/>
                      </p:stCondLst>
                      <p:childTnLst>
                        <p:par>
                          <p:cTn fill="hold" id="488">
                            <p:stCondLst>
                              <p:cond delay="0"/>
                            </p:stCondLst>
                            <p:childTnLst>
                              <p:par>
                                <p:cTn fill="hold" id="489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1000" fill="freeze" id="491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92">
                            <p:stCondLst>
                              <p:cond delay="1000"/>
                            </p:stCondLst>
                            <p:childTnLst>
                              <p:par>
                                <p:cTn fill="hold" id="493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1000" fill="freeze" id="495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4071960" y="-42480"/>
            <a:ext cx="4857480" cy="6662520"/>
          </a:xfrm>
          <a:prstGeom prst="rect">
            <a:avLst/>
          </a:prstGeom>
        </p:spPr>
        <p:txBody>
          <a:bodyPr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ПУГАЧЕВА Алла Борисовна (р. 1949), российская эстрадная певица, народная артистка СССР (1991), член Общественной палаты РФ.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Окончила дирижерско-хоровое отделение Московского музыкального училища им. Ипполитова-Иванова и режиссерский факультет ГИТИСа им. Луначарского (ныне РАТИ) (1981).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Еще школьницей спела на радио песню «Робот, стань человеком». В 1972-73 выступала в оркестре под управлением О. Лундстрема. В 1974-75 работала в ансамбле «Веселые ребята». В 1975 стала обладательницей Гран-при фестиваля «Золотой Орфей» (Болгария) с песней «Арлекино», после которой певица стала по-настоящему популярной.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Певицей были подготовлены яркие эмоционально насыщенные концертные программы: «Монологи певицы», «Пришла и говорю», «Рождественские встречи». Ею создан целый ряд песен на слова известных поэтов (Ахматовой, Мандельштама). 1988 год ознаменовался созданием «Театра песни», давней мечты Пугачевой, ставшей художественным руководителем театра-студии.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Пугачева объездила весь мир со своими сольными программами. В 1992 получила приз «Овация» в номинации «Лучшая певица года», в 1994 — в номинации «Живая легенда», в 1995 — в номинации «Лучший режиссер-постановщик». В 1999 награждена орденом «За заслуги перед Отечеством» II степени.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    </a:t>
            </a:r>
            <a:r>
              <a:rPr lang="ru-RU" sz="1200">
                <a:solidFill>
                  <a:srgbClr val="000000"/>
                </a:solidFill>
                <a:latin typeface="Georgia"/>
                <a:ea typeface="Times New Roman"/>
              </a:rPr>
              <a:t>До последнего времени Пугачева продолжает активную творческую деятельность. Она постоянный участник престижных концертов и телевизионных шоу. Певица регулярно выпускает новые компакт-диски, последним из которых является альбом «Живи спокойно, страна!» (2003).  В декабре 2003 она была удостоена премии «Золотой граммофон» «Русского радио».</a:t>
            </a:r>
            <a:endParaRPr/>
          </a:p>
        </p:txBody>
      </p:sp>
      <p:pic>
        <p:nvPicPr>
          <p:cNvPr descr="" id="15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9080" y="642960"/>
            <a:ext cx="3102480" cy="345276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496" nodeType="tmRoot" restart="never">
          <p:childTnLst>
            <p:seq>
              <p:cTn dur="indefinite" id="497" nodeType="mainSeq">
                <p:childTnLst>
                  <p:par>
                    <p:cTn fill="hold" id="498">
                      <p:stCondLst>
                        <p:cond delay="indefinite"/>
                      </p:stCondLst>
                      <p:childTnLst>
                        <p:par>
                          <p:cTn fill="hold" id="499">
                            <p:stCondLst>
                              <p:cond delay="0"/>
                            </p:stCondLst>
                            <p:childTnLst>
                              <p:par>
                                <p:cTn fill="hold" id="500" nodeType="after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dur="1000" fill="freeze" id="502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03">
                            <p:stCondLst>
                              <p:cond delay="1000"/>
                            </p:stCondLst>
                            <p:childTnLst>
                              <p:par>
                                <p:cTn fill="hold" id="504" nodeType="after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dur="1000" fill="freeze" id="506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785960" y="285840"/>
            <a:ext cx="5643360" cy="1856880"/>
          </a:xfrm>
          <a:prstGeom prst="ellipse">
            <a:avLst/>
          </a:prstGeom>
          <a:gradFill>
            <a:gsLst>
              <a:gs pos="0">
                <a:srgbClr val="dde5fa"/>
              </a:gs>
              <a:gs pos="100000">
                <a:srgbClr val="b7c9f5"/>
              </a:gs>
            </a:gsLst>
            <a:path path="circle"/>
          </a:gradFill>
          <a:ln w="12600">
            <a:solidFill>
              <a:srgbClr val="8d9cbe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i="1" lang="ru-RU" sz="2400">
                <a:solidFill>
                  <a:srgbClr val="000000"/>
                </a:solidFill>
                <a:latin typeface="Georgia"/>
              </a:rPr>
              <a:t>Факторы, влияющие </a:t>
            </a:r>
            <a:endParaRPr/>
          </a:p>
          <a:p>
            <a:pPr algn="ctr"/>
            <a:r>
              <a:rPr i="1" lang="ru-RU" sz="2400">
                <a:solidFill>
                  <a:srgbClr val="000000"/>
                </a:solidFill>
                <a:latin typeface="Georgia"/>
              </a:rPr>
              <a:t>на выбор</a:t>
            </a:r>
            <a:endParaRPr/>
          </a:p>
          <a:p>
            <a:pPr algn="ctr"/>
            <a:r>
              <a:rPr i="1" lang="ru-RU" sz="2400">
                <a:solidFill>
                  <a:srgbClr val="000000"/>
                </a:solidFill>
                <a:latin typeface="Georgia"/>
              </a:rPr>
              <a:t>профессии </a:t>
            </a:r>
            <a:endParaRPr/>
          </a:p>
          <a:p>
            <a:pPr algn="ctr"/>
            <a:r>
              <a:rPr i="1" lang="ru-RU" sz="2400">
                <a:solidFill>
                  <a:srgbClr val="000000"/>
                </a:solidFill>
                <a:latin typeface="Georgia"/>
              </a:rPr>
              <a:t>старшеклассниками</a:t>
            </a:r>
            <a:endParaRPr/>
          </a:p>
        </p:txBody>
      </p:sp>
      <p:sp>
        <p:nvSpPr>
          <p:cNvPr id="63" name="CustomShape 2"/>
          <p:cNvSpPr/>
          <p:nvPr/>
        </p:nvSpPr>
        <p:spPr>
          <a:xfrm>
            <a:off x="1896480" y="1571760"/>
            <a:ext cx="485280" cy="187128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64" name="CustomShape 3"/>
          <p:cNvSpPr/>
          <p:nvPr/>
        </p:nvSpPr>
        <p:spPr>
          <a:xfrm>
            <a:off x="2973960" y="2138760"/>
            <a:ext cx="485280" cy="187128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65" name="CustomShape 4"/>
          <p:cNvSpPr/>
          <p:nvPr/>
        </p:nvSpPr>
        <p:spPr>
          <a:xfrm>
            <a:off x="4071960" y="2143080"/>
            <a:ext cx="449280" cy="329184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66" name="CustomShape 5"/>
          <p:cNvSpPr/>
          <p:nvPr/>
        </p:nvSpPr>
        <p:spPr>
          <a:xfrm>
            <a:off x="5061600" y="2286360"/>
            <a:ext cx="485280" cy="167580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67" name="CustomShape 6"/>
          <p:cNvSpPr/>
          <p:nvPr/>
        </p:nvSpPr>
        <p:spPr>
          <a:xfrm>
            <a:off x="6500880" y="2073240"/>
            <a:ext cx="485280" cy="178848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68" name="CustomShape 7"/>
          <p:cNvSpPr/>
          <p:nvPr/>
        </p:nvSpPr>
        <p:spPr>
          <a:xfrm>
            <a:off x="142920" y="350028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 sz="2000">
                <a:solidFill>
                  <a:srgbClr val="000000"/>
                </a:solidFill>
                <a:latin typeface="Georgia"/>
              </a:rPr>
              <a:t>возможности, </a:t>
            </a:r>
            <a:endParaRPr/>
          </a:p>
          <a:p>
            <a:pPr algn="ctr"/>
            <a:r>
              <a:rPr lang="ru-RU" sz="2000">
                <a:solidFill>
                  <a:srgbClr val="000000"/>
                </a:solidFill>
                <a:latin typeface="Georgia"/>
              </a:rPr>
              <a:t>способности</a:t>
            </a:r>
            <a:endParaRPr/>
          </a:p>
        </p:txBody>
      </p:sp>
      <p:sp>
        <p:nvSpPr>
          <p:cNvPr id="69" name="CustomShape 8"/>
          <p:cNvSpPr/>
          <p:nvPr/>
        </p:nvSpPr>
        <p:spPr>
          <a:xfrm>
            <a:off x="1928880" y="400068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 sz="2000">
                <a:solidFill>
                  <a:srgbClr val="0d1119"/>
                </a:solidFill>
                <a:latin typeface="Georgia"/>
              </a:rPr>
              <a:t>мнение </a:t>
            </a:r>
            <a:endParaRPr/>
          </a:p>
          <a:p>
            <a:pPr algn="ctr"/>
            <a:r>
              <a:rPr lang="ru-RU" sz="2000">
                <a:solidFill>
                  <a:srgbClr val="0d1119"/>
                </a:solidFill>
                <a:latin typeface="Georgia"/>
              </a:rPr>
              <a:t>родителей</a:t>
            </a:r>
            <a:endParaRPr/>
          </a:p>
        </p:txBody>
      </p:sp>
      <p:sp>
        <p:nvSpPr>
          <p:cNvPr id="70" name="CustomShape 9"/>
          <p:cNvSpPr/>
          <p:nvPr/>
        </p:nvSpPr>
        <p:spPr>
          <a:xfrm>
            <a:off x="3643200" y="548964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 sz="2000">
                <a:solidFill>
                  <a:srgbClr val="1c1601"/>
                </a:solidFill>
                <a:latin typeface="Georgia"/>
              </a:rPr>
              <a:t>мода и </a:t>
            </a:r>
            <a:endParaRPr/>
          </a:p>
          <a:p>
            <a:pPr algn="ctr"/>
            <a:r>
              <a:rPr lang="ru-RU" sz="2000">
                <a:solidFill>
                  <a:srgbClr val="1c1601"/>
                </a:solidFill>
                <a:latin typeface="Georgia"/>
              </a:rPr>
              <a:t>престиж</a:t>
            </a:r>
            <a:endParaRPr/>
          </a:p>
        </p:txBody>
      </p:sp>
      <p:sp>
        <p:nvSpPr>
          <p:cNvPr id="71" name="CustomShape 10"/>
          <p:cNvSpPr/>
          <p:nvPr/>
        </p:nvSpPr>
        <p:spPr>
          <a:xfrm>
            <a:off x="4572000" y="385776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 sz="2000">
                <a:solidFill>
                  <a:srgbClr val="000000"/>
                </a:solidFill>
                <a:latin typeface="Georgia"/>
              </a:rPr>
              <a:t>будущая </a:t>
            </a:r>
            <a:endParaRPr/>
          </a:p>
          <a:p>
            <a:pPr algn="ctr"/>
            <a:r>
              <a:rPr lang="ru-RU" sz="2000">
                <a:solidFill>
                  <a:srgbClr val="000000"/>
                </a:solidFill>
                <a:latin typeface="Georgia"/>
              </a:rPr>
              <a:t>зарплата</a:t>
            </a:r>
            <a:endParaRPr/>
          </a:p>
        </p:txBody>
      </p:sp>
      <p:sp>
        <p:nvSpPr>
          <p:cNvPr id="72" name="CustomShape 11"/>
          <p:cNvSpPr/>
          <p:nvPr/>
        </p:nvSpPr>
        <p:spPr>
          <a:xfrm>
            <a:off x="6715080" y="350028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востребованность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Georgia"/>
              </a:rPr>
              <a:t>профессии</a:t>
            </a:r>
            <a:endParaRPr/>
          </a:p>
        </p:txBody>
      </p:sp>
      <p:sp>
        <p:nvSpPr>
          <p:cNvPr id="73" name="CustomShape 12"/>
          <p:cNvSpPr/>
          <p:nvPr/>
        </p:nvSpPr>
        <p:spPr>
          <a:xfrm>
            <a:off x="5929200" y="2043000"/>
            <a:ext cx="387000" cy="3526200"/>
          </a:xfrm>
          <a:prstGeom prst="downArrow">
            <a:avLst>
              <a:gd fmla="val 0" name="adj1"/>
              <a:gd fmla="val 0" name="adj2"/>
            </a:avLst>
          </a:prstGeom>
          <a:solidFill>
            <a:srgbClr val="00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74" name="CustomShape 13"/>
          <p:cNvSpPr/>
          <p:nvPr/>
        </p:nvSpPr>
        <p:spPr>
          <a:xfrm>
            <a:off x="6072120" y="5214960"/>
            <a:ext cx="1942920" cy="1368000"/>
          </a:xfrm>
          <a:prstGeom prst="ellipse">
            <a:avLst/>
          </a:prstGeom>
          <a:solidFill>
            <a:srgbClr val="00ccff"/>
          </a:solidFill>
          <a:ln w="9360">
            <a:solidFill>
              <a:srgbClr val="000000"/>
            </a:solidFill>
            <a:round/>
          </a:ln>
        </p:spPr>
        <p:txBody>
          <a:bodyPr anchor="ctr" bIns="45000" lIns="90000" rIns="90000" tIns="45000" wrap="none"/>
          <a:p>
            <a:r>
              <a:rPr lang="ru-RU" sz="2000">
                <a:solidFill>
                  <a:srgbClr val="000000"/>
                </a:solidFill>
                <a:latin typeface="Georgia"/>
              </a:rPr>
              <a:t>интересы, </a:t>
            </a:r>
            <a:endParaRPr/>
          </a:p>
          <a:p>
            <a:r>
              <a:rPr lang="ru-RU" sz="2000">
                <a:solidFill>
                  <a:srgbClr val="000000"/>
                </a:solidFill>
                <a:latin typeface="Georgia"/>
              </a:rPr>
              <a:t>склонности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52" nodeType="tmRoot" restart="never">
          <p:childTnLst>
            <p:seq>
              <p:cTn dur="indefinite" id="53" nodeType="mainSeq">
                <p:childTnLst>
                  <p:par>
                    <p:cTn fill="hold" id="54">
                      <p:stCondLst>
                        <p:cond delay="indefinite"/>
                      </p:stCondLst>
                      <p:childTnLst>
                        <p:par>
                          <p:cTn fill="hold" id="55">
                            <p:stCondLst>
                              <p:cond delay="0"/>
                            </p:stCondLst>
                            <p:childTnLst>
                              <p:par>
                                <p:cTn fill="hold" id="56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58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500"/>
                            </p:stCondLst>
                            <p:childTnLst>
                              <p:par>
                                <p:cTn fill="hold" id="60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62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3">
                            <p:stCondLst>
                              <p:cond delay="1000"/>
                            </p:stCondLst>
                            <p:childTnLst>
                              <p:par>
                                <p:cTn fill="hold" id="64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66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7">
                            <p:stCondLst>
                              <p:cond delay="1500"/>
                            </p:stCondLst>
                            <p:childTnLst>
                              <p:par>
                                <p:cTn fill="hold" id="68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7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1">
                            <p:stCondLst>
                              <p:cond delay="2000"/>
                            </p:stCondLst>
                            <p:childTnLst>
                              <p:par>
                                <p:cTn fill="hold" id="72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74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5">
                            <p:stCondLst>
                              <p:cond delay="2500"/>
                            </p:stCondLst>
                            <p:childTnLst>
                              <p:par>
                                <p:cTn fill="hold" id="76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78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9">
                            <p:stCondLst>
                              <p:cond delay="3000"/>
                            </p:stCondLst>
                            <p:childTnLst>
                              <p:par>
                                <p:cTn fill="hold" id="80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82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3">
                            <p:stCondLst>
                              <p:cond delay="3500"/>
                            </p:stCondLst>
                            <p:childTnLst>
                              <p:par>
                                <p:cTn fill="hold" id="84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86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7">
                            <p:stCondLst>
                              <p:cond delay="4000"/>
                            </p:stCondLst>
                            <p:childTnLst>
                              <p:par>
                                <p:cTn fill="hold" id="88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9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1">
                            <p:stCondLst>
                              <p:cond delay="4500"/>
                            </p:stCondLst>
                            <p:childTnLst>
                              <p:par>
                                <p:cTn fill="hold" id="92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94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5">
                            <p:stCondLst>
                              <p:cond delay="5000"/>
                            </p:stCondLst>
                            <p:childTnLst>
                              <p:par>
                                <p:cTn fill="hold" id="96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98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9">
                            <p:stCondLst>
                              <p:cond delay="5500"/>
                            </p:stCondLst>
                            <p:childTnLst>
                              <p:par>
                                <p:cTn fill="hold" id="100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102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3">
                            <p:stCondLst>
                              <p:cond delay="6000"/>
                            </p:stCondLst>
                            <p:childTnLst>
                              <p:par>
                                <p:cTn fill="hold" id="104" nodeType="after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500" fill="freeze" id="106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500040" y="142920"/>
            <a:ext cx="8072280" cy="6390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6192ed"/>
                </a:solidFill>
                <a:latin typeface="Century Schoolbook"/>
              </a:rPr>
              <a:t>Формула выбора профессии</a:t>
            </a:r>
            <a:endParaRPr/>
          </a:p>
        </p:txBody>
      </p:sp>
      <p:sp>
        <p:nvSpPr>
          <p:cNvPr id="76" name="CustomShape 2"/>
          <p:cNvSpPr/>
          <p:nvPr/>
        </p:nvSpPr>
        <p:spPr>
          <a:xfrm>
            <a:off x="142920" y="588240"/>
            <a:ext cx="2428560" cy="1675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c00000"/>
                </a:solidFill>
                <a:latin typeface="Georgia"/>
                <a:ea typeface="Times New Roman"/>
              </a:rPr>
              <a:t> </a:t>
            </a:r>
            <a:r>
              <a:rPr lang="ru-RU" sz="3600">
                <a:solidFill>
                  <a:srgbClr val="c00000"/>
                </a:solidFill>
                <a:latin typeface="Georgia"/>
                <a:ea typeface="Times New Roman"/>
              </a:rPr>
              <a:t>«Надо»  </a:t>
            </a:r>
            <a:r>
              <a:rPr lang="ru-RU" sz="1600">
                <a:solidFill>
                  <a:srgbClr val="000000"/>
                </a:solidFill>
                <a:latin typeface="Georgia"/>
                <a:ea typeface="Times New Roman"/>
              </a:rPr>
              <a:t>потребности рынка труда </a:t>
            </a:r>
            <a:endParaRPr/>
          </a:p>
        </p:txBody>
      </p:sp>
      <p:sp>
        <p:nvSpPr>
          <p:cNvPr id="77" name="CustomShape 3"/>
          <p:cNvSpPr/>
          <p:nvPr/>
        </p:nvSpPr>
        <p:spPr>
          <a:xfrm>
            <a:off x="3500280" y="928800"/>
            <a:ext cx="2285640" cy="2342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00b0f0"/>
                </a:solidFill>
                <a:latin typeface="Georgia"/>
                <a:ea typeface="Times New Roman"/>
              </a:rPr>
              <a:t> </a:t>
            </a:r>
            <a:r>
              <a:rPr lang="ru-RU" sz="3600">
                <a:solidFill>
                  <a:srgbClr val="c00000"/>
                </a:solidFill>
                <a:latin typeface="Georgia"/>
                <a:ea typeface="Times New Roman"/>
              </a:rPr>
              <a:t>«Смогу»</a:t>
            </a:r>
            <a:r>
              <a:rPr lang="ru-RU" sz="3600">
                <a:solidFill>
                  <a:srgbClr val="c00000"/>
                </a:solidFill>
                <a:latin typeface="Calibri"/>
                <a:ea typeface="Times New Roman"/>
              </a:rPr>
              <a:t> </a:t>
            </a:r>
            <a:r>
              <a:rPr lang="ru-RU" sz="1600">
                <a:solidFill>
                  <a:srgbClr val="000000"/>
                </a:solidFill>
                <a:latin typeface="Georgia"/>
                <a:ea typeface="Times New Roman"/>
              </a:rPr>
              <a:t>человеческие возможности (физиологические и психологические), образовательные ресурсы личности </a:t>
            </a:r>
            <a:endParaRPr/>
          </a:p>
        </p:txBody>
      </p:sp>
      <p:sp>
        <p:nvSpPr>
          <p:cNvPr id="78" name="CustomShape 4"/>
          <p:cNvSpPr/>
          <p:nvPr/>
        </p:nvSpPr>
        <p:spPr>
          <a:xfrm>
            <a:off x="6429240" y="928800"/>
            <a:ext cx="2356920" cy="13690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3600">
                <a:solidFill>
                  <a:srgbClr val="c00000"/>
                </a:solidFill>
                <a:latin typeface="Georgia"/>
                <a:ea typeface="Times New Roman"/>
              </a:rPr>
              <a:t>«Хочу»</a:t>
            </a:r>
            <a:r>
              <a:rPr lang="ru-RU" sz="3600">
                <a:solidFill>
                  <a:srgbClr val="c00000"/>
                </a:solidFill>
                <a:latin typeface="Calibri"/>
                <a:ea typeface="Times New Roman"/>
              </a:rPr>
              <a:t> </a:t>
            </a:r>
            <a:r>
              <a:rPr lang="ru-RU" sz="1600">
                <a:solidFill>
                  <a:srgbClr val="000000"/>
                </a:solidFill>
                <a:latin typeface="Georgia"/>
                <a:ea typeface="Times New Roman"/>
              </a:rPr>
              <a:t>желания, интересы, склонности личности </a:t>
            </a:r>
            <a:endParaRPr/>
          </a:p>
        </p:txBody>
      </p:sp>
      <p:pic>
        <p:nvPicPr>
          <p:cNvPr descr="" id="79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191120" y="3300480"/>
            <a:ext cx="761760" cy="256680"/>
          </a:xfrm>
          <a:prstGeom prst="rect">
            <a:avLst/>
          </a:prstGeom>
        </p:spPr>
      </p:pic>
      <p:pic>
        <p:nvPicPr>
          <p:cNvPr descr="" id="80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214880" y="3714840"/>
            <a:ext cx="761760" cy="256680"/>
          </a:xfrm>
          <a:prstGeom prst="rect">
            <a:avLst/>
          </a:prstGeom>
        </p:spPr>
      </p:pic>
      <p:sp>
        <p:nvSpPr>
          <p:cNvPr id="81" name="CustomShape 5"/>
          <p:cNvSpPr/>
          <p:nvPr/>
        </p:nvSpPr>
        <p:spPr>
          <a:xfrm>
            <a:off x="2786040" y="1214280"/>
            <a:ext cx="642600" cy="499680"/>
          </a:xfrm>
          <a:prstGeom prst="rect">
            <a:avLst/>
          </a:prstGeom>
          <a:gradFill>
            <a:gsLst>
              <a:gs pos="0">
                <a:srgbClr val="fb6400"/>
              </a:gs>
              <a:gs pos="100000">
                <a:srgbClr val="873500"/>
              </a:gs>
            </a:gsLst>
            <a:path path="circle"/>
          </a:gradFill>
          <a:ln w="12600">
            <a:solidFill>
              <a:srgbClr val="ff6a09"/>
            </a:solidFill>
            <a:round/>
          </a:ln>
        </p:spPr>
      </p:sp>
      <p:sp>
        <p:nvSpPr>
          <p:cNvPr id="82" name="CustomShape 6"/>
          <p:cNvSpPr/>
          <p:nvPr/>
        </p:nvSpPr>
        <p:spPr>
          <a:xfrm>
            <a:off x="5786280" y="1214280"/>
            <a:ext cx="571320" cy="428400"/>
          </a:xfrm>
          <a:prstGeom prst="rect">
            <a:avLst/>
          </a:prstGeom>
          <a:solidFill>
            <a:srgbClr val="fe8637"/>
          </a:solidFill>
          <a:ln w="25560">
            <a:solidFill>
              <a:srgbClr val="bb6328"/>
            </a:solidFill>
            <a:round/>
          </a:ln>
        </p:spPr>
      </p:sp>
      <p:sp>
        <p:nvSpPr>
          <p:cNvPr id="83" name="CustomShape 7"/>
          <p:cNvSpPr/>
          <p:nvPr/>
        </p:nvSpPr>
        <p:spPr>
          <a:xfrm>
            <a:off x="1108080" y="4786200"/>
            <a:ext cx="7616160" cy="639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3600">
                <a:solidFill>
                  <a:srgbClr val="c00000"/>
                </a:solidFill>
                <a:latin typeface="Georgia"/>
              </a:rPr>
              <a:t>УДАЧНЫЙ  ВЫБОР ПРОФЕССИИ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107" nodeType="tmRoot" restart="never">
          <p:childTnLst>
            <p:seq>
              <p:cTn dur="indefinite" id="108" nodeType="mainSeq">
                <p:childTnLst>
                  <p:par>
                    <p:cTn fill="hold" id="109">
                      <p:stCondLst>
                        <p:cond delay="indefinite"/>
                      </p:stCondLst>
                      <p:childTnLst>
                        <p:par>
                          <p:cTn fill="hold" id="110">
                            <p:stCondLst>
                              <p:cond delay="0"/>
                            </p:stCondLst>
                            <p:childTnLst>
                              <p:par>
                                <p:cTn fill="hold" id="111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13"/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14"/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15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6">
                            <p:stCondLst>
                              <p:cond delay="500"/>
                            </p:stCondLst>
                            <p:childTnLst>
                              <p:par>
                                <p:cTn fill="hold" id="117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19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20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21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2">
                            <p:stCondLst>
                              <p:cond delay="1000"/>
                            </p:stCondLst>
                            <p:childTnLst>
                              <p:par>
                                <p:cTn fill="hold" id="123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25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26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27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8">
                            <p:stCondLst>
                              <p:cond delay="1500"/>
                            </p:stCondLst>
                            <p:childTnLst>
                              <p:par>
                                <p:cTn fill="hold" id="129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31"/>
                                        <p:tgtEl>
                                          <p:spTgt spid="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32"/>
                                        <p:tgtEl>
                                          <p:spTgt spid="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33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4">
                            <p:stCondLst>
                              <p:cond delay="2000"/>
                            </p:stCondLst>
                            <p:childTnLst>
                              <p:par>
                                <p:cTn fill="hold" id="135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37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38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39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0">
                            <p:stCondLst>
                              <p:cond delay="2500"/>
                            </p:stCondLst>
                            <p:childTnLst>
                              <p:par>
                                <p:cTn fill="hold" id="141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43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44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4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6">
                            <p:stCondLst>
                              <p:cond delay="3000"/>
                            </p:stCondLst>
                            <p:childTnLst>
                              <p:par>
                                <p:cTn fill="hold" id="147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49"/>
                                        <p:tgtEl>
                                          <p:spTgt spid="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50"/>
                                        <p:tgtEl>
                                          <p:spTgt spid="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51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2">
                            <p:stCondLst>
                              <p:cond delay="3500"/>
                            </p:stCondLst>
                            <p:childTnLst>
                              <p:par>
                                <p:cTn fill="hold" id="153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55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56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57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8">
                            <p:stCondLst>
                              <p:cond delay="4000"/>
                            </p:stCondLst>
                            <p:childTnLst>
                              <p:par>
                                <p:cTn fill="hold" id="159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61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62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163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100400" y="357120"/>
            <a:ext cx="942480" cy="54529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8800">
                <a:solidFill>
                  <a:srgbClr val="00b050"/>
                </a:solidFill>
                <a:latin typeface="Georgia"/>
              </a:rPr>
              <a:t>НАДО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164" nodeType="tmRoot" restart="never">
          <p:childTnLst>
            <p:seq>
              <p:cTn dur="indefinite" id="165" nodeType="mainSeq">
                <p:childTnLst>
                  <p:par>
                    <p:cTn fill="hold" id="166">
                      <p:stCondLst>
                        <p:cond delay="indefinite"/>
                      </p:stCondLst>
                      <p:childTnLst>
                        <p:par>
                          <p:cTn fill="hold" id="167">
                            <p:stCondLst>
                              <p:cond delay="0"/>
                            </p:stCondLst>
                            <p:childTnLst>
                              <p:par>
                                <p:cTn fill="hold" id="168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17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285840" y="214200"/>
            <a:ext cx="8513280" cy="6489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800">
                <a:solidFill>
                  <a:srgbClr val="00b050"/>
                </a:solidFill>
                <a:latin typeface="Georgia"/>
              </a:rPr>
              <a:t>ПРОФЕССИИ,  КОТОРЫЕ  БУДУТ ВОСТРЕБОВАНЫ ЧЕРЕЗ 5 -6 ЛЕТ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профессии, связанные со сферой управления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профессии, связанные с внедрением компьютерной техники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строительные профессии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 в сфере образования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профессии, связанные с сервисом семьи 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 в области здравоохранения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 в области информации и связи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профессии, связанные с банковским делом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 в сфере производства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профессии, связанные с туристическим сервисом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0" y="0"/>
            <a:ext cx="5714640" cy="9000"/>
          </a:xfrm>
          <a:prstGeom prst="rect">
            <a:avLst/>
          </a:prstGeom>
        </p:spPr>
      </p:sp>
    </p:spTree>
  </p:cSld>
  <p:transition spd="med">
    <p:wheel spokes="8"/>
  </p:transition>
  <p:timing>
    <p:tnLst>
      <p:par>
        <p:cTn dur="indefinite" id="171" nodeType="tmRoot" restart="never">
          <p:childTnLst>
            <p:seq>
              <p:cTn dur="indefinite" id="172" nodeType="mainSeq">
                <p:childTnLst>
                  <p:par>
                    <p:cTn fill="hold" id="173">
                      <p:stCondLst>
                        <p:cond delay="indefinite"/>
                      </p:stCondLst>
                      <p:childTnLst>
                        <p:par>
                          <p:cTn fill="hold" id="174">
                            <p:stCondLst>
                              <p:cond delay="0"/>
                            </p:stCondLst>
                            <p:childTnLst>
                              <p:par>
                                <p:cTn fill="hold" id="175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1000" fill="freeze" id="177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214200" y="285840"/>
            <a:ext cx="2214360" cy="10652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200">
                <a:solidFill>
                  <a:srgbClr val="c00000"/>
                </a:solidFill>
                <a:latin typeface="Georgia"/>
              </a:rPr>
              <a:t>желания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214200" y="2428920"/>
            <a:ext cx="2499840" cy="5778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200">
                <a:solidFill>
                  <a:srgbClr val="c00000"/>
                </a:solidFill>
                <a:latin typeface="Georgia"/>
              </a:rPr>
              <a:t>интересы</a:t>
            </a:r>
            <a:endParaRPr/>
          </a:p>
        </p:txBody>
      </p:sp>
      <p:sp>
        <p:nvSpPr>
          <p:cNvPr id="89" name="CustomShape 3"/>
          <p:cNvSpPr/>
          <p:nvPr/>
        </p:nvSpPr>
        <p:spPr>
          <a:xfrm>
            <a:off x="285840" y="4500720"/>
            <a:ext cx="4337640" cy="5778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200">
                <a:solidFill>
                  <a:srgbClr val="c00000"/>
                </a:solidFill>
                <a:latin typeface="Georgia"/>
              </a:rPr>
              <a:t>склонности</a:t>
            </a:r>
            <a:r>
              <a:rPr b="1" lang="ru-RU" sz="3200">
                <a:solidFill>
                  <a:srgbClr val="ff0000"/>
                </a:solidFill>
                <a:latin typeface="Georgia"/>
              </a:rPr>
              <a:t> </a:t>
            </a:r>
            <a:endParaRPr/>
          </a:p>
        </p:txBody>
      </p:sp>
      <p:sp>
        <p:nvSpPr>
          <p:cNvPr id="90" name="CustomShape 4"/>
          <p:cNvSpPr/>
          <p:nvPr/>
        </p:nvSpPr>
        <p:spPr>
          <a:xfrm>
            <a:off x="6143760" y="2357280"/>
            <a:ext cx="2744280" cy="1309320"/>
          </a:xfrm>
          <a:prstGeom prst="rect">
            <a:avLst/>
          </a:prstGeom>
          <a:gradFill>
            <a:gsLst>
              <a:gs pos="0">
                <a:srgbClr val="ffddd3"/>
              </a:gs>
              <a:gs pos="100000">
                <a:srgbClr val="ffb59a"/>
              </a:gs>
            </a:gsLst>
            <a:path path="circle"/>
          </a:gradFill>
          <a:ln w="12600">
            <a:solidFill>
              <a:srgbClr val="ff6a09"/>
            </a:solidFill>
            <a:round/>
          </a:ln>
        </p:spPr>
        <p:txBody>
          <a:bodyPr bIns="45000" lIns="90000" rIns="90000" tIns="45000"/>
          <a:p>
            <a:r>
              <a:rPr lang="ru-RU" sz="4000">
                <a:solidFill>
                  <a:srgbClr val="002060"/>
                </a:solidFill>
                <a:latin typeface="Georgia"/>
              </a:rPr>
              <a:t>призвание</a:t>
            </a:r>
            <a:endParaRPr/>
          </a:p>
        </p:txBody>
      </p:sp>
      <p:cxnSp>
        <p:nvCxnSpPr>
          <p:cNvPr id="91" name="Line 5"/>
          <p:cNvCxnSpPr/>
          <p:nvPr/>
        </p:nvCxnSpPr>
        <p:spPr>
          <a:xfrm>
            <a:off x="2500200" y="785520"/>
            <a:ext cx="3643560" cy="2072160"/>
          </a:xfrm>
          <a:prstGeom prst="straightConnector1">
            <a:avLst/>
          </a:prstGeom>
          <a:ln w="34920">
            <a:solidFill>
              <a:srgbClr val="fe8637"/>
            </a:solidFill>
            <a:round/>
            <a:tailEnd len="med" type="triangle" w="med"/>
          </a:ln>
        </p:spPr>
      </p:cxnSp>
      <p:cxnSp>
        <p:nvCxnSpPr>
          <p:cNvPr id="92" name="Line 6"/>
          <p:cNvCxnSpPr/>
          <p:nvPr/>
        </p:nvCxnSpPr>
        <p:spPr>
          <a:xfrm flipV="1">
            <a:off x="2500200" y="2857320"/>
            <a:ext cx="3572280" cy="71640"/>
          </a:xfrm>
          <a:prstGeom prst="straightConnector1">
            <a:avLst/>
          </a:prstGeom>
          <a:ln w="25560">
            <a:solidFill>
              <a:srgbClr val="aebad5"/>
            </a:solidFill>
            <a:round/>
            <a:tailEnd len="med" type="triangle" w="med"/>
          </a:ln>
        </p:spPr>
      </p:cxnSp>
      <p:cxnSp>
        <p:nvCxnSpPr>
          <p:cNvPr id="93" name="Line 7"/>
          <p:cNvCxnSpPr/>
          <p:nvPr/>
        </p:nvCxnSpPr>
        <p:spPr>
          <a:xfrm flipV="1">
            <a:off x="2928600" y="2928600"/>
            <a:ext cx="3072240" cy="1861200"/>
          </a:xfrm>
          <a:prstGeom prst="straightConnector1">
            <a:avLst/>
          </a:prstGeom>
          <a:ln w="25560">
            <a:solidFill>
              <a:srgbClr val="aebad5"/>
            </a:solidFill>
            <a:round/>
            <a:tailEnd len="med" type="triangle" w="med"/>
          </a:ln>
        </p:spPr>
      </p:cxnSp>
      <p:sp>
        <p:nvSpPr>
          <p:cNvPr id="94" name="CustomShape 8"/>
          <p:cNvSpPr/>
          <p:nvPr/>
        </p:nvSpPr>
        <p:spPr>
          <a:xfrm>
            <a:off x="7072200" y="3072240"/>
            <a:ext cx="928440" cy="3747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6000">
                <a:solidFill>
                  <a:srgbClr val="00b050"/>
                </a:solidFill>
                <a:latin typeface="Georgia"/>
              </a:rPr>
              <a:t>ХОЧУ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178" nodeType="tmRoot" restart="never">
          <p:childTnLst>
            <p:seq>
              <p:cTn dur="indefinite" id="179" nodeType="mainSeq">
                <p:childTnLst>
                  <p:par>
                    <p:cTn fill="hold" id="180">
                      <p:stCondLst>
                        <p:cond delay="indefinite"/>
                      </p:stCondLst>
                      <p:childTnLst>
                        <p:par>
                          <p:cTn fill="hold" id="181">
                            <p:stCondLst>
                              <p:cond delay="0"/>
                            </p:stCondLst>
                            <p:childTnLst>
                              <p:par>
                                <p:cTn fill="hold" id="182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184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5">
                            <p:stCondLst>
                              <p:cond delay="1000"/>
                            </p:stCondLst>
                            <p:childTnLst>
                              <p:par>
                                <p:cTn fill="hold" id="186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188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9">
                            <p:stCondLst>
                              <p:cond delay="2000"/>
                            </p:stCondLst>
                            <p:childTnLst>
                              <p:par>
                                <p:cTn fill="hold" id="190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192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3">
                            <p:stCondLst>
                              <p:cond delay="3000"/>
                            </p:stCondLst>
                            <p:childTnLst>
                              <p:par>
                                <p:cTn fill="hold" id="194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196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7">
                            <p:stCondLst>
                              <p:cond delay="4000"/>
                            </p:stCondLst>
                            <p:childTnLst>
                              <p:par>
                                <p:cTn fill="hold" id="198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1">
                            <p:stCondLst>
                              <p:cond delay="5000"/>
                            </p:stCondLst>
                            <p:childTnLst>
                              <p:par>
                                <p:cTn fill="hold" id="202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04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5">
                            <p:stCondLst>
                              <p:cond delay="6000"/>
                            </p:stCondLst>
                            <p:childTnLst>
                              <p:par>
                                <p:cTn fill="hold" id="206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08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9">
                            <p:stCondLst>
                              <p:cond delay="7000"/>
                            </p:stCondLst>
                            <p:childTnLst>
                              <p:par>
                                <p:cTn fill="hold" id="210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12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285840" y="500040"/>
            <a:ext cx="1285560" cy="12139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cxnSp>
        <p:nvCxnSpPr>
          <p:cNvPr id="96" name="Line 2"/>
          <p:cNvCxnSpPr/>
          <p:nvPr/>
        </p:nvCxnSpPr>
        <p:spPr>
          <a:xfrm flipV="1">
            <a:off x="2000160" y="785520"/>
            <a:ext cx="500400" cy="738720"/>
          </a:xfrm>
          <a:prstGeom prst="straightConnector1">
            <a:avLst/>
          </a:prstGeom>
          <a:ln w="25560">
            <a:solidFill>
              <a:srgbClr val="f5cd2d"/>
            </a:solidFill>
            <a:round/>
          </a:ln>
        </p:spPr>
      </p:cxnSp>
      <p:cxnSp>
        <p:nvCxnSpPr>
          <p:cNvPr id="97" name="Line 3"/>
          <p:cNvCxnSpPr/>
          <p:nvPr/>
        </p:nvCxnSpPr>
        <p:spPr>
          <a:xfrm>
            <a:off x="2500200" y="857160"/>
            <a:ext cx="428760" cy="714600"/>
          </a:xfrm>
          <a:prstGeom prst="straightConnector1">
            <a:avLst/>
          </a:prstGeom>
          <a:ln w="25560">
            <a:solidFill>
              <a:srgbClr val="aebad5"/>
            </a:solidFill>
            <a:round/>
          </a:ln>
        </p:spPr>
      </p:cxnSp>
      <p:sp>
        <p:nvSpPr>
          <p:cNvPr id="98" name="CustomShape 4"/>
          <p:cNvSpPr/>
          <p:nvPr/>
        </p:nvSpPr>
        <p:spPr>
          <a:xfrm>
            <a:off x="5072040" y="714240"/>
            <a:ext cx="826560" cy="77904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</a:ln>
        </p:spPr>
      </p:sp>
      <p:sp>
        <p:nvSpPr>
          <p:cNvPr id="99" name="CustomShape 5"/>
          <p:cNvSpPr/>
          <p:nvPr/>
        </p:nvSpPr>
        <p:spPr>
          <a:xfrm>
            <a:off x="7358040" y="571320"/>
            <a:ext cx="763200" cy="914040"/>
          </a:xfrm>
          <a:prstGeom prst="triangle">
            <a:avLst>
              <a:gd fmla="val 10800" name="adj"/>
            </a:avLst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cxnSp>
        <p:nvCxnSpPr>
          <p:cNvPr id="100" name="Line 6"/>
          <p:cNvCxnSpPr/>
          <p:nvPr/>
        </p:nvCxnSpPr>
        <p:spPr>
          <a:xfrm flipV="1">
            <a:off x="2928600" y="928440"/>
            <a:ext cx="357840" cy="627480"/>
          </a:xfrm>
          <a:prstGeom prst="straightConnector1">
            <a:avLst/>
          </a:prstGeom>
          <a:ln w="34920">
            <a:solidFill>
              <a:srgbClr val="aebad5"/>
            </a:solidFill>
            <a:round/>
          </a:ln>
        </p:spPr>
      </p:cxnSp>
      <p:cxnSp>
        <p:nvCxnSpPr>
          <p:cNvPr id="101" name="Line 7"/>
          <p:cNvCxnSpPr/>
          <p:nvPr/>
        </p:nvCxnSpPr>
        <p:spPr>
          <a:xfrm>
            <a:off x="3286080" y="928440"/>
            <a:ext cx="500400" cy="643320"/>
          </a:xfrm>
          <a:prstGeom prst="straightConnector1">
            <a:avLst/>
          </a:prstGeom>
          <a:ln w="34920">
            <a:solidFill>
              <a:srgbClr val="aebad5"/>
            </a:solidFill>
            <a:round/>
          </a:ln>
        </p:spPr>
      </p:cxnSp>
      <p:sp>
        <p:nvSpPr>
          <p:cNvPr id="102" name="CustomShape 8"/>
          <p:cNvSpPr/>
          <p:nvPr/>
        </p:nvSpPr>
        <p:spPr>
          <a:xfrm>
            <a:off x="915480" y="0"/>
            <a:ext cx="406440" cy="516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1</a:t>
            </a:r>
            <a:endParaRPr/>
          </a:p>
        </p:txBody>
      </p:sp>
      <p:sp>
        <p:nvSpPr>
          <p:cNvPr id="103" name="CustomShape 9"/>
          <p:cNvSpPr/>
          <p:nvPr/>
        </p:nvSpPr>
        <p:spPr>
          <a:xfrm>
            <a:off x="2629800" y="357120"/>
            <a:ext cx="406440" cy="516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2</a:t>
            </a:r>
            <a:endParaRPr/>
          </a:p>
        </p:txBody>
      </p:sp>
      <p:sp>
        <p:nvSpPr>
          <p:cNvPr id="104" name="CustomShape 10"/>
          <p:cNvSpPr/>
          <p:nvPr/>
        </p:nvSpPr>
        <p:spPr>
          <a:xfrm>
            <a:off x="5214960" y="285840"/>
            <a:ext cx="594360" cy="516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3</a:t>
            </a:r>
            <a:endParaRPr/>
          </a:p>
        </p:txBody>
      </p:sp>
      <p:sp>
        <p:nvSpPr>
          <p:cNvPr id="105" name="CustomShape 11"/>
          <p:cNvSpPr/>
          <p:nvPr/>
        </p:nvSpPr>
        <p:spPr>
          <a:xfrm>
            <a:off x="7429680" y="142920"/>
            <a:ext cx="642600" cy="516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solidFill>
                  <a:srgbClr val="000000"/>
                </a:solidFill>
                <a:latin typeface="Century Schoolbook"/>
              </a:rPr>
              <a:t>4</a:t>
            </a:r>
            <a:endParaRPr/>
          </a:p>
        </p:txBody>
      </p:sp>
      <p:sp>
        <p:nvSpPr>
          <p:cNvPr id="106" name="CustomShape 12"/>
          <p:cNvSpPr/>
          <p:nvPr/>
        </p:nvSpPr>
        <p:spPr>
          <a:xfrm>
            <a:off x="714240" y="6143760"/>
            <a:ext cx="3428640" cy="395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000">
                <a:solidFill>
                  <a:srgbClr val="00b050"/>
                </a:solidFill>
                <a:latin typeface="Georgia"/>
              </a:rPr>
              <a:t>ПСИХОГЕОМЕТРИЯ</a:t>
            </a:r>
            <a:endParaRPr/>
          </a:p>
        </p:txBody>
      </p:sp>
      <p:sp>
        <p:nvSpPr>
          <p:cNvPr id="107" name="CustomShape 13"/>
          <p:cNvSpPr/>
          <p:nvPr/>
        </p:nvSpPr>
        <p:spPr>
          <a:xfrm>
            <a:off x="142920" y="2090160"/>
            <a:ext cx="1642680" cy="3655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1300">
                <a:solidFill>
                  <a:srgbClr val="000000"/>
                </a:solidFill>
                <a:latin typeface="Times New Roman"/>
                <a:ea typeface="Calibri"/>
              </a:rPr>
              <a:t>У тебя развито трудолюбие, выносливость, терпение. Имеется склонность к систематизации, упорядочиванию, организации людей и вещей вокруг себя.  Ты  можешь стать отличным администратором, но не рекомендуется связывать свою профессиональную деятельность со сферой менеджмента.</a:t>
            </a:r>
            <a:endParaRPr/>
          </a:p>
        </p:txBody>
      </p:sp>
      <p:sp>
        <p:nvSpPr>
          <p:cNvPr id="108" name="CustomShape 14"/>
          <p:cNvSpPr/>
          <p:nvPr/>
        </p:nvSpPr>
        <p:spPr>
          <a:xfrm>
            <a:off x="2357280" y="2231280"/>
            <a:ext cx="1428480" cy="3259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1300">
                <a:solidFill>
                  <a:srgbClr val="000000"/>
                </a:solidFill>
                <a:latin typeface="Times New Roman"/>
                <a:ea typeface="Calibri"/>
              </a:rPr>
              <a:t>Ты обладаешь творчеством, интуицией, способен видеть красоту. Имеешь природное остроумие. Для тебя скучны шаблоны, правила, инструкции. Отсутствие настойчивости мешает тебе  в доведении дела до конца.</a:t>
            </a:r>
            <a:endParaRPr/>
          </a:p>
        </p:txBody>
      </p:sp>
      <p:sp>
        <p:nvSpPr>
          <p:cNvPr id="109" name="CustomShape 15"/>
          <p:cNvSpPr/>
          <p:nvPr/>
        </p:nvSpPr>
        <p:spPr>
          <a:xfrm>
            <a:off x="4429080" y="2477880"/>
            <a:ext cx="1785600" cy="4051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1300">
                <a:solidFill>
                  <a:srgbClr val="000000"/>
                </a:solidFill>
                <a:latin typeface="Times New Roman"/>
                <a:ea typeface="Calibri"/>
              </a:rPr>
              <a:t>У тебя развита доброжелательность. Ты – отличный коммуникатор, как никто умеешь слушать собеседника, способен сопереживать, сочувствовать, эмоционально откликаться на чужую боль. Для тебя не приемлем межличностный конфликт, и не рекомендуется профессиональная сфера менеджмента. Из тебя может получиться отличный психолог.</a:t>
            </a:r>
            <a:endParaRPr/>
          </a:p>
        </p:txBody>
      </p:sp>
      <p:sp>
        <p:nvSpPr>
          <p:cNvPr id="110" name="CustomShape 16"/>
          <p:cNvSpPr/>
          <p:nvPr/>
        </p:nvSpPr>
        <p:spPr>
          <a:xfrm>
            <a:off x="6786720" y="2448360"/>
            <a:ext cx="1714320" cy="3853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1300">
                <a:solidFill>
                  <a:srgbClr val="000000"/>
                </a:solidFill>
                <a:latin typeface="Times New Roman"/>
                <a:ea typeface="Calibri"/>
              </a:rPr>
              <a:t>Тебе свойственно лидерство, способность концентрироваться на главной цели, энергичность, уверенность, установка на выигрыш, победу, успех. Ты категоричен в высказываниях, честолюбив, стремишься достичь высокого статуса, положения в обществе. Тебе рекомендуется сфера менеджмента.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213" nodeType="tmRoot" restart="never">
          <p:childTnLst>
            <p:seq>
              <p:cTn dur="indefinite" id="214" nodeType="mainSeq">
                <p:childTnLst>
                  <p:par>
                    <p:cTn fill="hold" id="215">
                      <p:stCondLst>
                        <p:cond delay="indefinite"/>
                      </p:stCondLst>
                      <p:childTnLst>
                        <p:par>
                          <p:cTn fill="hold" id="216">
                            <p:stCondLst>
                              <p:cond delay="0"/>
                            </p:stCondLst>
                            <p:childTnLst>
                              <p:par>
                                <p:cTn fill="hold" id="217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19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0">
                            <p:stCondLst>
                              <p:cond delay="1000"/>
                            </p:stCondLst>
                            <p:childTnLst>
                              <p:par>
                                <p:cTn fill="hold" id="221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23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4">
                            <p:stCondLst>
                              <p:cond delay="2000"/>
                            </p:stCondLst>
                            <p:childTnLst>
                              <p:par>
                                <p:cTn fill="hold" id="225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27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8">
                            <p:stCondLst>
                              <p:cond delay="3000"/>
                            </p:stCondLst>
                            <p:childTnLst>
                              <p:par>
                                <p:cTn fill="hold" id="229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3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2">
                            <p:stCondLst>
                              <p:cond delay="4000"/>
                            </p:stCondLst>
                            <p:childTnLst>
                              <p:par>
                                <p:cTn fill="hold" id="233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35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6">
                            <p:stCondLst>
                              <p:cond delay="5000"/>
                            </p:stCondLst>
                            <p:childTnLst>
                              <p:par>
                                <p:cTn fill="hold" id="237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39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0">
                            <p:stCondLst>
                              <p:cond delay="6000"/>
                            </p:stCondLst>
                            <p:childTnLst>
                              <p:par>
                                <p:cTn fill="hold" id="241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43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4">
                            <p:stCondLst>
                              <p:cond delay="7000"/>
                            </p:stCondLst>
                            <p:childTnLst>
                              <p:par>
                                <p:cTn fill="hold" id="245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47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8">
                            <p:stCondLst>
                              <p:cond delay="8000"/>
                            </p:stCondLst>
                            <p:childTnLst>
                              <p:par>
                                <p:cTn fill="hold" id="249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5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2">
                            <p:stCondLst>
                              <p:cond delay="9000"/>
                            </p:stCondLst>
                            <p:childTnLst>
                              <p:par>
                                <p:cTn fill="hold" id="253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55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6">
                            <p:stCondLst>
                              <p:cond delay="10000"/>
                            </p:stCondLst>
                            <p:childTnLst>
                              <p:par>
                                <p:cTn fill="hold" id="257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59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0">
                            <p:stCondLst>
                              <p:cond delay="11000"/>
                            </p:stCondLst>
                            <p:childTnLst>
                              <p:par>
                                <p:cTn fill="hold" id="261" nodeType="after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263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4">
                      <p:stCondLst>
                        <p:cond delay="indefinite"/>
                      </p:stCondLst>
                      <p:childTnLst>
                        <p:par>
                          <p:cTn fill="hold" id="265">
                            <p:stCondLst>
                              <p:cond delay="0"/>
                            </p:stCondLst>
                            <p:childTnLst>
                              <p:par>
                                <p:cTn fill="hold" id="266" nodeType="clickEffect" presetClass="entr" presetID="2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 transition="in">
                                      <p:cBhvr additive="repl">
                                        <p:cTn dur="1000" fill="freeze" id="268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9">
                      <p:stCondLst>
                        <p:cond delay="indefinite"/>
                      </p:stCondLst>
                      <p:childTnLst>
                        <p:par>
                          <p:cTn fill="hold" id="270">
                            <p:stCondLst>
                              <p:cond delay="0"/>
                            </p:stCondLst>
                            <p:childTnLst>
                              <p:par>
                                <p:cTn fill="hold" id="271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273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4">
                      <p:stCondLst>
                        <p:cond delay="indefinite"/>
                      </p:stCondLst>
                      <p:childTnLst>
                        <p:par>
                          <p:cTn fill="hold" id="275">
                            <p:stCondLst>
                              <p:cond delay="0"/>
                            </p:stCondLst>
                            <p:childTnLst>
                              <p:par>
                                <p:cTn fill="hold" id="276" nodeType="click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78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9">
                      <p:stCondLst>
                        <p:cond delay="indefinite"/>
                      </p:stCondLst>
                      <p:childTnLst>
                        <p:par>
                          <p:cTn fill="hold" id="280">
                            <p:stCondLst>
                              <p:cond delay="0"/>
                            </p:stCondLst>
                            <p:childTnLst>
                              <p:par>
                                <p:cTn fill="hold" id="281" nodeType="click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1000" fill="freeze" id="283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0" y="214200"/>
            <a:ext cx="8892720" cy="1248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600">
                <a:solidFill>
                  <a:srgbClr val="575f6d"/>
                </a:solidFill>
                <a:latin typeface="Century Schoolbook"/>
              </a:rPr>
              <a:t>ПРОФЕССИОНАЛЬНЫЙ ПРОГНОЗ</a:t>
            </a:r>
            <a:r>
              <a:rPr lang="ru-RU" sz="4000">
                <a:solidFill>
                  <a:srgbClr val="575f6d"/>
                </a:solidFill>
                <a:latin typeface="Century Schoolbook"/>
              </a:rPr>
              <a:t>
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284" nodeType="tmRoot" restart="never">
          <p:childTnLst>
            <p:seq>
              <p:cTn dur="indefinite" id="285" nodeType="mainSeq">
                <p:childTnLst>
                  <p:par>
                    <p:cTn fill="hold" id="286">
                      <p:stCondLst>
                        <p:cond delay="indefinite"/>
                      </p:stCondLst>
                      <p:childTnLst>
                        <p:par>
                          <p:cTn fill="hold" id="287">
                            <p:stCondLst>
                              <p:cond delay="0"/>
                            </p:stCondLst>
                            <p:childTnLst>
                              <p:par>
                                <p:cTn fill="hold" id="288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dur="500" fill="freeze" id="29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91">
                            <p:stCondLst>
                              <p:cond delay="500"/>
                            </p:stCondLst>
                            <p:childTnLst>
                              <p:par>
                                <p:cTn fill="hold" id="292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dur="500" fill="freeze" id="294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