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1" r:id="rId7"/>
    <p:sldId id="263" r:id="rId8"/>
    <p:sldId id="262" r:id="rId9"/>
    <p:sldId id="260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854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7729EC-2F56-4E0F-A3BE-5909E82306F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D311F-C23E-4AC1-8471-CA4C14DEDB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D447F-1C78-4E7B-9168-DB8BD5202F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9D582-AB2C-4EF1-B4AE-FC3564E059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0AA54-3598-438E-894F-18D477E4DF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E3044-3A61-4017-A007-FCBAEB3F40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E299D-149E-4033-856E-D48B135470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5ED42-F0C7-461F-9DFF-2A747F1E19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8639C-BA58-49FD-B09E-141EB392BA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85542-2D62-4196-9C8E-DBDD9C2E10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7399D-8804-4F79-B3AF-6108ED651C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1BD91E-FD32-4DEC-ACBB-700E72EA95DC}" type="datetimeFigureOut">
              <a:rPr lang="ru-RU" smtClean="0"/>
              <a:t>15.02.2010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EC68CE5-6967-4465-ADEA-E16818E2F6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BC48E05-5620-4B7F-87D1-1955A6DCCCE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1"/>
            <a:ext cx="7772400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«ОРГАНИЗАЦИЯ ПРОФОРИЕНТАЦИОННОЙ РАБОТЫ В ОБРАЗОВАТЕЛЬНОМ УЧРЕЖДЕНИИ НА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III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СТУПЕНИ ОБУЧЕНИЯ»</a:t>
            </a:r>
            <a:r>
              <a:rPr lang="ru-RU" sz="3200" dirty="0">
                <a:latin typeface="Arial Black" pitchFamily="34" charset="0"/>
              </a:rPr>
              <a:t/>
            </a:r>
            <a:br>
              <a:rPr lang="ru-RU" sz="3200" dirty="0">
                <a:latin typeface="Arial Black" pitchFamily="34" charset="0"/>
              </a:rPr>
            </a:br>
            <a:endParaRPr lang="ru-RU" sz="3200" dirty="0">
              <a:latin typeface="Arial Black" pitchFamily="34" charset="0"/>
            </a:endParaRPr>
          </a:p>
        </p:txBody>
      </p:sp>
      <p:pic>
        <p:nvPicPr>
          <p:cNvPr id="4" name="Picture 4" descr="DSC00255"/>
          <p:cNvPicPr>
            <a:picLocks noChangeAspect="1" noChangeArrowheads="1"/>
          </p:cNvPicPr>
          <p:nvPr/>
        </p:nvPicPr>
        <p:blipFill>
          <a:blip r:embed="rId2"/>
          <a:srcRect l="4463" t="17036" r="6845" b="18381"/>
          <a:stretch>
            <a:fillRect/>
          </a:stretch>
        </p:blipFill>
        <p:spPr bwMode="auto">
          <a:xfrm>
            <a:off x="1857356" y="3429000"/>
            <a:ext cx="5333622" cy="2913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6429372"/>
            <a:ext cx="6357982" cy="4286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Зам. директора по воспитательной работе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Зенина О.С.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Oval 4"/>
          <p:cNvSpPr>
            <a:spLocks noChangeArrowheads="1"/>
          </p:cNvSpPr>
          <p:nvPr/>
        </p:nvSpPr>
        <p:spPr bwMode="auto">
          <a:xfrm>
            <a:off x="0" y="0"/>
            <a:ext cx="3240088" cy="3024188"/>
          </a:xfrm>
          <a:prstGeom prst="ellipse">
            <a:avLst/>
          </a:prstGeom>
          <a:gradFill rotWithShape="1">
            <a:gsLst>
              <a:gs pos="0">
                <a:srgbClr val="EEEA40"/>
              </a:gs>
              <a:gs pos="100000">
                <a:srgbClr val="CC3300"/>
              </a:gs>
            </a:gsLst>
            <a:path path="shape">
              <a:fillToRect l="50000" t="50000" r="50000" b="50000"/>
            </a:path>
          </a:gradFill>
          <a:ln w="38100" cmpd="dbl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>
                <a:latin typeface="SimSun" pitchFamily="2" charset="-122"/>
              </a:rPr>
              <a:t>ХОЧУ</a:t>
            </a:r>
          </a:p>
        </p:txBody>
      </p:sp>
      <p:sp>
        <p:nvSpPr>
          <p:cNvPr id="111621" name="Oval 5"/>
          <p:cNvSpPr>
            <a:spLocks noChangeArrowheads="1"/>
          </p:cNvSpPr>
          <p:nvPr/>
        </p:nvSpPr>
        <p:spPr bwMode="auto">
          <a:xfrm>
            <a:off x="5832475" y="0"/>
            <a:ext cx="3311525" cy="3095625"/>
          </a:xfrm>
          <a:prstGeom prst="ellipse">
            <a:avLst/>
          </a:prstGeom>
          <a:gradFill rotWithShape="1">
            <a:gsLst>
              <a:gs pos="0">
                <a:srgbClr val="E4EEEA"/>
              </a:gs>
              <a:gs pos="100000">
                <a:srgbClr val="5079DE"/>
              </a:gs>
            </a:gsLst>
            <a:path path="shape">
              <a:fillToRect l="50000" t="50000" r="50000" b="50000"/>
            </a:path>
          </a:gradFill>
          <a:ln w="38100" cmpd="dbl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>
                <a:latin typeface="SimSun" pitchFamily="2" charset="-122"/>
              </a:rPr>
              <a:t>МОГУ</a:t>
            </a:r>
          </a:p>
        </p:txBody>
      </p:sp>
      <p:sp>
        <p:nvSpPr>
          <p:cNvPr id="111622" name="Oval 6"/>
          <p:cNvSpPr>
            <a:spLocks noChangeArrowheads="1"/>
          </p:cNvSpPr>
          <p:nvPr/>
        </p:nvSpPr>
        <p:spPr bwMode="auto">
          <a:xfrm>
            <a:off x="3132138" y="3905250"/>
            <a:ext cx="3168650" cy="2952750"/>
          </a:xfrm>
          <a:prstGeom prst="ellipse">
            <a:avLst/>
          </a:prstGeom>
          <a:gradFill rotWithShape="1">
            <a:gsLst>
              <a:gs pos="0">
                <a:srgbClr val="FFE9D3"/>
              </a:gs>
              <a:gs pos="100000">
                <a:srgbClr val="CC6600"/>
              </a:gs>
            </a:gsLst>
            <a:path path="shape">
              <a:fillToRect l="50000" t="50000" r="50000" b="50000"/>
            </a:path>
          </a:gradFill>
          <a:ln w="38100" cmpd="dbl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>
                <a:latin typeface="SimSun" pitchFamily="2" charset="-122"/>
              </a:rPr>
              <a:t>НАДО</a:t>
            </a:r>
          </a:p>
        </p:txBody>
      </p:sp>
      <p:pic>
        <p:nvPicPr>
          <p:cNvPr id="5" name="Picture 15" descr="Медсестр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9" y="3547782"/>
            <a:ext cx="3428991" cy="3310218"/>
          </a:xfrm>
          <a:prstGeom prst="rect">
            <a:avLst/>
          </a:prstGeom>
          <a:noFill/>
        </p:spPr>
      </p:pic>
      <p:pic>
        <p:nvPicPr>
          <p:cNvPr id="6" name="Picture 17" descr="Педагог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851145"/>
            <a:ext cx="2910678" cy="3006855"/>
          </a:xfrm>
          <a:prstGeom prst="rect">
            <a:avLst/>
          </a:prstGeom>
          <a:noFill/>
        </p:spPr>
      </p:pic>
      <p:pic>
        <p:nvPicPr>
          <p:cNvPr id="7" name="Picture 16" descr="Ветеринар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28"/>
            <a:ext cx="3076575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27578E-6 L 0.22049 0.1327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3244E-6 L -0.20086 0.127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51796E-6 L -0.00799 -0.2009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6" presetClass="emph" presetSubtype="0" repeatCount="5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16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5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116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5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116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nimBg="1"/>
      <p:bldP spid="111620" grpId="1" animBg="1"/>
      <p:bldP spid="111620" grpId="2" animBg="1"/>
      <p:bldP spid="111621" grpId="0" animBg="1"/>
      <p:bldP spid="111621" grpId="1" animBg="1"/>
      <p:bldP spid="111621" grpId="2" animBg="1"/>
      <p:bldP spid="111622" grpId="0" animBg="1"/>
      <p:bldP spid="111622" grpId="1" animBg="1"/>
      <p:bldP spid="111622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86116" y="2285992"/>
          <a:ext cx="2610759" cy="2497144"/>
        </p:xfrm>
        <a:graphic>
          <a:graphicData uri="http://schemas.openxmlformats.org/presentationml/2006/ole">
            <p:oleObj spid="_x0000_s1026" r:id="rId3" imgW="3848040" imgH="5478120" progId="">
              <p:embed/>
            </p:oleObj>
          </a:graphicData>
        </a:graphic>
      </p:graphicFrame>
      <p:sp>
        <p:nvSpPr>
          <p:cNvPr id="6" name="Блок-схема: альтернативный процесс 5"/>
          <p:cNvSpPr/>
          <p:nvPr/>
        </p:nvSpPr>
        <p:spPr>
          <a:xfrm>
            <a:off x="4786314" y="785794"/>
            <a:ext cx="2500330" cy="128588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Принятие решения о выборе профессии</a:t>
            </a:r>
            <a:endParaRPr lang="ru-RU" b="1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286512" y="2500306"/>
            <a:ext cx="2286016" cy="11430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Смена профессии</a:t>
            </a:r>
            <a:endParaRPr lang="ru-RU" b="1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286512" y="4214818"/>
            <a:ext cx="2286016" cy="11430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Коррекция карьеры</a:t>
            </a:r>
            <a:endParaRPr lang="ru-RU" b="1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42910" y="3929066"/>
            <a:ext cx="3071834" cy="14287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А</a:t>
            </a:r>
            <a:r>
              <a:rPr lang="ru-RU" b="1" dirty="0" smtClean="0"/>
              <a:t>нализ собственных профессиональных достижений</a:t>
            </a:r>
            <a:endParaRPr lang="ru-RU" b="1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000100" y="785794"/>
            <a:ext cx="2500330" cy="128588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пределение своего отношения к профессиям</a:t>
            </a:r>
            <a:endParaRPr lang="ru-RU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Пользователь\Мои документы\Мои рисунки\люди\zdo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595937"/>
            <a:ext cx="1262063" cy="126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29716" cy="9086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Основные задачи 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профориентационной работы: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7929618" cy="478634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lvl="0" algn="just"/>
            <a:r>
              <a:rPr lang="ru-RU" i="1" dirty="0" smtClean="0"/>
              <a:t>формирование адекватного личного отношения к выбору профессии;</a:t>
            </a:r>
          </a:p>
          <a:p>
            <a:pPr lvl="0" algn="just"/>
            <a:r>
              <a:rPr lang="ru-RU" i="1" dirty="0" smtClean="0"/>
              <a:t>изучение личностных особенностей </a:t>
            </a:r>
            <a:r>
              <a:rPr lang="ru-RU" i="1" dirty="0" smtClean="0"/>
              <a:t>старшеклассников;</a:t>
            </a:r>
            <a:endParaRPr lang="ru-RU" i="1" dirty="0" smtClean="0"/>
          </a:p>
          <a:p>
            <a:pPr lvl="0" algn="just"/>
            <a:r>
              <a:rPr lang="ru-RU" i="1" dirty="0" smtClean="0"/>
              <a:t> рекомендации и помощь в выборе наиболее предпочтительных профессий для </a:t>
            </a:r>
            <a:r>
              <a:rPr lang="ru-RU" i="1" dirty="0" smtClean="0"/>
              <a:t>учащихся;</a:t>
            </a:r>
            <a:endParaRPr lang="ru-RU" i="1" dirty="0" smtClean="0"/>
          </a:p>
          <a:p>
            <a:pPr algn="just"/>
            <a:r>
              <a:rPr lang="ru-RU" i="1" dirty="0" smtClean="0"/>
              <a:t>предоставление более полной информации о выбираемой </a:t>
            </a:r>
            <a:r>
              <a:rPr lang="ru-RU" i="1" dirty="0" smtClean="0"/>
              <a:t>профессии. </a:t>
            </a:r>
            <a:endParaRPr lang="ru-RU" i="1" dirty="0"/>
          </a:p>
        </p:txBody>
      </p:sp>
      <p:pic>
        <p:nvPicPr>
          <p:cNvPr id="2051" name="Picture 3" descr="C:\Documents and Settings\Пользователь\Мои документы\Мои рисунки\люди\гимнаст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0"/>
            <a:ext cx="1071538" cy="1469581"/>
          </a:xfrm>
          <a:prstGeom prst="rect">
            <a:avLst/>
          </a:prstGeom>
          <a:noFill/>
        </p:spPr>
      </p:pic>
      <p:pic>
        <p:nvPicPr>
          <p:cNvPr id="2055" name="Picture 7" descr="C:\Documents and Settings\Пользователь\Мои документы\Мои рисунки\люди\борец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57868"/>
            <a:ext cx="1000132" cy="10001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6" name="Picture 8" descr="C:\Documents and Settings\Пользователь\Мои документы\Мои рисунки\люди\бальный танец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42852"/>
            <a:ext cx="1071570" cy="11824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C00000"/>
                </a:solidFill>
              </a:rPr>
              <a:t>ОСНОВНЫЕ ФОРМЫ ОРГАНИЗАЦИИ ПРОФОРИЕНТАЦИОНОЙ РАБОТЫ  НА БАЗЕ </a:t>
            </a:r>
            <a:r>
              <a:rPr lang="ru-RU" sz="2200" i="1" dirty="0" smtClean="0">
                <a:solidFill>
                  <a:srgbClr val="C00000"/>
                </a:solidFill>
              </a:rPr>
              <a:t>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142984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РАБОТА КООРДИНАЦИОННОГО СОВЕТА ПО ПРОФОРИЕНТАЦИОНОЙ РАБОТЕ В ШКОЛЕ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1928802"/>
            <a:ext cx="364333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 состав совета входят:</a:t>
            </a:r>
            <a:endParaRPr lang="ru-RU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- зам. директора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по ВР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психолог;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классные руководители выпускных классов;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руководители методических объединений;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школьный библиотекарь;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школьный врач;</a:t>
            </a: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- представители родительского комитета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929330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по профориентации организуется в целях обеспечения координации всей профориентационной работы в школе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5357826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Заседания проводятся не реже одного раза в три месяца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071934" y="1928802"/>
            <a:ext cx="471487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Задачи: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- планирование и организация общешкольных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межклассных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мероприятий по профориентации;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- сбор, обобщение и распространение передового опыта профориентационной работы;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- поддержка связей с Центром занятости, с учебными заведениями, с базовыми предприятиями и организациями, родителями учащихся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1800" i="1" dirty="0" smtClean="0">
                <a:solidFill>
                  <a:srgbClr val="C00000"/>
                </a:solidFill>
              </a:rPr>
              <a:t>ОСНОВНЫЕ ФОРМЫ ОРГАНИЗАЦИИ ПРОФОРИЕНТАЦИОНОЙ РАБОТЫ  НА БАЗЕ </a:t>
            </a:r>
            <a:r>
              <a:rPr lang="ru-RU" sz="1800" i="1" dirty="0" smtClean="0">
                <a:solidFill>
                  <a:srgbClr val="C00000"/>
                </a:solidFill>
              </a:rPr>
              <a:t>ШКОЛЫ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00108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ПРОФООРИЕНТАЦИОННЫЙ КАБИНЕТ КАК ЦЕНТР ПОДГОТОВКИ К СОЗНАТЕЛЬНОМУ ВЫБОРУ ПРОФЕССИИ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1785926"/>
            <a:ext cx="3357586" cy="482439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информационном разделе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представлена библиотека, объединяющей  справочно-информационную, научно-популярную и соответствующую художественную литературу, газеты, журналы;</a:t>
            </a:r>
            <a:r>
              <a:rPr kumimoji="0" lang="ru-RU" sz="17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библиография по профориентации, которой могут воспользоваться как учащиеся, так и учителя.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857620" y="1802770"/>
            <a:ext cx="4929222" cy="493981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 методическом разделе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высказывания о труде и выборе профессии…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материалы на темы: «Что значит правильно выбрать профессию»,   «Какие   требования   предъявляются   профессией   к  человеку», «Что нужно знать, чтобы не ошибиться в выборе профессии», «Советы врача», «Советы психолога»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справочно-информационные материалы: «Куда пойти учиться?», «Куда пойти работать?»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материалы на темы: «Профессии ваших родителей»,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«Дороги, которые мы выбираем»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Диагностический материал (анкеты, тесты…).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SSL11500"/>
          <p:cNvPicPr>
            <a:picLocks noChangeAspect="1" noChangeArrowheads="1"/>
          </p:cNvPicPr>
          <p:nvPr/>
        </p:nvPicPr>
        <p:blipFill>
          <a:blip r:embed="rId2">
            <a:lum bright="12000" contrast="48000"/>
          </a:blip>
          <a:srcRect r="-1833" b="10406"/>
          <a:stretch>
            <a:fillRect/>
          </a:stretch>
        </p:blipFill>
        <p:spPr bwMode="auto">
          <a:xfrm>
            <a:off x="1000100" y="4071942"/>
            <a:ext cx="3420352" cy="2257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SSL11502"/>
          <p:cNvPicPr>
            <a:picLocks noChangeAspect="1" noChangeArrowheads="1"/>
          </p:cNvPicPr>
          <p:nvPr/>
        </p:nvPicPr>
        <p:blipFill>
          <a:blip r:embed="rId3">
            <a:lum bright="12000" contrast="30000"/>
          </a:blip>
          <a:srcRect/>
          <a:stretch>
            <a:fillRect/>
          </a:stretch>
        </p:blipFill>
        <p:spPr bwMode="auto">
          <a:xfrm>
            <a:off x="142844" y="0"/>
            <a:ext cx="2839661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5" name="Picture 5" descr="SSL10558"/>
          <p:cNvPicPr>
            <a:picLocks noChangeAspect="1" noChangeArrowheads="1"/>
          </p:cNvPicPr>
          <p:nvPr/>
        </p:nvPicPr>
        <p:blipFill>
          <a:blip r:embed="rId4">
            <a:lum bright="12000" contrast="48000"/>
          </a:blip>
          <a:srcRect t="19076" r="2276" b="21012"/>
          <a:stretch>
            <a:fillRect/>
          </a:stretch>
        </p:blipFill>
        <p:spPr bwMode="auto">
          <a:xfrm>
            <a:off x="4000464" y="0"/>
            <a:ext cx="514353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6" name="Picture 6" descr="SSL10561"/>
          <p:cNvPicPr>
            <a:picLocks noChangeAspect="1" noChangeArrowheads="1"/>
          </p:cNvPicPr>
          <p:nvPr/>
        </p:nvPicPr>
        <p:blipFill>
          <a:blip r:embed="rId5">
            <a:lum bright="12000" contrast="48000"/>
          </a:blip>
          <a:srcRect b="7625"/>
          <a:stretch>
            <a:fillRect/>
          </a:stretch>
        </p:blipFill>
        <p:spPr bwMode="auto">
          <a:xfrm>
            <a:off x="5000628" y="3286124"/>
            <a:ext cx="3803763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C00000"/>
                </a:solidFill>
              </a:rPr>
              <a:t>ОСНОВНЫЕ ФОРМЫ ОРГАНИЗАЦИИ ПРОФОРИЕНТАЦИОНОЙ РАБОТЫ  НА БАЗЕ </a:t>
            </a:r>
            <a:r>
              <a:rPr lang="ru-RU" sz="2200" i="1" dirty="0" smtClean="0">
                <a:solidFill>
                  <a:srgbClr val="C00000"/>
                </a:solidFill>
              </a:rPr>
              <a:t>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214422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СОВМЕСТНАЯ РАБОТА ШКОЛЫ И СЕМЬИ ПО ПРОФЕССИОНАЛЬНОЙ  ОРИЕНТАЦИИ   ШКОЛЬНИКОВ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2000240"/>
            <a:ext cx="4286280" cy="383181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Педагогическое просвещение родителей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Куда пойти учиться?»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(формы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дальнейшего образования после 9-го класса), «Первый раз в 10-ый класс»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(обсуждение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психофизиологических особенностей юношеского возраста, преодоление совместно с родителями трудностей в развитии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)…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72066" y="2071678"/>
            <a:ext cx="3500462" cy="253402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ривлекаются к активной деятельности по профориентации: организации экскурсий; подготовке и проведению «декад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по профориентации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Documents and Settings\Пользователь\Мои документы\Мои рисунки\ssora30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70" y="4714884"/>
            <a:ext cx="2143116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Пользователь\Мои документы\Мои рисунки\свое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85992"/>
            <a:ext cx="2786082" cy="3761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500042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Расширение возможностей в познании мира, себя, окружающих, повышение социальной компетентности, по овладению старшеклассников искусством </a:t>
            </a:r>
            <a:r>
              <a:rPr lang="ru-RU" spc="5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самопрезентации</a:t>
            </a:r>
            <a:r>
              <a:rPr lang="ru-RU" spc="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857620" y="428604"/>
            <a:ext cx="5000660" cy="553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оветы безошибочного устройства на работу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 составить резюме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бретение навыков делового общения по телефону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словия прохождения собеседования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накомство с  конкретными учебными заведениями, специальностями которые предлагает то или иное учебное заведение, а также условия приема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нализ объявлений в газетах 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накомство с описанием профессиональных требований к той или иной специальности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17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нформация о реальной ситуации на рынке труда и образовательных услуг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398194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Реализации профориентационной программы </a:t>
            </a:r>
            <a:r>
              <a:rPr lang="ru-RU" dirty="0" smtClean="0">
                <a:solidFill>
                  <a:srgbClr val="C00000"/>
                </a:solidFill>
              </a:rPr>
              <a:t>способствуют: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7929618" cy="4187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образовательного учреждения: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профориентационной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кабинет, опыт и мотивация сотрудников;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партнерство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Центром занятости, ПМПС «ДАР»,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Н-Марский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СГК, ПТУ-24 и других образовательных учреждений;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родителей учащихся по вопросам профессионального самоопределения.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еан">
  <a:themeElements>
    <a:clrScheme name="Океан 3">
      <a:dk1>
        <a:srgbClr val="000000"/>
      </a:dk1>
      <a:lt1>
        <a:srgbClr val="FFFFFF"/>
      </a:lt1>
      <a:dk2>
        <a:srgbClr val="572E88"/>
      </a:dk2>
      <a:lt2>
        <a:srgbClr val="FFFFFF"/>
      </a:lt2>
      <a:accent1>
        <a:srgbClr val="FF6600"/>
      </a:accent1>
      <a:accent2>
        <a:srgbClr val="FFCC00"/>
      </a:accent2>
      <a:accent3>
        <a:srgbClr val="B4ADC3"/>
      </a:accent3>
      <a:accent4>
        <a:srgbClr val="DADADA"/>
      </a:accent4>
      <a:accent5>
        <a:srgbClr val="FFB8AA"/>
      </a:accent5>
      <a:accent6>
        <a:srgbClr val="E7B900"/>
      </a:accent6>
      <a:hlink>
        <a:srgbClr val="33CCCC"/>
      </a:hlink>
      <a:folHlink>
        <a:srgbClr val="36CC64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139</TotalTime>
  <Words>536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Аспект</vt:lpstr>
      <vt:lpstr>Океан</vt:lpstr>
      <vt:lpstr>«ОРГАНИЗАЦИЯ ПРОФОРИЕНТАЦИОННОЙ РАБОТЫ В ОБРАЗОВАТЕЛЬНОМ УЧРЕЖДЕНИИ НА III СТУПЕНИ ОБУЧЕНИЯ» </vt:lpstr>
      <vt:lpstr>Слайд 2</vt:lpstr>
      <vt:lpstr>Основные задачи  профориентационной работы:</vt:lpstr>
      <vt:lpstr>ОСНОВНЫЕ ФОРМЫ ОРГАНИЗАЦИИ ПРОФОРИЕНТАЦИОНОЙ РАБОТЫ  НА БАЗЕ ШКОЛЫ </vt:lpstr>
      <vt:lpstr>ОСНОВНЫЕ ФОРМЫ ОРГАНИЗАЦИИ ПРОФОРИЕНТАЦИОНОЙ РАБОТЫ  НА БАЗЕ ШКОЛЫ</vt:lpstr>
      <vt:lpstr>Слайд 6</vt:lpstr>
      <vt:lpstr>ОСНОВНЫЕ ФОРМЫ ОРГАНИЗАЦИИ ПРОФОРИЕНТАЦИОНОЙ РАБОТЫ  НА БАЗЕ ШКОЛЫ </vt:lpstr>
      <vt:lpstr>Слайд 8</vt:lpstr>
      <vt:lpstr>Реализации профориентационной программы способствуют:</vt:lpstr>
      <vt:lpstr>Слайд 10</vt:lpstr>
    </vt:vector>
  </TitlesOfParts>
  <Company>шк.№6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ПРОФОРИЕНТАЦИОННОЙ РАБОТЫ В ОБРАЗОВАТЕЛЬНОМ УЧРЕЖДЕНИИ НА III СТУПЕНИ ОБУЧЕНИЯ» </dc:title>
  <dc:creator>пользователь</dc:creator>
  <cp:lastModifiedBy>пользователь</cp:lastModifiedBy>
  <cp:revision>32</cp:revision>
  <dcterms:created xsi:type="dcterms:W3CDTF">2010-02-15T18:04:37Z</dcterms:created>
  <dcterms:modified xsi:type="dcterms:W3CDTF">2010-02-15T20:24:16Z</dcterms:modified>
</cp:coreProperties>
</file>