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5" r:id="rId26"/>
    <p:sldId id="286" r:id="rId27"/>
    <p:sldId id="280" r:id="rId28"/>
    <p:sldId id="281" r:id="rId29"/>
    <p:sldId id="282" r:id="rId30"/>
    <p:sldId id="283" r:id="rId31"/>
    <p:sldId id="284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7" r:id="rId51"/>
    <p:sldId id="308" r:id="rId52"/>
    <p:sldId id="309" r:id="rId53"/>
    <p:sldId id="310" r:id="rId54"/>
    <p:sldId id="311" r:id="rId55"/>
    <p:sldId id="329" r:id="rId56"/>
    <p:sldId id="330" r:id="rId57"/>
    <p:sldId id="331" r:id="rId58"/>
    <p:sldId id="332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1" r:id="rId68"/>
    <p:sldId id="320" r:id="rId69"/>
    <p:sldId id="322" r:id="rId70"/>
    <p:sldId id="323" r:id="rId71"/>
    <p:sldId id="325" r:id="rId72"/>
    <p:sldId id="326" r:id="rId73"/>
    <p:sldId id="327" r:id="rId74"/>
    <p:sldId id="324" r:id="rId7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AE88A2C-C54A-40B4-B96B-FD1DF39F17C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F8CA2E3-C644-4640-B42E-0CCFCB84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Социальный статус (тест)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Проверка знаний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определений относится к понятию АВТОРИТЕТ?</a:t>
            </a:r>
          </a:p>
          <a:p>
            <a:r>
              <a:rPr lang="ru-RU" dirty="0" smtClean="0"/>
              <a:t>1.оценка обществом значимости тех или иных позиций занимаемых индивидом.</a:t>
            </a:r>
          </a:p>
          <a:p>
            <a:r>
              <a:rPr lang="ru-RU" dirty="0" smtClean="0"/>
              <a:t>2.степень признания обществом личных и деловых заслуг индивида</a:t>
            </a:r>
          </a:p>
          <a:p>
            <a:r>
              <a:rPr lang="ru-RU" dirty="0" smtClean="0"/>
              <a:t>3. внешние знаки отличия принадлежности человека к данному высокому статусу</a:t>
            </a:r>
          </a:p>
          <a:p>
            <a:r>
              <a:rPr lang="ru-RU" dirty="0" smtClean="0"/>
              <a:t>4.определение степени соответствия индивида своему статусу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 Достигаемый статус имеет для человека, как правило, большее значение, нежели приписываемый </a:t>
            </a:r>
          </a:p>
          <a:p>
            <a:r>
              <a:rPr lang="ru-RU" dirty="0" smtClean="0"/>
              <a:t>Б) Грудной ребенок имеет социальный статус статус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 степени соответствия индивида своему статусу это…</a:t>
            </a:r>
          </a:p>
          <a:p>
            <a:r>
              <a:rPr lang="ru-RU" dirty="0" smtClean="0"/>
              <a:t>1.статусный диапазон</a:t>
            </a:r>
          </a:p>
          <a:p>
            <a:r>
              <a:rPr lang="ru-RU" dirty="0" smtClean="0"/>
              <a:t>2. статусные права</a:t>
            </a:r>
          </a:p>
          <a:p>
            <a:r>
              <a:rPr lang="ru-RU" dirty="0" smtClean="0"/>
              <a:t>3. статусные обязанности</a:t>
            </a:r>
          </a:p>
          <a:p>
            <a:r>
              <a:rPr lang="ru-RU" dirty="0" smtClean="0"/>
              <a:t>4. статусная идентификация</a:t>
            </a:r>
          </a:p>
          <a:p>
            <a:r>
              <a:rPr lang="ru-RU" dirty="0" smtClean="0"/>
              <a:t>5. статусный образ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 Социальные роли определяются социальным статусом</a:t>
            </a:r>
          </a:p>
          <a:p>
            <a:r>
              <a:rPr lang="ru-RU" dirty="0" smtClean="0"/>
              <a:t>Б) Принятие социальной роли носит личностную окраску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Где здесь признаки достигаемого статуса?</a:t>
            </a:r>
          </a:p>
          <a:p>
            <a:r>
              <a:rPr lang="ru-RU" dirty="0" smtClean="0"/>
              <a:t>1.независимость от личности</a:t>
            </a:r>
          </a:p>
          <a:p>
            <a:r>
              <a:rPr lang="ru-RU" dirty="0" smtClean="0"/>
              <a:t>2.постоянство</a:t>
            </a:r>
          </a:p>
          <a:p>
            <a:r>
              <a:rPr lang="ru-RU" dirty="0" smtClean="0"/>
              <a:t>3. зависит от ума, таланта и трудолюбия человека</a:t>
            </a:r>
          </a:p>
          <a:p>
            <a:r>
              <a:rPr lang="ru-RU" dirty="0" smtClean="0"/>
              <a:t>4. относится к вертикальной мобильности</a:t>
            </a:r>
          </a:p>
          <a:p>
            <a:r>
              <a:rPr lang="ru-RU" dirty="0" smtClean="0"/>
              <a:t>5. преобладает в традиционном обществе</a:t>
            </a:r>
          </a:p>
          <a:p>
            <a:r>
              <a:rPr lang="ru-RU" dirty="0" smtClean="0"/>
              <a:t>6. предполагает наличие свободного выбора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А)социальная роль это ожидаемое поведение со стороны общества от носителя данного статуса</a:t>
            </a:r>
          </a:p>
          <a:p>
            <a:r>
              <a:rPr lang="ru-RU" dirty="0" smtClean="0"/>
              <a:t>Б) социальная роль это модель поведения, ориентированная на данный статус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из данных пословиц относится к описанию ролевых прав?</a:t>
            </a:r>
          </a:p>
          <a:p>
            <a:r>
              <a:rPr lang="ru-RU" dirty="0" smtClean="0"/>
              <a:t>1. «По Сеньке и шапка»</a:t>
            </a:r>
          </a:p>
          <a:p>
            <a:r>
              <a:rPr lang="ru-RU" dirty="0" smtClean="0"/>
              <a:t>2. «Любишь кататься – люби саночки возить»</a:t>
            </a:r>
          </a:p>
          <a:p>
            <a:r>
              <a:rPr lang="ru-RU" dirty="0" smtClean="0"/>
              <a:t>3. «Назвался груздем – полезай в кузов»</a:t>
            </a:r>
          </a:p>
          <a:p>
            <a:r>
              <a:rPr lang="ru-RU" dirty="0" smtClean="0"/>
              <a:t>4. «Без труда – не вытащишь и рыбку из пруда»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из данных социальных ролей относится к ситуационным?</a:t>
            </a:r>
          </a:p>
          <a:p>
            <a:r>
              <a:rPr lang="ru-RU" dirty="0" smtClean="0"/>
              <a:t>1.стюардесса</a:t>
            </a:r>
          </a:p>
          <a:p>
            <a:r>
              <a:rPr lang="ru-RU" dirty="0" smtClean="0"/>
              <a:t>2.зритель в театре</a:t>
            </a:r>
          </a:p>
          <a:p>
            <a:r>
              <a:rPr lang="ru-RU" dirty="0" smtClean="0"/>
              <a:t>3.фанат клуба «Спартак»</a:t>
            </a:r>
          </a:p>
          <a:p>
            <a:r>
              <a:rPr lang="ru-RU" dirty="0" smtClean="0"/>
              <a:t>4.режиссер театра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Наибольшая роль на этапе детства в процессе социализации принадлежит</a:t>
            </a:r>
          </a:p>
          <a:p>
            <a:r>
              <a:rPr lang="ru-RU" dirty="0" smtClean="0"/>
              <a:t>1. семье</a:t>
            </a:r>
          </a:p>
          <a:p>
            <a:r>
              <a:rPr lang="ru-RU" dirty="0" smtClean="0"/>
              <a:t>2. школе</a:t>
            </a:r>
          </a:p>
          <a:p>
            <a:r>
              <a:rPr lang="ru-RU" dirty="0" smtClean="0"/>
              <a:t>3. уличной группе</a:t>
            </a:r>
          </a:p>
          <a:p>
            <a:r>
              <a:rPr lang="ru-RU" dirty="0" smtClean="0"/>
              <a:t>4. милиции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Семья переехала в другой город. Ребенок пошел в другую школу. Это пример…</a:t>
            </a:r>
          </a:p>
          <a:p>
            <a:r>
              <a:rPr lang="ru-RU" dirty="0" smtClean="0"/>
              <a:t>1. социализации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ресоциализации</a:t>
            </a:r>
            <a:endParaRPr lang="ru-RU" dirty="0" smtClean="0"/>
          </a:p>
          <a:p>
            <a:r>
              <a:rPr lang="ru-RU" dirty="0" smtClean="0"/>
              <a:t>3. адаптации</a:t>
            </a:r>
          </a:p>
          <a:p>
            <a:r>
              <a:rPr lang="ru-RU" dirty="0" smtClean="0"/>
              <a:t>4. перемена статуса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из данных статусов приписанные?</a:t>
            </a:r>
          </a:p>
          <a:p>
            <a:r>
              <a:rPr lang="ru-RU" dirty="0" smtClean="0"/>
              <a:t>1. ребенок</a:t>
            </a:r>
          </a:p>
          <a:p>
            <a:r>
              <a:rPr lang="ru-RU" dirty="0" smtClean="0"/>
              <a:t>2.муж</a:t>
            </a:r>
          </a:p>
          <a:p>
            <a:r>
              <a:rPr lang="ru-RU" dirty="0" smtClean="0"/>
              <a:t>3.пенсионер</a:t>
            </a:r>
          </a:p>
          <a:p>
            <a:r>
              <a:rPr lang="ru-RU" dirty="0" smtClean="0"/>
              <a:t>4.взрослый</a:t>
            </a:r>
          </a:p>
          <a:p>
            <a:r>
              <a:rPr lang="ru-RU" dirty="0" smtClean="0"/>
              <a:t>5.рабочий</a:t>
            </a:r>
          </a:p>
          <a:p>
            <a:r>
              <a:rPr lang="ru-RU" dirty="0" smtClean="0"/>
              <a:t>6.великий князь</a:t>
            </a:r>
          </a:p>
          <a:p>
            <a:r>
              <a:rPr lang="ru-RU" dirty="0" smtClean="0"/>
              <a:t>7.бандит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Начальник приказал своему работнику проголосовать на выборах за нужную партию. Работник не является сторонником данной партии, но послушался начальника. Данное поведение является примером</a:t>
            </a:r>
          </a:p>
          <a:p>
            <a:r>
              <a:rPr lang="ru-RU" dirty="0" smtClean="0"/>
              <a:t>____?________________________________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000" b="1" i="1" dirty="0" smtClean="0"/>
              <a:t>Тема урока</a:t>
            </a:r>
          </a:p>
          <a:p>
            <a:pPr algn="ctr"/>
            <a:r>
              <a:rPr lang="ru-RU" sz="4000" b="1" i="1" dirty="0" smtClean="0"/>
              <a:t>Социальные ценности и нормы</a:t>
            </a:r>
          </a:p>
          <a:p>
            <a:pPr algn="ctr"/>
            <a:r>
              <a:rPr lang="ru-RU" sz="4000" b="1" i="1" dirty="0" smtClean="0"/>
              <a:t>Отклоняющееся поведение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5400" dirty="0" smtClean="0"/>
              <a:t>Что такое </a:t>
            </a:r>
          </a:p>
          <a:p>
            <a:pPr algn="ctr"/>
            <a:r>
              <a:rPr lang="ru-RU" sz="5400" dirty="0" smtClean="0"/>
              <a:t>ценность?</a:t>
            </a:r>
          </a:p>
          <a:p>
            <a:pPr algn="ctr"/>
            <a:r>
              <a:rPr lang="ru-RU" sz="2800" dirty="0" smtClean="0"/>
              <a:t>Какие существуют  понимания</a:t>
            </a:r>
          </a:p>
          <a:p>
            <a:pPr algn="ctr"/>
            <a:r>
              <a:rPr lang="ru-RU" sz="2800" dirty="0" smtClean="0"/>
              <a:t> данного понятия?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Ценность</a:t>
            </a:r>
            <a:r>
              <a:rPr lang="ru-RU" b="1" dirty="0" smtClean="0"/>
              <a:t> означает положительную и отрицательную значимость какого-либо объекта (природного и культурного предмета, явления, идеи, поступка) для субъекта (человека, </a:t>
            </a:r>
            <a:r>
              <a:rPr lang="ru-RU" b="1" dirty="0" err="1" smtClean="0"/>
              <a:t>группы,общества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sz="4000" b="1" i="1" dirty="0" smtClean="0"/>
              <a:t>Ценность</a:t>
            </a:r>
            <a:r>
              <a:rPr lang="ru-RU" sz="4000" b="1" dirty="0" smtClean="0"/>
              <a:t> – идеал, значимость чего – либо для человека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b="1" dirty="0" smtClean="0"/>
              <a:t>Все ценности взаимосвязаны и образуют пирамиду ценностей</a:t>
            </a:r>
            <a:endParaRPr lang="ru-RU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75656" y="3501008"/>
            <a:ext cx="5328592" cy="27363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123728" y="5445224"/>
            <a:ext cx="288032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835696" y="551723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Расположите ваши ценности в данной пирамиде?</a:t>
            </a:r>
            <a:endParaRPr lang="ru-RU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58006" y="1609725"/>
            <a:ext cx="6837388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sz="3600" b="1" i="1" dirty="0" smtClean="0"/>
              <a:t>Какие ценности вы считаете для себя наиболее важными?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i="1" dirty="0" smtClean="0"/>
              <a:t>Попробуйте ранжировать ценности</a:t>
            </a:r>
          </a:p>
          <a:p>
            <a:pPr algn="just"/>
            <a:r>
              <a:rPr lang="ru-RU" dirty="0" smtClean="0"/>
              <a:t>жизнь, независимость, здоровье, любовь к Родине, свобода, любовь к ближнему, успех в жизни,  любовь, богатство, достоинство, стабильность, дружба, верность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 </a:t>
            </a:r>
            <a:r>
              <a:rPr lang="ru-RU" b="1" i="1" dirty="0" smtClean="0"/>
              <a:t>Какие ценности вы можете еще предложить?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900" b="1" i="1" dirty="0" err="1" smtClean="0"/>
              <a:t>Общечелове́ческие</a:t>
            </a:r>
            <a:r>
              <a:rPr lang="ru-RU" sz="3900" b="1" i="1" dirty="0" smtClean="0"/>
              <a:t> </a:t>
            </a:r>
            <a:r>
              <a:rPr lang="ru-RU" sz="3900" b="1" i="1" dirty="0" err="1" smtClean="0"/>
              <a:t>це́нности</a:t>
            </a:r>
            <a:r>
              <a:rPr lang="ru-RU" sz="3900" b="1" i="1" dirty="0" smtClean="0"/>
              <a:t> </a:t>
            </a:r>
            <a:r>
              <a:rPr lang="ru-RU" dirty="0" smtClean="0"/>
              <a:t>— теоретически существующие моральные ценности, система </a:t>
            </a:r>
            <a:r>
              <a:rPr lang="ru-RU" b="1" i="1" dirty="0" err="1" smtClean="0"/>
              <a:t>аксиологических</a:t>
            </a:r>
            <a:r>
              <a:rPr lang="ru-RU" dirty="0" smtClean="0"/>
              <a:t> максим, содержание которых не связано непосредственно с конкретным историческим периодом развития общества или конкретной этнической традицией, но, наполняясь в каждой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традиции собственным конкретным смыслом воспроизводится, тем не менее, в любом типе культуры в качестве ценности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 Люди приходят в организацию и уходят из нее, а статусы остаются</a:t>
            </a:r>
          </a:p>
          <a:p>
            <a:r>
              <a:rPr lang="ru-RU" dirty="0" smtClean="0"/>
              <a:t>Б) Каждый статус имеет свою функцию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 вы относитесь к данному правилу?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Золотое правило:</a:t>
            </a:r>
          </a:p>
          <a:p>
            <a:pPr algn="ctr"/>
            <a:r>
              <a:rPr lang="ru-RU" sz="4400" b="1" i="1" dirty="0" smtClean="0"/>
              <a:t> «Не делай другим того, чего не хочешь, чтобы сделали тебе».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000" b="1" dirty="0" smtClean="0"/>
              <a:t>Какая ценность главная?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Единая, высшая и </a:t>
            </a:r>
          </a:p>
          <a:p>
            <a:pPr algn="ctr"/>
            <a:r>
              <a:rPr lang="ru-RU" dirty="0" smtClean="0"/>
              <a:t>абсолютная ценность всех культур</a:t>
            </a:r>
          </a:p>
          <a:p>
            <a:pPr algn="ctr"/>
            <a:endParaRPr lang="ru-RU" dirty="0" smtClean="0"/>
          </a:p>
          <a:p>
            <a:pPr algn="ctr"/>
            <a:r>
              <a:rPr lang="ru-RU" sz="6000" b="1" dirty="0" smtClean="0"/>
              <a:t>ЖИЗНЬ</a:t>
            </a:r>
          </a:p>
          <a:p>
            <a:pPr algn="ctr"/>
            <a:r>
              <a:rPr lang="ru-RU" b="1" dirty="0" smtClean="0"/>
              <a:t>Вы согласны?</a:t>
            </a:r>
          </a:p>
          <a:p>
            <a:pPr algn="ctr"/>
            <a:r>
              <a:rPr lang="ru-RU" b="1" dirty="0" smtClean="0"/>
              <a:t>Почему?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Что происходит с человеком, когда происходит утрата ценностей?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Ценности – регуляторы социальных явлений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ru-RU" sz="5400" b="1" i="1" dirty="0" smtClean="0"/>
          </a:p>
          <a:p>
            <a:pPr algn="ctr"/>
            <a:r>
              <a:rPr lang="ru-RU" sz="5400" b="1" i="1" dirty="0" smtClean="0"/>
              <a:t>Социальные нормы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400" b="1" i="1" dirty="0" smtClean="0"/>
              <a:t>Норма </a:t>
            </a:r>
          </a:p>
          <a:p>
            <a:pPr algn="ctr"/>
            <a:r>
              <a:rPr lang="ru-RU" sz="4400" b="1" dirty="0" smtClean="0"/>
              <a:t>в широком смысле –стандарт, образец, правило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35828"/>
            <a:ext cx="7239000" cy="439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Чем отличается социальная норма от ценности?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35763"/>
            <a:ext cx="7239000" cy="419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Главное в жизни человека определяет…</a:t>
            </a:r>
          </a:p>
          <a:p>
            <a:r>
              <a:rPr lang="ru-RU" dirty="0" smtClean="0"/>
              <a:t>1. основной статус</a:t>
            </a:r>
          </a:p>
          <a:p>
            <a:r>
              <a:rPr lang="ru-RU" dirty="0" smtClean="0"/>
              <a:t>2. личный статус</a:t>
            </a:r>
          </a:p>
          <a:p>
            <a:r>
              <a:rPr lang="ru-RU" dirty="0" smtClean="0"/>
              <a:t>3. социальный статус</a:t>
            </a:r>
          </a:p>
          <a:p>
            <a:r>
              <a:rPr lang="ru-RU" dirty="0" smtClean="0"/>
              <a:t>4. приписанный статус</a:t>
            </a:r>
          </a:p>
          <a:p>
            <a:r>
              <a:rPr lang="ru-RU" dirty="0" smtClean="0"/>
              <a:t>5. достигаемый статус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Социальная норма указывает, что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82676"/>
            <a:ext cx="7239000" cy="370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Социальная норма </a:t>
            </a:r>
            <a:r>
              <a:rPr lang="ru-RU" sz="4000" b="1" i="1" dirty="0" smtClean="0"/>
              <a:t>–общеобязательное правило поведения, устанавливающее допустимые границы деятельности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Общеобязательное правило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социальных норм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2656"/>
            <a:ext cx="82296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18" y="692696"/>
            <a:ext cx="8838861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089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ru-RU" sz="5400" b="1" dirty="0" smtClean="0"/>
          </a:p>
          <a:p>
            <a:pPr algn="ctr"/>
            <a:r>
              <a:rPr lang="ru-RU" sz="5400" b="1" dirty="0" smtClean="0"/>
              <a:t>Отклоняющееся поведения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400" b="1" dirty="0" smtClean="0">
                <a:solidFill>
                  <a:srgbClr val="C00000"/>
                </a:solidFill>
              </a:rPr>
              <a:t>Отклоняющееся поведение (</a:t>
            </a:r>
            <a:r>
              <a:rPr lang="ru-RU" sz="4400" b="1" dirty="0" err="1" smtClean="0">
                <a:solidFill>
                  <a:srgbClr val="C00000"/>
                </a:solidFill>
              </a:rPr>
              <a:t>девиантное</a:t>
            </a:r>
            <a:r>
              <a:rPr lang="ru-RU" sz="4400" b="1" dirty="0" smtClean="0">
                <a:solidFill>
                  <a:srgbClr val="C00000"/>
                </a:solidFill>
              </a:rPr>
              <a:t>) </a:t>
            </a:r>
            <a:r>
              <a:rPr lang="ru-RU" b="1" dirty="0" smtClean="0">
                <a:solidFill>
                  <a:srgbClr val="C00000"/>
                </a:solidFill>
              </a:rPr>
              <a:t>– такое поведение человека, которое не согласуется с социальными нормами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784976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Почему люди нарушают социальные </a:t>
            </a:r>
            <a:r>
              <a:rPr lang="ru-RU" b="1" i="1" dirty="0" smtClean="0">
                <a:solidFill>
                  <a:srgbClr val="C00000"/>
                </a:solidFill>
              </a:rPr>
              <a:t>нормы?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 В каждый данный момент человек имеет только один статус</a:t>
            </a:r>
          </a:p>
          <a:p>
            <a:r>
              <a:rPr lang="ru-RU" dirty="0" smtClean="0"/>
              <a:t>Б) Человек имеет множество статусов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Биологическое объяснение </a:t>
            </a:r>
            <a:r>
              <a:rPr lang="ru-RU" sz="2400" dirty="0" smtClean="0"/>
              <a:t>:</a:t>
            </a:r>
            <a:r>
              <a:rPr lang="ru-RU" sz="2400" dirty="0" err="1" smtClean="0"/>
              <a:t>Ч.Ломброзо</a:t>
            </a:r>
            <a:r>
              <a:rPr lang="ru-RU" sz="2400" dirty="0" smtClean="0"/>
              <a:t> </a:t>
            </a:r>
            <a:r>
              <a:rPr lang="ru-RU" sz="2400" dirty="0" smtClean="0"/>
              <a:t>(итальянский врач – психиатр)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Некоторые люди с рождения наделены преступными наклонностями. Прирожденный преступник имеет специфические </a:t>
            </a:r>
            <a:r>
              <a:rPr lang="ru-RU" dirty="0" err="1" smtClean="0"/>
              <a:t>анатомо</a:t>
            </a:r>
            <a:r>
              <a:rPr lang="ru-RU" dirty="0" smtClean="0"/>
              <a:t> - физиологические признаки, например, покатый лоб, приплюснутый нос, выступающая нижняя челюсть, низкий рост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Психологическое объяснение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Отклоняющееся поведение – результат нарушений в системе личности, которые выражены в умственных дефектах, слабоумии, психопатии, неврозах, психозах, паранойе. Таким людям свойственны жестокость, </a:t>
            </a:r>
            <a:r>
              <a:rPr lang="ru-RU" dirty="0" err="1" smtClean="0"/>
              <a:t>лживость,жадность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Социологическое объяснение</a:t>
            </a:r>
            <a:br>
              <a:rPr lang="ru-RU" sz="2400" dirty="0" smtClean="0"/>
            </a:br>
            <a:r>
              <a:rPr lang="ru-RU" sz="2400" dirty="0" smtClean="0"/>
              <a:t>(французский социолог Дюркгейм, американский социолог Мертон)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Причины отклоняющегося поведения – изменение социальных условий, так как во время кризисов и бурных перемен в обществе старые нормы разрушаются и люди теряют ориентиры в своем поведении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Культурологическое объяснение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Разные люди и группы людей усваивают разные культурные ценности. В результате возникает конфликт между  господствующей культурой и субкультурой. Чем чаще человек общается (особенно молодой) с преступной средой, тем вероятнее усвоение им норм этого преступного мира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Психоаналитическое объяснение</a:t>
            </a:r>
            <a:br>
              <a:rPr lang="ru-RU" sz="2800" dirty="0" smtClean="0"/>
            </a:br>
            <a:r>
              <a:rPr lang="ru-RU" sz="2800" dirty="0" smtClean="0"/>
              <a:t>З.Фрейд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Вытесненная в область сознания и не снятая в процессе социализации агрессивность, естественно присущая человеку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Типы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девиантного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поведения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Инновация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– принимает социально одобряемые цели, но не имея возможности достичь их законными средствами, прибегает к незаконным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Вспомните фильмы «Берегись автомобиля»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или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«Ворошиловский стрелок»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Ритуализм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Ритуалист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человек, отрицающий ценности общества,  но признающий законные методы и средства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Пример: бюрократ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Ретритизм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Ретритист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отвергает и ценности и законные средства их осуществления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Пример: самоубийца , алкоголик, наркоман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Бунт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Бунтарь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– не только отвергает ценности и средства этого несовершенного по его мнению общества, но и желает заменить его своим идеальным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Пример: революционер, религиозный фанатик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Какое отклоняющееся поведение самое опасное для общества?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Совокупность всех статусов, занимаемых человеком – это</a:t>
            </a:r>
          </a:p>
          <a:p>
            <a:r>
              <a:rPr lang="ru-RU" dirty="0" smtClean="0"/>
              <a:t>1. статусная иерархия</a:t>
            </a:r>
          </a:p>
          <a:p>
            <a:r>
              <a:rPr lang="ru-RU" dirty="0" smtClean="0"/>
              <a:t>2. статусная стратификация</a:t>
            </a:r>
          </a:p>
          <a:p>
            <a:r>
              <a:rPr lang="ru-RU" dirty="0" smtClean="0"/>
              <a:t>3. статусный набор</a:t>
            </a:r>
          </a:p>
          <a:p>
            <a:r>
              <a:rPr lang="ru-RU" dirty="0" smtClean="0"/>
              <a:t>4. статусное ранжирование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b="1" dirty="0" smtClean="0">
                <a:latin typeface="Arial Black" pitchFamily="34" charset="0"/>
              </a:rPr>
              <a:t>ПРЕСТУПНОСТЬ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pPr algn="ctr"/>
            <a:r>
              <a:rPr lang="ru-RU" b="1" dirty="0" smtClean="0"/>
              <a:t>Не путаем два близких по значению</a:t>
            </a:r>
          </a:p>
          <a:p>
            <a:pPr algn="ctr"/>
            <a:r>
              <a:rPr lang="ru-RU" b="1" dirty="0" smtClean="0"/>
              <a:t> на все таки разных понятия:</a:t>
            </a:r>
          </a:p>
          <a:p>
            <a:pPr algn="ctr"/>
            <a:r>
              <a:rPr lang="ru-RU" sz="3600" b="1" dirty="0" smtClean="0"/>
              <a:t>    ПРЕСТУПНОСТЬ И ПРЕСТУПЛЕНИЕ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преступление?</a:t>
            </a:r>
            <a:br>
              <a:rPr lang="ru-RU" dirty="0" smtClean="0"/>
            </a:br>
            <a:r>
              <a:rPr lang="ru-RU" dirty="0" smtClean="0"/>
              <a:t>Читаем в Уголовном кодексе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sz="4400" b="1" i="1" dirty="0" smtClean="0"/>
              <a:t>Преступлением</a:t>
            </a:r>
            <a:r>
              <a:rPr lang="ru-RU" b="1" i="1" dirty="0" smtClean="0"/>
              <a:t> признается виновно совершенное общественно опасное деяние, запрещенное настоящим Кодексом под угрозой наказания. (ст. 14)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преступность?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algn="ctr"/>
            <a:r>
              <a:rPr lang="ru-RU" sz="4400" b="1" i="1" dirty="0" smtClean="0"/>
              <a:t>Преступность</a:t>
            </a:r>
            <a:r>
              <a:rPr lang="ru-RU" b="1" i="1" dirty="0" smtClean="0"/>
              <a:t> - совокупность преступлений совершенных в данном обществе и в данный период времени(например, за год)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b="1" dirty="0" smtClean="0"/>
              <a:t>Преступность – социальное явление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Особенность преступности – наличие определенного контингента лиц – преступников, для которых преступная деятельность есть профессия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Признаки организованной преступности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1.Наличие группы, в которую объединились два или более человек для совершения преступлений корыстной направленности</a:t>
            </a:r>
          </a:p>
          <a:p>
            <a:r>
              <a:rPr lang="ru-RU" dirty="0" smtClean="0"/>
              <a:t>2.Наличие в группе иерархии и норм поведения</a:t>
            </a:r>
          </a:p>
          <a:p>
            <a:r>
              <a:rPr lang="ru-RU" dirty="0" smtClean="0"/>
              <a:t>3.Наличие материально-технической базы</a:t>
            </a:r>
          </a:p>
          <a:p>
            <a:r>
              <a:rPr lang="ru-RU" dirty="0" smtClean="0"/>
              <a:t>4.Наличие каналов отмывания денег</a:t>
            </a:r>
          </a:p>
          <a:p>
            <a:r>
              <a:rPr lang="ru-RU" dirty="0" smtClean="0"/>
              <a:t>5.Наличие коррупции, то есть связи с властными структурами</a:t>
            </a:r>
          </a:p>
          <a:p>
            <a:r>
              <a:rPr lang="ru-RU" dirty="0" smtClean="0"/>
              <a:t>6. Раздел сфер влияния</a:t>
            </a:r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Как вы думаете, с чем связан такой рост преступности?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1535814"/>
            <a:ext cx="6696744" cy="503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Вопрос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Во многом</a:t>
            </a:r>
          </a:p>
          <a:p>
            <a:r>
              <a:rPr lang="ru-RU" sz="3200" dirty="0" smtClean="0"/>
              <a:t> причины </a:t>
            </a:r>
          </a:p>
          <a:p>
            <a:r>
              <a:rPr lang="ru-RU" sz="3200" dirty="0" smtClean="0"/>
              <a:t>Преступности</a:t>
            </a:r>
          </a:p>
          <a:p>
            <a:r>
              <a:rPr lang="ru-RU" sz="3200" dirty="0" smtClean="0"/>
              <a:t> кроются в</a:t>
            </a:r>
          </a:p>
          <a:p>
            <a:r>
              <a:rPr lang="ru-RU" sz="3200" dirty="0" smtClean="0"/>
              <a:t> социальных</a:t>
            </a:r>
          </a:p>
          <a:p>
            <a:r>
              <a:rPr lang="ru-RU" sz="3200" dirty="0" smtClean="0"/>
              <a:t> условиях общества</a:t>
            </a:r>
          </a:p>
          <a:p>
            <a:r>
              <a:rPr lang="ru-RU" sz="3200" dirty="0" smtClean="0"/>
              <a:t>Но всякий ли </a:t>
            </a:r>
          </a:p>
          <a:p>
            <a:r>
              <a:rPr lang="ru-RU" sz="3200" dirty="0" smtClean="0"/>
              <a:t>человек становится </a:t>
            </a:r>
          </a:p>
          <a:p>
            <a:r>
              <a:rPr lang="ru-RU" sz="3200" dirty="0" smtClean="0"/>
              <a:t>преступником?</a:t>
            </a:r>
          </a:p>
          <a:p>
            <a:endParaRPr lang="ru-RU" sz="3200" dirty="0" smtClean="0"/>
          </a:p>
          <a:p>
            <a:r>
              <a:rPr lang="ru-RU" sz="3200" dirty="0" smtClean="0"/>
              <a:t>Попробуйте </a:t>
            </a:r>
          </a:p>
          <a:p>
            <a:r>
              <a:rPr lang="ru-RU" sz="3200" dirty="0" smtClean="0"/>
              <a:t>составить портрет</a:t>
            </a:r>
          </a:p>
          <a:p>
            <a:r>
              <a:rPr lang="ru-RU" sz="3200" dirty="0" smtClean="0"/>
              <a:t> человека, склонного  к совершению преступлений.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72816"/>
            <a:ext cx="5236468" cy="34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Криминологи выделяют следующие черты потенциального преступника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Ограниченность потребностей и интересов человека</a:t>
            </a:r>
          </a:p>
          <a:p>
            <a:r>
              <a:rPr lang="ru-RU" dirty="0" smtClean="0"/>
              <a:t>2.Однобокие потребности и интересы (в основном материальные)</a:t>
            </a:r>
          </a:p>
          <a:p>
            <a:r>
              <a:rPr lang="ru-RU" dirty="0" smtClean="0"/>
              <a:t>3.Искаженное представление о том, что такое «хорошо» и что такое «плохо»</a:t>
            </a:r>
          </a:p>
          <a:p>
            <a:r>
              <a:rPr lang="ru-RU" dirty="0" smtClean="0"/>
              <a:t>4.Признание возможностей использования антиобщественного способа удовлетворения потребностей.</a:t>
            </a:r>
          </a:p>
          <a:p>
            <a:r>
              <a:rPr lang="ru-RU" dirty="0" smtClean="0"/>
              <a:t>5. Полное отсутствие чувства социальной ответственности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примере имеет место межгрупповая статусная иерархия?</a:t>
            </a:r>
          </a:p>
          <a:p>
            <a:r>
              <a:rPr lang="ru-RU" dirty="0" smtClean="0"/>
              <a:t>1.начальник участка – начальник смены</a:t>
            </a:r>
          </a:p>
          <a:p>
            <a:r>
              <a:rPr lang="ru-RU" dirty="0" smtClean="0"/>
              <a:t>2. учитель школы – завуч школы</a:t>
            </a:r>
          </a:p>
          <a:p>
            <a:r>
              <a:rPr lang="ru-RU" dirty="0" smtClean="0"/>
              <a:t>3. столичные жители – </a:t>
            </a:r>
            <a:r>
              <a:rPr lang="ru-RU" dirty="0" err="1" smtClean="0"/>
              <a:t>жители</a:t>
            </a:r>
            <a:r>
              <a:rPr lang="ru-RU" dirty="0" smtClean="0"/>
              <a:t>  провинции </a:t>
            </a:r>
          </a:p>
          <a:p>
            <a:r>
              <a:rPr lang="ru-RU" dirty="0" smtClean="0"/>
              <a:t>4. родители - дети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Вопрос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Можно ли полностью ликвидировать преступность искоренить ее как явление?</a:t>
            </a:r>
            <a:endParaRPr lang="ru-RU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Вопрос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Предложите способы борьбы с преступностью?</a:t>
            </a:r>
          </a:p>
          <a:p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Способы борьбы с преступностью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r>
              <a:rPr lang="ru-RU" dirty="0" smtClean="0"/>
              <a:t>2.</a:t>
            </a:r>
          </a:p>
          <a:p>
            <a:endParaRPr lang="ru-RU" dirty="0" smtClean="0"/>
          </a:p>
          <a:p>
            <a:r>
              <a:rPr lang="ru-RU" dirty="0" smtClean="0"/>
              <a:t>3.</a:t>
            </a:r>
          </a:p>
          <a:p>
            <a:endParaRPr lang="ru-RU" dirty="0" smtClean="0"/>
          </a:p>
          <a:p>
            <a:r>
              <a:rPr lang="ru-RU" dirty="0" smtClean="0"/>
              <a:t>4.</a:t>
            </a:r>
          </a:p>
          <a:p>
            <a:endParaRPr lang="ru-RU" dirty="0" smtClean="0"/>
          </a:p>
          <a:p>
            <a:r>
              <a:rPr lang="ru-RU" dirty="0" smtClean="0"/>
              <a:t>5.</a:t>
            </a:r>
            <a:endParaRPr lang="ru-RU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Другие формы девиации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Наркомания</a:t>
            </a:r>
          </a:p>
          <a:p>
            <a:endParaRPr lang="ru-RU" dirty="0" smtClean="0"/>
          </a:p>
          <a:p>
            <a:r>
              <a:rPr lang="ru-RU" dirty="0" smtClean="0"/>
              <a:t>     Алкоголизм</a:t>
            </a:r>
          </a:p>
          <a:p>
            <a:endParaRPr lang="ru-RU" dirty="0" smtClean="0"/>
          </a:p>
          <a:p>
            <a:r>
              <a:rPr lang="ru-RU" dirty="0" smtClean="0"/>
              <a:t>          Терроризм</a:t>
            </a:r>
          </a:p>
          <a:p>
            <a:endParaRPr lang="ru-RU" dirty="0" smtClean="0"/>
          </a:p>
          <a:p>
            <a:r>
              <a:rPr lang="ru-RU" dirty="0" smtClean="0"/>
              <a:t>               Религиозный фанатизм</a:t>
            </a:r>
            <a:endParaRPr lang="ru-RU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Связь наркомании с преступностью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662473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изданных социальных ролей требуют социальной сдержанности?</a:t>
            </a:r>
          </a:p>
          <a:p>
            <a:r>
              <a:rPr lang="ru-RU" dirty="0" smtClean="0"/>
              <a:t>1. роль судьи</a:t>
            </a:r>
          </a:p>
          <a:p>
            <a:r>
              <a:rPr lang="ru-RU" dirty="0" smtClean="0"/>
              <a:t>2. роль актёра</a:t>
            </a:r>
          </a:p>
          <a:p>
            <a:r>
              <a:rPr lang="ru-RU" dirty="0" smtClean="0"/>
              <a:t> 3.зубного врача</a:t>
            </a:r>
          </a:p>
          <a:p>
            <a:r>
              <a:rPr lang="ru-RU" dirty="0" smtClean="0"/>
              <a:t>4. вдовы на похоронах</a:t>
            </a:r>
          </a:p>
          <a:p>
            <a:r>
              <a:rPr lang="ru-RU" dirty="0" smtClean="0"/>
              <a:t>5. депутата парламента</a:t>
            </a:r>
          </a:p>
          <a:p>
            <a:r>
              <a:rPr lang="ru-RU" dirty="0" smtClean="0"/>
              <a:t>6. монаха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из следующих положений верное?</a:t>
            </a:r>
          </a:p>
          <a:p>
            <a:r>
              <a:rPr lang="ru-RU" dirty="0" smtClean="0"/>
              <a:t>А) Организация – это система взаимосвязанных и специализированных статусов.</a:t>
            </a:r>
          </a:p>
          <a:p>
            <a:r>
              <a:rPr lang="ru-RU" dirty="0" smtClean="0"/>
              <a:t>Б) этот статус имеет соответствующий список прав и обязанностей</a:t>
            </a:r>
          </a:p>
          <a:p>
            <a:r>
              <a:rPr lang="ru-RU" dirty="0" smtClean="0"/>
              <a:t>1. верно только А</a:t>
            </a:r>
          </a:p>
          <a:p>
            <a:r>
              <a:rPr lang="ru-RU" dirty="0" smtClean="0"/>
              <a:t>2. верно только Б</a:t>
            </a:r>
          </a:p>
          <a:p>
            <a:r>
              <a:rPr lang="ru-RU" dirty="0" smtClean="0"/>
              <a:t>3. верно А и Б</a:t>
            </a:r>
          </a:p>
          <a:p>
            <a:r>
              <a:rPr lang="ru-RU" dirty="0" smtClean="0"/>
              <a:t>4. оба варианта неправильны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438</TotalTime>
  <Words>1513</Words>
  <Application>Microsoft Office PowerPoint</Application>
  <PresentationFormat>Экран (4:3)</PresentationFormat>
  <Paragraphs>275</Paragraphs>
  <Slides>74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74</vt:i4>
      </vt:variant>
    </vt:vector>
  </HeadingPairs>
  <TitlesOfParts>
    <vt:vector size="75" baseType="lpstr">
      <vt:lpstr>Изящная</vt:lpstr>
      <vt:lpstr>Социальный статус (тест)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Расположите ваши ценности в данной пирамиде?</vt:lpstr>
      <vt:lpstr>Слайд 27</vt:lpstr>
      <vt:lpstr>Слайд 28</vt:lpstr>
      <vt:lpstr>Слайд 29</vt:lpstr>
      <vt:lpstr>Как вы относитесь к данному правилу?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Социальная норма указывает, что</vt:lpstr>
      <vt:lpstr>Слайд 41</vt:lpstr>
      <vt:lpstr>Слайд 42</vt:lpstr>
      <vt:lpstr>Виды социальных норм</vt:lpstr>
      <vt:lpstr>Слайд 44</vt:lpstr>
      <vt:lpstr>Слайд 45</vt:lpstr>
      <vt:lpstr>Слайд 46</vt:lpstr>
      <vt:lpstr>Слайд 47</vt:lpstr>
      <vt:lpstr>Слайд 48</vt:lpstr>
      <vt:lpstr>Слайд 49</vt:lpstr>
      <vt:lpstr>Биологическое объяснение :Ч.Ломброзо (итальянский врач – психиатр)</vt:lpstr>
      <vt:lpstr>Психологическое объяснение</vt:lpstr>
      <vt:lpstr>Социологическое объяснение (французский социолог Дюркгейм, американский социолог Мертон)</vt:lpstr>
      <vt:lpstr>Культурологическое объяснение</vt:lpstr>
      <vt:lpstr>Психоаналитическое объяснение З.Фрейд</vt:lpstr>
      <vt:lpstr>Типы  девиантного поведения</vt:lpstr>
      <vt:lpstr>Ритуализм</vt:lpstr>
      <vt:lpstr>Ретритизм</vt:lpstr>
      <vt:lpstr>Бунт</vt:lpstr>
      <vt:lpstr>Слайд 59</vt:lpstr>
      <vt:lpstr>Слайд 60</vt:lpstr>
      <vt:lpstr>Слайд 61</vt:lpstr>
      <vt:lpstr>Что такое преступление? Читаем в Уголовном кодексе</vt:lpstr>
      <vt:lpstr>Что такое преступность?</vt:lpstr>
      <vt:lpstr>Слайд 64</vt:lpstr>
      <vt:lpstr>Слайд 65</vt:lpstr>
      <vt:lpstr>Признаки организованной преступности</vt:lpstr>
      <vt:lpstr>Как вы думаете, с чем связан такой рост преступности? </vt:lpstr>
      <vt:lpstr>Вопрос</vt:lpstr>
      <vt:lpstr>Криминологи выделяют следующие черты потенциального преступника</vt:lpstr>
      <vt:lpstr>Вопрос</vt:lpstr>
      <vt:lpstr>Вопрос</vt:lpstr>
      <vt:lpstr>Способы борьбы с преступностью</vt:lpstr>
      <vt:lpstr>Другие формы девиации</vt:lpstr>
      <vt:lpstr>Связь наркомании с преступностью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47</cp:revision>
  <dcterms:created xsi:type="dcterms:W3CDTF">2011-12-13T14:39:54Z</dcterms:created>
  <dcterms:modified xsi:type="dcterms:W3CDTF">2012-02-06T20:24:58Z</dcterms:modified>
</cp:coreProperties>
</file>