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ls" ContentType="application/vnd.ms-exce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Default Extension="vml" ContentType="application/vnd.openxmlformats-officedocument.vmlDrawing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34"/>
  </p:notesMasterIdLst>
  <p:sldIdLst>
    <p:sldId id="256" r:id="rId2"/>
    <p:sldId id="290" r:id="rId3"/>
    <p:sldId id="257" r:id="rId4"/>
    <p:sldId id="259" r:id="rId5"/>
    <p:sldId id="260" r:id="rId6"/>
    <p:sldId id="264" r:id="rId7"/>
    <p:sldId id="263" r:id="rId8"/>
    <p:sldId id="265" r:id="rId9"/>
    <p:sldId id="266" r:id="rId10"/>
    <p:sldId id="270" r:id="rId11"/>
    <p:sldId id="271" r:id="rId12"/>
    <p:sldId id="272" r:id="rId13"/>
    <p:sldId id="267" r:id="rId14"/>
    <p:sldId id="291" r:id="rId15"/>
    <p:sldId id="273" r:id="rId16"/>
    <p:sldId id="274" r:id="rId17"/>
    <p:sldId id="275" r:id="rId18"/>
    <p:sldId id="276" r:id="rId19"/>
    <p:sldId id="277" r:id="rId20"/>
    <p:sldId id="278" r:id="rId21"/>
    <p:sldId id="279" r:id="rId22"/>
    <p:sldId id="293" r:id="rId23"/>
    <p:sldId id="287" r:id="rId24"/>
    <p:sldId id="280" r:id="rId25"/>
    <p:sldId id="281" r:id="rId26"/>
    <p:sldId id="283" r:id="rId27"/>
    <p:sldId id="284" r:id="rId28"/>
    <p:sldId id="285" r:id="rId29"/>
    <p:sldId id="286" r:id="rId30"/>
    <p:sldId id="288" r:id="rId31"/>
    <p:sldId id="289" r:id="rId32"/>
    <p:sldId id="292" r:id="rId3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8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png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png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C848B28F-115A-45C3-9BDD-A15B5441CBF1}" type="datetimeFigureOut">
              <a:rPr lang="ru-RU"/>
              <a:pPr>
                <a:defRPr/>
              </a:pPr>
              <a:t>08.02.2012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5108247D-FE02-4F25-8D7B-C28BFEA8A9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1536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F2B589D-9765-4C68-AABE-31ED7392EEE3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44035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39D8302-98B7-4689-B277-A4D665EB8B12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4608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2ED99BA-C200-4D65-B8A1-29F475A12A7D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48131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56F46AA-987E-4512-884E-ED006BF65E87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13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17411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399F48D3-F6DA-425D-87E5-BD640B9F90BF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1507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6CF763FA-7F1E-415A-9DCB-9B95382E6E93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3555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9980446-365C-4B66-97AA-21006E435780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9699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3D077DB9-9954-4814-A374-4206E2CAE17C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1747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8E31CF9-7284-4955-BDFA-D802503D76E9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3795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9D70520-D3FD-4A9A-9E98-13D8C4612EFA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584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6CC65B2-0791-4F49-9604-E83252A5D4A2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41987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6AC95C1-9406-4E7F-A2DF-E1CA3E4F5C6C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A12E93-6443-421A-8ED0-15A4EE881146}" type="datetimeFigureOut">
              <a:rPr lang="ru-RU"/>
              <a:pPr>
                <a:defRPr/>
              </a:pPr>
              <a:t>08.02.2012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EDBE21-87D1-4D6D-9D53-2CF4CC32D8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10F582-8B58-4FD7-AECE-881014A3BCEE}" type="datetimeFigureOut">
              <a:rPr lang="ru-RU"/>
              <a:pPr>
                <a:defRPr/>
              </a:pPr>
              <a:t>08.02.2012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6CDB05-C928-4330-82B8-7AA5A2161B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9BC99A-7221-4708-9D8C-F98EDDAD31F1}" type="datetimeFigureOut">
              <a:rPr lang="ru-RU"/>
              <a:pPr>
                <a:defRPr/>
              </a:pPr>
              <a:t>08.02.2012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AE3B73-0C20-4029-983D-C4C1DCA1E0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A91844-F90E-4F74-B76D-9E916A4B6F5A}" type="datetimeFigureOut">
              <a:rPr lang="ru-RU"/>
              <a:pPr>
                <a:defRPr/>
              </a:pPr>
              <a:t>08.02.2012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A771DE-AD9E-457A-BB85-AE7F216E81F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C71B22-FF52-45B8-953E-FE4597E915A8}" type="datetimeFigureOut">
              <a:rPr lang="ru-RU"/>
              <a:pPr>
                <a:defRPr/>
              </a:pPr>
              <a:t>08.02.2012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76341F-34EA-44A2-80BC-3DF7DC34CA1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476D69-E023-48FA-B32E-65A402A52B16}" type="datetimeFigureOut">
              <a:rPr lang="ru-RU"/>
              <a:pPr>
                <a:defRPr/>
              </a:pPr>
              <a:t>08.02.2012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67BC95-5156-4078-A39B-43B60DEC31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B79CC8-A162-4FFB-A5E0-D125F45FE759}" type="datetimeFigureOut">
              <a:rPr lang="ru-RU"/>
              <a:pPr>
                <a:defRPr/>
              </a:pPr>
              <a:t>08.02.2012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4CA08C-5826-402A-8641-E65B28C884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34EA09-F2FE-41F1-9A0C-EDFEEF4052BA}" type="datetimeFigureOut">
              <a:rPr lang="ru-RU"/>
              <a:pPr>
                <a:defRPr/>
              </a:pPr>
              <a:t>08.02.2012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D4A79A-89E0-41EF-A567-993087AFAE1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A1C0FB-4FAE-4D3E-A910-F1BC4DF5FD76}" type="datetimeFigureOut">
              <a:rPr lang="ru-RU"/>
              <a:pPr>
                <a:defRPr/>
              </a:pPr>
              <a:t>08.02.2012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2DA260-694F-4DF2-95A5-FEB84393DD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D4D46A-5C47-4E0A-A6C6-AB7F4C46D72B}" type="datetimeFigureOut">
              <a:rPr lang="ru-RU"/>
              <a:pPr>
                <a:defRPr/>
              </a:pPr>
              <a:t>08.02.2012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7CB581-F46A-4DEC-B325-DDA63EEC68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6975CE-AA10-49BF-89FD-B68A79E5D480}" type="datetimeFigureOut">
              <a:rPr lang="ru-RU"/>
              <a:pPr>
                <a:defRPr/>
              </a:pPr>
              <a:t>08.02.2012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F9673B-C26A-4EBA-BAD5-67C27BCA90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3BB66F0-B732-45B0-A11A-B520DC3D9E1B}" type="datetimeFigureOut">
              <a:rPr lang="ru-RU"/>
              <a:pPr>
                <a:defRPr/>
              </a:pPr>
              <a:t>08.02.2012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B53B566-41AF-405D-AF3D-FCECC9074E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19" r:id="rId1"/>
    <p:sldLayoutId id="2147483718" r:id="rId2"/>
    <p:sldLayoutId id="2147483717" r:id="rId3"/>
    <p:sldLayoutId id="2147483716" r:id="rId4"/>
    <p:sldLayoutId id="2147483715" r:id="rId5"/>
    <p:sldLayoutId id="2147483714" r:id="rId6"/>
    <p:sldLayoutId id="2147483713" r:id="rId7"/>
    <p:sldLayoutId id="2147483712" r:id="rId8"/>
    <p:sldLayoutId id="2147483711" r:id="rId9"/>
    <p:sldLayoutId id="2147483710" r:id="rId10"/>
    <p:sldLayoutId id="214748370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audio" Target="file:///F:\&#1041;&#1046;\16_-_credo_-_chorus-_et_incarnatus_est.mp3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Microsoft_Office_Excel_97-20031.xls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Microsoft_Office_Excel_97-20032.xls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Microsoft_Office_Excel_97-20033.xls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.v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Microsoft_Office_Excel_97-20034.xls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4.v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Microsoft_Office_Excel_97-20035.xls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5.v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Microsoft_Office_Excel_97-20036.xls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6.v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Рисунок 5" descr="404023_175940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 bwMode="auto">
          <a:xfrm>
            <a:off x="2000250" y="1239838"/>
            <a:ext cx="6350000" cy="5357514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Box 6"/>
          <p:cNvSpPr txBox="1"/>
          <p:nvPr/>
        </p:nvSpPr>
        <p:spPr>
          <a:xfrm>
            <a:off x="1857375" y="0"/>
            <a:ext cx="4857750" cy="8302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+mn-lt"/>
                <a:cs typeface="+mn-cs"/>
              </a:rPr>
              <a:t>«Бездомные животные-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+mn-lt"/>
                <a:cs typeface="+mn-cs"/>
              </a:rPr>
              <a:t> проблема или угроза»</a:t>
            </a:r>
          </a:p>
        </p:txBody>
      </p:sp>
      <p:pic>
        <p:nvPicPr>
          <p:cNvPr id="4" name="16_-_credo_-_chorus-_et_incarnatus_est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000125" y="17145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71500" y="0"/>
            <a:ext cx="8286750" cy="3694113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2">
                    <a:lumMod val="50000"/>
                  </a:schemeClr>
                </a:solidFill>
                <a:latin typeface="+mn-lt"/>
                <a:cs typeface="+mn-cs"/>
              </a:rPr>
              <a:t>Одно из решений вопроса о бездомных животных является создание специальных приютов. Идея эта возникла за границей. В России она пока не получила массового распространения. До последнего времени, да и сейчас, основным методом избавления городов от бродячих животных был отстрел и отлов. Но как показывает повседневная действительность – эти методы не дают стопроцентной эффективности.</a:t>
            </a:r>
            <a:r>
              <a:rPr lang="ru-RU" dirty="0">
                <a:latin typeface="+mn-lt"/>
                <a:cs typeface="+mn-cs"/>
              </a:rPr>
              <a:t/>
            </a:r>
            <a:br>
              <a:rPr lang="ru-RU" dirty="0">
                <a:latin typeface="+mn-lt"/>
                <a:cs typeface="+mn-cs"/>
              </a:rPr>
            </a:br>
            <a:endParaRPr lang="ru-RU" dirty="0">
              <a:latin typeface="+mn-lt"/>
              <a:cs typeface="+mn-cs"/>
            </a:endParaRPr>
          </a:p>
        </p:txBody>
      </p:sp>
      <p:pic>
        <p:nvPicPr>
          <p:cNvPr id="40962" name="Рисунок 4" descr="h_nkAQl7y9EiusWVo1OaT402pBKchtCfXr_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214563" y="3448050"/>
            <a:ext cx="4500562" cy="340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572000" y="3410902"/>
            <a:ext cx="4572000" cy="3754874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+mn-lt"/>
                <a:cs typeface="+mn-cs"/>
              </a:rPr>
              <a:t>В-третьих, человек, который захотел завести себе дома кошку, может прийти в приют, выбрать и взять себе понравившееся животное. И выбирать он будет уже зная, что в приюте животное находилось под ветеринарным контролем, проводилась </a:t>
            </a:r>
            <a:r>
              <a:rPr lang="ru-RU" sz="2000" b="1" u="sng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+mn-lt"/>
                <a:cs typeface="+mn-cs"/>
              </a:rPr>
              <a:t>ветеринарная </a:t>
            </a:r>
            <a:r>
              <a:rPr lang="ru-RU" sz="2000" b="1" u="sng" spc="150" dirty="0" err="1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+mn-lt"/>
                <a:cs typeface="+mn-cs"/>
              </a:rPr>
              <a:t>фитотерапия</a:t>
            </a:r>
            <a:r>
              <a:rPr lang="ru-RU" sz="20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+mn-lt"/>
                <a:cs typeface="+mn-cs"/>
              </a:rPr>
              <a:t>, за ним ухаживали, кормили. </a:t>
            </a:r>
            <a:r>
              <a:rPr lang="ru-RU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+mn-lt"/>
                <a:cs typeface="+mn-cs"/>
              </a:rPr>
              <a:t/>
            </a:r>
            <a:br>
              <a:rPr lang="ru-RU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+mn-lt"/>
                <a:cs typeface="+mn-cs"/>
              </a:rPr>
            </a:br>
            <a:endParaRPr lang="ru-RU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71472" y="1071546"/>
            <a:ext cx="4572000" cy="707886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+mn-lt"/>
                <a:cs typeface="+mn-cs"/>
              </a:rPr>
              <a:t>Во-первых, освобождают город от стай бродячих животных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072066" y="1643050"/>
            <a:ext cx="3643306" cy="1323439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+mn-lt"/>
                <a:cs typeface="+mn-cs"/>
              </a:rPr>
              <a:t>Во-вторых, за животными в приюте надо ухаживать, а это рабочие места.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071802" y="357166"/>
            <a:ext cx="3092770" cy="523220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50800"/>
                <a:solidFill>
                  <a:schemeClr val="bg1">
                    <a:shade val="50000"/>
                  </a:schemeClr>
                </a:solidFill>
                <a:latin typeface="+mn-lt"/>
                <a:cs typeface="+mn-cs"/>
              </a:rPr>
              <a:t>Что дают приюты?</a:t>
            </a:r>
          </a:p>
        </p:txBody>
      </p:sp>
      <p:pic>
        <p:nvPicPr>
          <p:cNvPr id="43013" name="Рисунок 7" descr="alina_grosu_priyut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2000250"/>
            <a:ext cx="4548188" cy="362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214282" y="214290"/>
            <a:ext cx="4500530" cy="59708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r>
              <a:rPr lang="ru-RU" sz="2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Ну и последнее, и, наверное, не мене важное, чем все выше перечисленное: приюты это показатель уровня развития общества. Ведь через свое отношение к животным, человек показывает свою человечность и </a:t>
            </a:r>
            <a:r>
              <a:rPr lang="ru-RU" sz="2800" b="1" u="sng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право называться человеком</a:t>
            </a:r>
            <a:r>
              <a:rPr lang="ru-RU" sz="2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lang="ru-RU" sz="2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eaLnBrk="0" hangingPunct="0">
              <a:defRPr/>
            </a:pP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5058" name="Рисунок 4" descr="dog%20n%20kid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929188" y="2928938"/>
            <a:ext cx="4076700" cy="3929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059" name="Рисунок 5" descr="9042_big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572000" y="0"/>
            <a:ext cx="3741738" cy="286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untitled.bmp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857375" y="231775"/>
            <a:ext cx="5857875" cy="6316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2643182"/>
            <a:ext cx="9139683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Социальный опрос</a:t>
            </a:r>
            <a:endParaRPr lang="ru-RU" sz="72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smtClean="0"/>
              <a:t>Много ли бездомных животных стало на улицах г. Саратова?</a:t>
            </a:r>
          </a:p>
        </p:txBody>
      </p:sp>
      <p:graphicFrame>
        <p:nvGraphicFramePr>
          <p:cNvPr id="49154" name="Диаграмма 2"/>
          <p:cNvGraphicFramePr>
            <a:graphicFrameLocks/>
          </p:cNvGraphicFramePr>
          <p:nvPr/>
        </p:nvGraphicFramePr>
        <p:xfrm>
          <a:off x="1285875" y="1643063"/>
          <a:ext cx="6096000" cy="4064000"/>
        </p:xfrm>
        <a:graphic>
          <a:graphicData uri="http://schemas.openxmlformats.org/presentationml/2006/ole">
            <p:oleObj spid="_x0000_s49154" r:id="rId3" imgW="6096528" imgH="4060288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smtClean="0"/>
              <a:t>Как Вы относитесь к бездомным животным?</a:t>
            </a:r>
          </a:p>
        </p:txBody>
      </p:sp>
      <p:graphicFrame>
        <p:nvGraphicFramePr>
          <p:cNvPr id="50178" name="Диаграмма 2"/>
          <p:cNvGraphicFramePr>
            <a:graphicFrameLocks/>
          </p:cNvGraphicFramePr>
          <p:nvPr/>
        </p:nvGraphicFramePr>
        <p:xfrm>
          <a:off x="571500" y="1397000"/>
          <a:ext cx="7048500" cy="4064000"/>
        </p:xfrm>
        <a:graphic>
          <a:graphicData uri="http://schemas.openxmlformats.org/presentationml/2006/ole">
            <p:oleObj spid="_x0000_s50178" r:id="rId3" imgW="7047587" imgH="4066384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smtClean="0"/>
              <a:t>Какие метода сокращения численности бездомных животных Вы считает наиболее приемлемыми?</a:t>
            </a:r>
          </a:p>
        </p:txBody>
      </p:sp>
      <p:graphicFrame>
        <p:nvGraphicFramePr>
          <p:cNvPr id="51202" name="Диаграмма 3"/>
          <p:cNvGraphicFramePr>
            <a:graphicFrameLocks/>
          </p:cNvGraphicFramePr>
          <p:nvPr/>
        </p:nvGraphicFramePr>
        <p:xfrm>
          <a:off x="642938" y="1397000"/>
          <a:ext cx="7929562" cy="4064000"/>
        </p:xfrm>
        <a:graphic>
          <a:graphicData uri="http://schemas.openxmlformats.org/presentationml/2006/ole">
            <p:oleObj spid="_x0000_s51202" r:id="rId3" imgW="7931583" imgH="4066384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smtClean="0"/>
              <a:t>Согласны ли Вы, что бездомные животные могут быть опасны?</a:t>
            </a:r>
          </a:p>
        </p:txBody>
      </p:sp>
      <p:graphicFrame>
        <p:nvGraphicFramePr>
          <p:cNvPr id="52226" name="Диаграмма 2"/>
          <p:cNvGraphicFramePr>
            <a:graphicFrameLocks/>
          </p:cNvGraphicFramePr>
          <p:nvPr/>
        </p:nvGraphicFramePr>
        <p:xfrm>
          <a:off x="1643063" y="1357313"/>
          <a:ext cx="6096000" cy="4064000"/>
        </p:xfrm>
        <a:graphic>
          <a:graphicData uri="http://schemas.openxmlformats.org/presentationml/2006/ole">
            <p:oleObj spid="_x0000_s52226" r:id="rId3" imgW="6096528" imgH="4060288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Случалось ли, что Вы брали бездомное животное домой?</a:t>
            </a:r>
            <a:endParaRPr lang="ru-RU" dirty="0"/>
          </a:p>
        </p:txBody>
      </p:sp>
      <p:graphicFrame>
        <p:nvGraphicFramePr>
          <p:cNvPr id="53250" name="Диаграмма 2"/>
          <p:cNvGraphicFramePr>
            <a:graphicFrameLocks/>
          </p:cNvGraphicFramePr>
          <p:nvPr/>
        </p:nvGraphicFramePr>
        <p:xfrm>
          <a:off x="1524000" y="1397000"/>
          <a:ext cx="6096000" cy="4064000"/>
        </p:xfrm>
        <a:graphic>
          <a:graphicData uri="http://schemas.openxmlformats.org/presentationml/2006/ole">
            <p:oleObj spid="_x0000_s53250" r:id="rId3" imgW="6096528" imgH="4066384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endParaRPr lang="ru-RU" dirty="0" smtClean="0"/>
          </a:p>
          <a:p>
            <a:r>
              <a:rPr lang="ru-RU" dirty="0" smtClean="0"/>
              <a:t>                   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357166"/>
            <a:ext cx="218085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Цель: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1142984"/>
            <a:ext cx="7572396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32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и</a:t>
            </a:r>
            <a:r>
              <a:rPr lang="ru-RU" sz="32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сследовать причины</a:t>
            </a:r>
            <a:r>
              <a:rPr lang="ru-RU" sz="32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, </a:t>
            </a:r>
          </a:p>
          <a:p>
            <a:r>
              <a:rPr lang="ru-RU" sz="32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почему собаки и кошки становятся бездомными.</a:t>
            </a:r>
            <a:endParaRPr lang="ru-RU" sz="3200" b="1" cap="none" spc="0" dirty="0" smtClean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2786058"/>
            <a:ext cx="291496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Задачи: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0" y="3857628"/>
            <a:ext cx="9144000" cy="181588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914400" indent="-914400">
              <a:buFont typeface="+mj-lt"/>
              <a:buAutoNum type="arabicPeriod"/>
            </a:pPr>
            <a:r>
              <a:rPr lang="ru-RU" sz="28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Изучить первоисточники по данной теме</a:t>
            </a:r>
          </a:p>
          <a:p>
            <a:pPr marL="914400" indent="-914400">
              <a:buFont typeface="+mj-lt"/>
              <a:buAutoNum type="arabicPeriod"/>
            </a:pPr>
            <a:r>
              <a:rPr lang="ru-RU" sz="28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Выявить местообитание бездомных собак</a:t>
            </a:r>
          </a:p>
          <a:p>
            <a:pPr marL="914400" indent="-914400">
              <a:buFont typeface="+mj-lt"/>
              <a:buAutoNum type="arabicPeriod"/>
            </a:pPr>
            <a:r>
              <a:rPr lang="ru-RU" sz="28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Провести акции в помощь приюту бездомных </a:t>
            </a:r>
            <a:r>
              <a:rPr lang="ru-RU" sz="28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животных</a:t>
            </a:r>
            <a:endParaRPr lang="ru-RU" sz="28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Я готов помочь бездомным животным?</a:t>
            </a:r>
            <a:endParaRPr lang="ru-RU" dirty="0"/>
          </a:p>
        </p:txBody>
      </p:sp>
      <p:graphicFrame>
        <p:nvGraphicFramePr>
          <p:cNvPr id="54274" name="Диаграмма 2"/>
          <p:cNvGraphicFramePr>
            <a:graphicFrameLocks/>
          </p:cNvGraphicFramePr>
          <p:nvPr/>
        </p:nvGraphicFramePr>
        <p:xfrm>
          <a:off x="1428750" y="1357313"/>
          <a:ext cx="6096000" cy="4064000"/>
        </p:xfrm>
        <a:graphic>
          <a:graphicData uri="http://schemas.openxmlformats.org/presentationml/2006/ole">
            <p:oleObj spid="_x0000_s54274" r:id="rId3" imgW="6096528" imgH="4060288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/>
          </p:cNvSpPr>
          <p:nvPr>
            <p:ph type="title"/>
          </p:nvPr>
        </p:nvSpPr>
        <p:spPr>
          <a:xfrm>
            <a:off x="468313" y="0"/>
            <a:ext cx="8207375" cy="404813"/>
          </a:xfrm>
        </p:spPr>
        <p:txBody>
          <a:bodyPr/>
          <a:lstStyle/>
          <a:p>
            <a:r>
              <a:rPr lang="ru-RU" sz="4000" smtClean="0">
                <a:latin typeface="Arial" charset="0"/>
              </a:rPr>
              <a:t>Местоположение групп собак</a:t>
            </a:r>
          </a:p>
        </p:txBody>
      </p:sp>
      <p:sp>
        <p:nvSpPr>
          <p:cNvPr id="55299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55300" name="Picture 4" descr="Изображение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404813"/>
            <a:ext cx="9144000" cy="64531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Итоги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Произошло сокращение численности собак.</a:t>
            </a:r>
          </a:p>
          <a:p>
            <a:pPr>
              <a:buNone/>
            </a:pPr>
            <a:r>
              <a:rPr lang="ru-RU" dirty="0" smtClean="0"/>
              <a:t>2010 г. – взрослых собак – 42;щенков–16.</a:t>
            </a:r>
          </a:p>
          <a:p>
            <a:pPr>
              <a:buNone/>
            </a:pPr>
            <a:r>
              <a:rPr lang="ru-RU" dirty="0" smtClean="0"/>
              <a:t>2011 г. – взрослых собак – 22;щенков-10.</a:t>
            </a:r>
          </a:p>
          <a:p>
            <a:pPr>
              <a:buNone/>
            </a:pPr>
            <a:r>
              <a:rPr lang="ru-RU" dirty="0" smtClean="0"/>
              <a:t>Кол-во взрослых собак сократилось на 20 особей.</a:t>
            </a:r>
          </a:p>
          <a:p>
            <a:pPr>
              <a:buNone/>
            </a:pPr>
            <a:r>
              <a:rPr lang="ru-RU" dirty="0" smtClean="0"/>
              <a:t>Щенков - на 6 особей.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1122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285860"/>
            <a:ext cx="9144000" cy="5572140"/>
          </a:xfrm>
        </p:spPr>
        <p:txBody>
          <a:bodyPr/>
          <a:lstStyle/>
          <a:p>
            <a:pPr algn="ctr">
              <a:buNone/>
            </a:pPr>
            <a:r>
              <a:rPr lang="ru-RU" sz="1800" b="1" dirty="0" smtClean="0"/>
              <a:t>Если вы неравнодушны к судьбе</a:t>
            </a:r>
            <a:endParaRPr lang="ru-RU" sz="1800" dirty="0" smtClean="0"/>
          </a:p>
          <a:p>
            <a:pPr algn="ctr">
              <a:buNone/>
            </a:pPr>
            <a:r>
              <a:rPr lang="ru-RU" sz="1800" b="1" dirty="0" smtClean="0"/>
              <a:t> брошенных четвероногих,  то</a:t>
            </a:r>
          </a:p>
          <a:p>
            <a:pPr>
              <a:buNone/>
            </a:pPr>
            <a:endParaRPr lang="ru-RU" sz="1400" b="1" dirty="0" smtClean="0"/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r>
              <a:rPr lang="ru-RU" sz="1400" b="1" dirty="0" smtClean="0"/>
              <a:t> </a:t>
            </a:r>
            <a:endParaRPr lang="ru-RU" sz="1400" dirty="0" smtClean="0"/>
          </a:p>
          <a:p>
            <a:pPr>
              <a:buNone/>
            </a:pPr>
            <a:r>
              <a:rPr lang="ru-RU" sz="1400" dirty="0" smtClean="0"/>
              <a:t>                                   </a:t>
            </a:r>
          </a:p>
          <a:p>
            <a:pPr algn="ctr">
              <a:buNone/>
            </a:pPr>
            <a:r>
              <a:rPr lang="ru-RU" sz="1600" dirty="0" smtClean="0"/>
              <a:t>В «Галактике 50»</a:t>
            </a:r>
          </a:p>
          <a:p>
            <a:pPr algn="ctr">
              <a:buNone/>
            </a:pPr>
            <a:r>
              <a:rPr lang="ru-RU" sz="1600" dirty="0" smtClean="0"/>
              <a:t>Проходит</a:t>
            </a:r>
          </a:p>
          <a:p>
            <a:pPr algn="ctr">
              <a:buNone/>
            </a:pPr>
            <a:endParaRPr lang="ru-RU" sz="1400" dirty="0" smtClean="0"/>
          </a:p>
          <a:p>
            <a:pPr algn="ctr">
              <a:buNone/>
            </a:pPr>
            <a:endParaRPr lang="ru-RU" sz="1400" dirty="0" smtClean="0"/>
          </a:p>
          <a:p>
            <a:pPr algn="ctr">
              <a:buNone/>
            </a:pPr>
            <a:endParaRPr lang="ru-RU" sz="1400" dirty="0" smtClean="0"/>
          </a:p>
          <a:p>
            <a:pPr algn="ctr">
              <a:buNone/>
            </a:pPr>
            <a:r>
              <a:rPr lang="ru-RU" sz="1600" b="1" dirty="0" smtClean="0"/>
              <a:t>и решите, как им можете помочь именно вы:</a:t>
            </a:r>
            <a:endParaRPr lang="ru-RU" sz="1600" dirty="0" smtClean="0"/>
          </a:p>
          <a:p>
            <a:pPr algn="ctr">
              <a:buNone/>
            </a:pPr>
            <a:r>
              <a:rPr lang="ru-RU" sz="1600" dirty="0" smtClean="0"/>
              <a:t>принести – </a:t>
            </a:r>
          </a:p>
          <a:p>
            <a:pPr lvl="0">
              <a:buFont typeface="+mj-lt"/>
              <a:buAutoNum type="arabicPeriod"/>
            </a:pPr>
            <a:r>
              <a:rPr lang="ru-RU" sz="1600" dirty="0" smtClean="0"/>
              <a:t>Медикаменты (ватту, бинты, зелёнку, йод)</a:t>
            </a:r>
          </a:p>
          <a:p>
            <a:pPr lvl="0">
              <a:buFont typeface="+mj-lt"/>
              <a:buAutoNum type="arabicPeriod"/>
            </a:pPr>
            <a:r>
              <a:rPr lang="ru-RU" sz="1600" dirty="0" smtClean="0"/>
              <a:t>Сухой корм, для собак и кошек</a:t>
            </a:r>
          </a:p>
          <a:p>
            <a:pPr lvl="0">
              <a:buFont typeface="+mj-lt"/>
              <a:buAutoNum type="arabicPeriod"/>
            </a:pPr>
            <a:r>
              <a:rPr lang="ru-RU" sz="1600" dirty="0" smtClean="0"/>
              <a:t>Крупа для каш</a:t>
            </a:r>
          </a:p>
          <a:p>
            <a:pPr>
              <a:buNone/>
            </a:pPr>
            <a:r>
              <a:rPr lang="ru-RU" sz="1400" dirty="0" smtClean="0"/>
              <a:t>Приносить в кабинет 306.</a:t>
            </a:r>
          </a:p>
          <a:p>
            <a:pPr>
              <a:buNone/>
            </a:pPr>
            <a:r>
              <a:rPr lang="ru-RU" sz="1400" i="1" dirty="0" smtClean="0"/>
              <a:t>Совет уполномоченных  по  правам детей в общеобразовательном учреждении.</a:t>
            </a:r>
            <a:endParaRPr lang="ru-RU" sz="1400" dirty="0" smtClean="0"/>
          </a:p>
          <a:p>
            <a:pPr>
              <a:buNone/>
            </a:pPr>
            <a:r>
              <a:rPr lang="ru-RU" sz="1400" u="sng" dirty="0" smtClean="0"/>
              <a:t>Или самим отвести в </a:t>
            </a:r>
            <a:r>
              <a:rPr lang="ru-RU" sz="1400" b="1" u="sng" dirty="0" smtClean="0"/>
              <a:t>Приют для бездомных животных находится по адресу:</a:t>
            </a:r>
            <a:r>
              <a:rPr lang="ru-RU" sz="1400" u="sng" dirty="0" smtClean="0"/>
              <a:t> </a:t>
            </a:r>
            <a:r>
              <a:rPr lang="ru-RU" sz="1400" b="1" u="sng" dirty="0" smtClean="0"/>
              <a:t>находится по адресу:</a:t>
            </a:r>
            <a:r>
              <a:rPr lang="ru-RU" sz="1400" u="sng" dirty="0" smtClean="0"/>
              <a:t> 2-й </a:t>
            </a:r>
            <a:r>
              <a:rPr lang="ru-RU" sz="1400" u="sng" dirty="0" err="1" smtClean="0"/>
              <a:t>Акмолинский</a:t>
            </a:r>
            <a:r>
              <a:rPr lang="ru-RU" sz="1400" u="sng" dirty="0" smtClean="0"/>
              <a:t> проезд, 4 (трамвай № 2 от пл. Орджоникидзе или автобус № 90, до ост. "Завод "Крекинг").</a:t>
            </a:r>
            <a:endParaRPr lang="ru-RU" sz="1400" dirty="0" smtClean="0"/>
          </a:p>
          <a:p>
            <a:pPr lvl="0">
              <a:buNone/>
            </a:pPr>
            <a:endParaRPr lang="ru-RU" sz="1600" dirty="0" smtClean="0"/>
          </a:p>
          <a:p>
            <a:pPr algn="ctr">
              <a:buNone/>
            </a:pPr>
            <a:endParaRPr lang="ru-RU" sz="1600" dirty="0" smtClean="0"/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571736" y="357166"/>
            <a:ext cx="393620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Внимание!</a:t>
            </a:r>
            <a:endParaRPr lang="ru-RU" sz="5400" b="1" i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571604" y="2000240"/>
            <a:ext cx="620926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С 4 по 30 октября</a:t>
            </a:r>
            <a:endParaRPr lang="ru-RU" sz="5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85720" y="3500438"/>
            <a:ext cx="853073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Акция «Доброе сердце»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6572264" cy="928670"/>
          </a:xfrm>
        </p:spPr>
        <p:txBody>
          <a:bodyPr/>
          <a:lstStyle/>
          <a:p>
            <a:r>
              <a:rPr lang="ru-RU" dirty="0" smtClean="0"/>
              <a:t>Акция «Доброе сердце»</a:t>
            </a:r>
            <a:endParaRPr lang="ru-RU" dirty="0"/>
          </a:p>
        </p:txBody>
      </p:sp>
      <p:pic>
        <p:nvPicPr>
          <p:cNvPr id="4" name="Содержимое 3" descr="P1060141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4370517" y="3675678"/>
            <a:ext cx="4773483" cy="3182322"/>
          </a:xfrm>
        </p:spPr>
      </p:pic>
      <p:pic>
        <p:nvPicPr>
          <p:cNvPr id="5" name="Рисунок 4" descr="P1060125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0" y="857232"/>
            <a:ext cx="5679321" cy="378621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/>
          <a:lstStyle/>
          <a:p>
            <a:r>
              <a:rPr lang="ru-RU" dirty="0" smtClean="0"/>
              <a:t>Приют бездомных животных</a:t>
            </a:r>
            <a:endParaRPr lang="ru-RU" dirty="0"/>
          </a:p>
        </p:txBody>
      </p:sp>
      <p:pic>
        <p:nvPicPr>
          <p:cNvPr id="7" name="Содержимое 6" descr="P1060143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285720" y="1142984"/>
            <a:ext cx="8358215" cy="557214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/>
          <a:lstStyle/>
          <a:p>
            <a:r>
              <a:rPr lang="ru-RU" dirty="0" smtClean="0"/>
              <a:t>Приют бездомных животных</a:t>
            </a:r>
            <a:endParaRPr lang="ru-RU" dirty="0"/>
          </a:p>
        </p:txBody>
      </p:sp>
      <p:pic>
        <p:nvPicPr>
          <p:cNvPr id="4" name="Содержимое 3" descr="P1060145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491703" y="1142984"/>
            <a:ext cx="8036776" cy="53578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/>
          <a:lstStyle/>
          <a:p>
            <a:r>
              <a:rPr lang="ru-RU" dirty="0" smtClean="0"/>
              <a:t>Приют бездомных животных</a:t>
            </a:r>
            <a:endParaRPr lang="ru-RU" dirty="0"/>
          </a:p>
        </p:txBody>
      </p:sp>
      <p:pic>
        <p:nvPicPr>
          <p:cNvPr id="4" name="Содержимое 3" descr="P1060146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357158" y="857232"/>
            <a:ext cx="8366577" cy="557771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/>
          <a:lstStyle/>
          <a:p>
            <a:r>
              <a:rPr lang="ru-RU" dirty="0" smtClean="0"/>
              <a:t>Приют бездомных животных</a:t>
            </a:r>
            <a:endParaRPr lang="ru-RU" dirty="0"/>
          </a:p>
        </p:txBody>
      </p:sp>
      <p:pic>
        <p:nvPicPr>
          <p:cNvPr id="6" name="Содержимое 5" descr="P1060147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214282" y="857232"/>
            <a:ext cx="8572561" cy="571504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/>
          <a:lstStyle/>
          <a:p>
            <a:r>
              <a:rPr lang="ru-RU" dirty="0" smtClean="0"/>
              <a:t>Приют бездомных животных</a:t>
            </a:r>
            <a:endParaRPr lang="ru-RU" dirty="0"/>
          </a:p>
        </p:txBody>
      </p:sp>
      <p:pic>
        <p:nvPicPr>
          <p:cNvPr id="4" name="Содержимое 3" descr="P1060148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285720" y="857232"/>
            <a:ext cx="8572561" cy="571504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142852"/>
            <a:ext cx="6715172" cy="2554545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+mn-lt"/>
                <a:cs typeface="+mn-cs"/>
              </a:rPr>
              <a:t>Источником появления бездомных животных в России являются выброшенные, потерявшиеся собаки и кошки, а также те, которые родились на улице, т.е. изначально бездомные. Ещё одной причиной, косвенно влияющей на появление бездомных животных, является бесконтрольная деятельность клубов по разведению породистых животных.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71390" y="5429264"/>
            <a:ext cx="9072610" cy="1631216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+mn-lt"/>
                <a:cs typeface="+mn-cs"/>
              </a:rPr>
              <a:t>Около 2 процентов бездомных животных - это выброшенные кошки и собаки. Среди них особенно часто встречаются собаки бойцовых пород, с которыми их владельцы часто не могут справиться в виду их повышенной агрессивности. </a:t>
            </a:r>
            <a:br>
              <a:rPr lang="ru-RU" sz="20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+mn-lt"/>
                <a:cs typeface="+mn-cs"/>
              </a:rPr>
            </a:br>
            <a:endParaRPr lang="ru-RU" sz="20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+mn-lt"/>
              <a:cs typeface="+mn-cs"/>
            </a:endParaRPr>
          </a:p>
        </p:txBody>
      </p:sp>
      <p:pic>
        <p:nvPicPr>
          <p:cNvPr id="16387" name="Рисунок 5" descr="chto-delat-s-bezdomnymi-zhivotnymi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714500" y="2643188"/>
            <a:ext cx="4286250" cy="267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Рисунок 6" descr="untitled.bmp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500813" y="0"/>
            <a:ext cx="2643187" cy="3398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0"/>
            <a:ext cx="8229600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142984"/>
            <a:ext cx="8229600" cy="4525963"/>
          </a:xfrm>
        </p:spPr>
        <p:txBody>
          <a:bodyPr/>
          <a:lstStyle/>
          <a:p>
            <a:pPr marL="514350" indent="-514350">
              <a:buFont typeface="Wingdings" pitchFamily="2" charset="2"/>
              <a:buChar char="ü"/>
            </a:pPr>
            <a:r>
              <a:rPr lang="ru-RU" sz="2800" b="1" dirty="0" smtClean="0"/>
              <a:t>Не подходи к собаке, находящейся на привязи.</a:t>
            </a:r>
          </a:p>
          <a:p>
            <a:pPr marL="514350" indent="-514350">
              <a:buFont typeface="Wingdings" pitchFamily="2" charset="2"/>
              <a:buChar char="ü"/>
            </a:pPr>
            <a:r>
              <a:rPr lang="ru-RU" sz="2800" b="1" dirty="0" smtClean="0"/>
              <a:t>Не трогай и не гладь чужих собак.</a:t>
            </a:r>
          </a:p>
          <a:p>
            <a:pPr marL="514350" indent="-514350">
              <a:buFont typeface="Wingdings" pitchFamily="2" charset="2"/>
              <a:buChar char="ü"/>
            </a:pPr>
            <a:r>
              <a:rPr lang="ru-RU" sz="2800" b="1" dirty="0" smtClean="0"/>
              <a:t>Не пугайся и не кричи, если к тебе бежит собака.</a:t>
            </a:r>
          </a:p>
          <a:p>
            <a:pPr marL="514350" indent="-514350">
              <a:buFont typeface="Wingdings" pitchFamily="2" charset="2"/>
              <a:buChar char="ü"/>
            </a:pPr>
            <a:r>
              <a:rPr lang="ru-RU" sz="2800" b="1" dirty="0" smtClean="0"/>
              <a:t>Остановись. Собака чаще нападает на движущегося человека.</a:t>
            </a:r>
          </a:p>
          <a:p>
            <a:pPr marL="514350" indent="-514350">
              <a:buFont typeface="Wingdings" pitchFamily="2" charset="2"/>
              <a:buChar char="ü"/>
            </a:pPr>
            <a:r>
              <a:rPr lang="ru-RU" sz="2800" b="1" dirty="0" smtClean="0"/>
              <a:t>Встань боком к собаке и твердым голосом отдай несколько команд («Фу», «Нельзя», «Сидеть»!).</a:t>
            </a:r>
          </a:p>
          <a:p>
            <a:pPr marL="514350" indent="-514350">
              <a:buFont typeface="Wingdings" pitchFamily="2" charset="2"/>
              <a:buChar char="ü"/>
            </a:pPr>
            <a:r>
              <a:rPr lang="ru-RU" sz="2800" b="1" dirty="0" smtClean="0"/>
              <a:t>Не делая резких движений, позови хозяина (если он находится поблизости).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9144000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Правила поведения при </a:t>
            </a:r>
          </a:p>
          <a:p>
            <a:pPr algn="ctr"/>
            <a:r>
              <a:rPr lang="ru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встрече с бездомными животными </a:t>
            </a:r>
            <a:endParaRPr lang="ru-RU" sz="3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0"/>
            <a:ext cx="8229600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marL="514350" indent="-514350">
              <a:buFont typeface="Wingdings" pitchFamily="2" charset="2"/>
              <a:buChar char="ü"/>
            </a:pPr>
            <a:r>
              <a:rPr lang="ru-RU" sz="2800" b="1" dirty="0" smtClean="0"/>
              <a:t>Если помочь тебе некому, уходи от собаки медленно, не ускоряя шаг.</a:t>
            </a:r>
          </a:p>
          <a:p>
            <a:pPr marL="514350" indent="-514350">
              <a:buFont typeface="Wingdings" pitchFamily="2" charset="2"/>
              <a:buChar char="ü"/>
            </a:pPr>
            <a:r>
              <a:rPr lang="ru-RU" sz="2800" b="1" dirty="0" smtClean="0"/>
              <a:t>Не пытайся кричать, махать руками или палкой, кидать что-либо в собаку, убегать от нее.</a:t>
            </a:r>
          </a:p>
          <a:p>
            <a:pPr marL="514350" indent="-514350">
              <a:buFont typeface="Wingdings" pitchFamily="2" charset="2"/>
              <a:buChar char="ü"/>
            </a:pPr>
            <a:r>
              <a:rPr lang="ru-RU" sz="2800" b="1" dirty="0" smtClean="0"/>
              <a:t>Не смотри собаке в глаза – это может спровоцировать ее на активные действия.</a:t>
            </a:r>
          </a:p>
          <a:p>
            <a:pPr marL="514350" indent="-514350">
              <a:buFont typeface="Wingdings" pitchFamily="2" charset="2"/>
              <a:buChar char="ü"/>
            </a:pPr>
            <a:r>
              <a:rPr lang="ru-RU" sz="2800" b="1" dirty="0" smtClean="0"/>
              <a:t>Если собака приседает – она готовится прыгнуть. Защити горло (прижми подбородок к груди и выставь вперед локти).</a:t>
            </a:r>
          </a:p>
          <a:p>
            <a:pPr marL="514350" indent="-514350">
              <a:buFont typeface="Wingdings" pitchFamily="2" charset="2"/>
              <a:buChar char="ü"/>
            </a:pPr>
            <a:r>
              <a:rPr lang="ru-RU" sz="2800" b="1" dirty="0" smtClean="0"/>
              <a:t>Запомни! Опасно трогать собаку, когда она ест; подходить к собаке, у которой щенки; замахиваться на хозяина собаки.</a:t>
            </a:r>
          </a:p>
          <a:p>
            <a:pPr marL="514350" indent="-514350">
              <a:buFont typeface="Wingdings" pitchFamily="2" charset="2"/>
              <a:buChar char="ü"/>
            </a:pPr>
            <a:r>
              <a:rPr lang="ru-RU" sz="2800" b="1" dirty="0" smtClean="0"/>
              <a:t>Если тебя укусила собака, немедленно сообщи об этом взрослым и обратись в </a:t>
            </a:r>
            <a:r>
              <a:rPr lang="ru-RU" sz="2800" b="1" dirty="0" err="1" smtClean="0"/>
              <a:t>травмопункт</a:t>
            </a:r>
            <a:r>
              <a:rPr lang="ru-RU" sz="2800" b="1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Заключение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142984"/>
            <a:ext cx="8786842" cy="5715016"/>
          </a:xfrm>
        </p:spPr>
        <p:txBody>
          <a:bodyPr/>
          <a:lstStyle/>
          <a:p>
            <a:pPr>
              <a:buNone/>
            </a:pP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2600" b="1" dirty="0" smtClean="0"/>
              <a:t>Свободное обитание бездомных животных в городе нарушает права тех людей, для которых благоприятная окружающая среда несовместима с постоянным повышенным риском нападения на них безнадзорных собак. </a:t>
            </a:r>
          </a:p>
          <a:p>
            <a:pPr>
              <a:buNone/>
            </a:pPr>
            <a:r>
              <a:rPr lang="ru-RU" sz="2600" b="1" dirty="0" smtClean="0"/>
              <a:t>     По действующему законодательству забота о бездомных животных возложена на муниципальные власти. Они обязаны принять меры, чтобы очистить улицы города от бездомных животных, но не уничтожая их, а обеспечивая их благополучное существование. Эти принципы и должны быть заложены в оптимальную концепцию работы с безнадзорными животными.</a:t>
            </a:r>
            <a:endParaRPr lang="ru-RU" sz="2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285728"/>
            <a:ext cx="4572000" cy="6370975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+mn-lt"/>
                <a:cs typeface="+mn-cs"/>
              </a:rPr>
              <a:t>Неверно думать, что бездомные собаки обладают сознательной агрессией по отношению к человеку. Бездомные собаки, родившиеся на улице и никогда не имеющие контакты с человеком, как и любое другое дикое животное, стремятся убежать при виде человека. Эта основная рефлекторная ответная реакция на приближение человека как потенциальной опасности всех диких животных. </a:t>
            </a:r>
          </a:p>
        </p:txBody>
      </p:sp>
      <p:pic>
        <p:nvPicPr>
          <p:cNvPr id="20482" name="Рисунок 5" descr="151118715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429125" y="0"/>
            <a:ext cx="4714875" cy="307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3" name="Рисунок 6" descr="1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062538" y="3286125"/>
            <a:ext cx="4081462" cy="307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over dir="r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428992" y="-5417"/>
            <a:ext cx="3714776" cy="6863417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+mn-lt"/>
                <a:cs typeface="+mn-cs"/>
              </a:rPr>
              <a:t>Если нарушается дистанция самообороны или создается критическая ситуация, животные, не видя выхода бегством, переходят к крайней мере и атакуют в целях самообороны. Таким образом, агрессивное нападение бездомных собак на человека- ответная реакция на критически складывающиеся обстоятельства, то есть вынужденные нападения. Большинство агрессивных выпадов собак против незнакомых людей связано с охраной своего потомства, территории  или страхом</a:t>
            </a:r>
          </a:p>
        </p:txBody>
      </p:sp>
      <p:pic>
        <p:nvPicPr>
          <p:cNvPr id="22530" name="Рисунок 4" descr="41472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42875" y="214313"/>
            <a:ext cx="3214688" cy="2625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1" name="Рисунок 5" descr="1228791325_bezdog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42875" y="4286250"/>
            <a:ext cx="3241675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2" name="Рисунок 7" descr="lutf81.jp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500813" y="2143125"/>
            <a:ext cx="2643187" cy="207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357688" y="714375"/>
            <a:ext cx="4572000" cy="5508625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+mn-lt"/>
                <a:cs typeface="+mn-cs"/>
              </a:rPr>
              <a:t>Отношение к бездомным животным со стороны муниципальных властей и ветеринарных служб в России издавна определялось тем, что эти животные могут (реально или теоретически) являться переносчиками болезней. Передающихся человеку около трех сотен, например: туберкулез, демодекоз, различные гельминтозы («глисты"). Среди таких болезней в газетных публикациях упомянут даже сифилис,</a:t>
            </a:r>
            <a:r>
              <a:rPr lang="ru-RU" sz="2000" b="1" u="sng" dirty="0">
                <a:solidFill>
                  <a:schemeClr val="bg2">
                    <a:lumMod val="50000"/>
                  </a:schemeClr>
                </a:solidFill>
                <a:latin typeface="+mn-lt"/>
                <a:cs typeface="+mn-cs"/>
              </a:rPr>
              <a:t> </a:t>
            </a:r>
            <a:r>
              <a:rPr lang="ru-RU" sz="2400" b="1" u="sng" dirty="0">
                <a:solidFill>
                  <a:schemeClr val="bg2">
                    <a:lumMod val="50000"/>
                  </a:schemeClr>
                </a:solidFill>
                <a:latin typeface="+mn-lt"/>
                <a:cs typeface="+mn-cs"/>
              </a:rPr>
              <a:t>хотя эта болезнь передается только от человека к человеку </a:t>
            </a: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+mn-lt"/>
                <a:cs typeface="+mn-cs"/>
              </a:rPr>
              <a:t> </a:t>
            </a:r>
            <a:endParaRPr lang="ru-RU" sz="2400" b="1" i="1" u="sng" dirty="0">
              <a:solidFill>
                <a:schemeClr val="bg2">
                  <a:lumMod val="50000"/>
                </a:schemeClr>
              </a:solidFill>
              <a:latin typeface="+mn-lt"/>
              <a:cs typeface="+mn-cs"/>
            </a:endParaRPr>
          </a:p>
        </p:txBody>
      </p:sp>
      <p:pic>
        <p:nvPicPr>
          <p:cNvPr id="28674" name="Рисунок 5" descr="s320x240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3697288"/>
            <a:ext cx="4214813" cy="3160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5" name="Рисунок 9" descr="catdog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0" y="0"/>
            <a:ext cx="4286250" cy="2928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14313" y="214313"/>
            <a:ext cx="5072062" cy="6494462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bg2">
                    <a:lumMod val="50000"/>
                  </a:schemeClr>
                </a:solidFill>
                <a:latin typeface="+mn-lt"/>
                <a:cs typeface="+mn-cs"/>
              </a:rPr>
              <a:t>Проблемы  бродячих животных можно разделить на несколько групп: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bg2">
                    <a:lumMod val="50000"/>
                  </a:schemeClr>
                </a:solidFill>
                <a:latin typeface="+mn-lt"/>
                <a:cs typeface="+mn-cs"/>
              </a:rPr>
              <a:t>*эпидемиологические и эпизоотологические (заражения бездомными кошками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bg2">
                    <a:lumMod val="50000"/>
                  </a:schemeClr>
                </a:solidFill>
                <a:latin typeface="+mn-lt"/>
                <a:cs typeface="+mn-cs"/>
              </a:rPr>
              <a:t>инфекционными заболеваниями как человека, так и хозяйских кошек),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bg2">
                    <a:lumMod val="50000"/>
                  </a:schemeClr>
                </a:solidFill>
                <a:latin typeface="+mn-lt"/>
                <a:cs typeface="+mn-cs"/>
              </a:rPr>
              <a:t>*психологические (психологический дискомфорт от их присутствия, жалость или жестокость, проявляемая людьми в отношении бездомных животных и её последствия),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bg2">
                    <a:lumMod val="50000"/>
                  </a:schemeClr>
                </a:solidFill>
                <a:latin typeface="+mn-lt"/>
                <a:cs typeface="+mn-cs"/>
              </a:rPr>
              <a:t>*кошка как источник дорожно-транспортных происшествий,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bg2">
                    <a:lumMod val="50000"/>
                  </a:schemeClr>
                </a:solidFill>
                <a:latin typeface="+mn-lt"/>
                <a:cs typeface="+mn-cs"/>
              </a:rPr>
              <a:t>ущерб, наносимый бездомными кошками фауне городской экосистемы и другие.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chemeClr val="bg2">
                    <a:lumMod val="50000"/>
                  </a:schemeClr>
                </a:solidFill>
                <a:latin typeface="+mn-lt"/>
                <a:cs typeface="+mn-cs"/>
              </a:rPr>
              <a:t>Все тоже самое относиться и к бездомным собакам.</a:t>
            </a:r>
          </a:p>
        </p:txBody>
      </p:sp>
      <p:sp>
        <p:nvSpPr>
          <p:cNvPr id="30722" name="Прямоугольник 6"/>
          <p:cNvSpPr>
            <a:spLocks noChangeArrowheads="1"/>
          </p:cNvSpPr>
          <p:nvPr/>
        </p:nvSpPr>
        <p:spPr bwMode="auto">
          <a:xfrm>
            <a:off x="-2286000" y="2786063"/>
            <a:ext cx="45720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alibri" pitchFamily="34" charset="0"/>
              </a:rPr>
              <a:t>О</a:t>
            </a:r>
          </a:p>
        </p:txBody>
      </p:sp>
      <p:pic>
        <p:nvPicPr>
          <p:cNvPr id="30723" name="Рисунок 7" descr="930_large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260975" y="642938"/>
            <a:ext cx="3883025" cy="485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85750" y="857250"/>
            <a:ext cx="4286250" cy="5324475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bg2">
                    <a:lumMod val="50000"/>
                  </a:schemeClr>
                </a:solidFill>
                <a:latin typeface="+mn-lt"/>
                <a:cs typeface="+mn-cs"/>
              </a:rPr>
              <a:t>Многолетние усилия СГООЗЖ доказать, что убийство безнадзорных животных коммунальщиками носит незаконный характер, увенчались успехом. По результатам проверки заявления зам.председателя по связям с общественностью СГООЗЖ Семык О.И. Саратовская природоохранная прокуратура вынесла представления о незаконности данных действий в адрес администрации, управления ветеринарии и коммунальщиков-"киллеров". </a:t>
            </a:r>
          </a:p>
        </p:txBody>
      </p:sp>
      <p:pic>
        <p:nvPicPr>
          <p:cNvPr id="32770" name="Рисунок 5" descr="dogsangels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529138" y="0"/>
            <a:ext cx="4614862" cy="307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1" name="Рисунок 6" descr="1238314182_121134650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780088" y="3286125"/>
            <a:ext cx="3363912" cy="307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14313" y="214313"/>
            <a:ext cx="8501062" cy="708025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>
                <a:solidFill>
                  <a:schemeClr val="bg2">
                    <a:lumMod val="50000"/>
                  </a:schemeClr>
                </a:solidFill>
                <a:latin typeface="+mn-lt"/>
                <a:cs typeface="+mn-cs"/>
              </a:rPr>
              <a:t>Администрация Саратова разработала план стерилизации безнадзорных собак и кошек и их дальнейшего содержания</a:t>
            </a:r>
            <a:r>
              <a:rPr lang="ru-RU" i="1" dirty="0">
                <a:latin typeface="+mn-lt"/>
                <a:cs typeface="+mn-cs"/>
              </a:rPr>
              <a:t>.</a:t>
            </a:r>
            <a:endParaRPr lang="ru-RU" dirty="0">
              <a:latin typeface="+mn-lt"/>
              <a:cs typeface="+mn-cs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714750" y="1212850"/>
            <a:ext cx="5143500" cy="5645150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2">
                    <a:lumMod val="50000"/>
                  </a:schemeClr>
                </a:solidFill>
                <a:latin typeface="+mn-lt"/>
                <a:cs typeface="+mn-cs"/>
              </a:rPr>
              <a:t>Город мог бы изыскать на это деньги, но проблема в том, что борьба с бродячими животными не входит в полномочия местной власти. По нынешнему законодательству, муниципалитет вправе регламентировать правила содержания домашних питомцев, а контроль за безнадзорными животными возложен на государственные учреждения. Однако в Саратове пока никто не занимается этой проблемой.</a:t>
            </a:r>
          </a:p>
        </p:txBody>
      </p:sp>
      <p:pic>
        <p:nvPicPr>
          <p:cNvPr id="34819" name="Рисунок 5" descr="dog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1143000"/>
            <a:ext cx="3714750" cy="4929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800080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314</TotalTime>
  <Words>1061</Words>
  <Application>Microsoft Office PowerPoint</Application>
  <PresentationFormat>Экран (4:3)</PresentationFormat>
  <Paragraphs>105</Paragraphs>
  <Slides>32</Slides>
  <Notes>12</Notes>
  <HiddenSlides>0</HiddenSlides>
  <MMClips>1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4" baseType="lpstr">
      <vt:lpstr>Тема Office</vt:lpstr>
      <vt:lpstr>Лист Microsoft Office Excel 97-2003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Много ли бездомных животных стало на улицах г. Саратова?</vt:lpstr>
      <vt:lpstr>Как Вы относитесь к бездомным животным?</vt:lpstr>
      <vt:lpstr>Какие метода сокращения численности бездомных животных Вы считает наиболее приемлемыми?</vt:lpstr>
      <vt:lpstr>Согласны ли Вы, что бездомные животные могут быть опасны?</vt:lpstr>
      <vt:lpstr>Случалось ли, что Вы брали бездомное животное домой?</vt:lpstr>
      <vt:lpstr>Я готов помочь бездомным животным?</vt:lpstr>
      <vt:lpstr>Местоположение групп собак</vt:lpstr>
      <vt:lpstr>Итоги</vt:lpstr>
      <vt:lpstr>Слайд 23</vt:lpstr>
      <vt:lpstr>Акция «Доброе сердце»</vt:lpstr>
      <vt:lpstr>Приют бездомных животных</vt:lpstr>
      <vt:lpstr>Приют бездомных животных</vt:lpstr>
      <vt:lpstr>Приют бездомных животных</vt:lpstr>
      <vt:lpstr>Приют бездомных животных</vt:lpstr>
      <vt:lpstr>Приют бездомных животных</vt:lpstr>
      <vt:lpstr>Слайд 30</vt:lpstr>
      <vt:lpstr>Слайд 31</vt:lpstr>
      <vt:lpstr>Заключение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маша</dc:creator>
  <cp:lastModifiedBy>Admin</cp:lastModifiedBy>
  <cp:revision>39</cp:revision>
  <dcterms:created xsi:type="dcterms:W3CDTF">2010-11-22T14:58:16Z</dcterms:created>
  <dcterms:modified xsi:type="dcterms:W3CDTF">2012-02-08T18:31:20Z</dcterms:modified>
</cp:coreProperties>
</file>