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67" r:id="rId3"/>
    <p:sldId id="268" r:id="rId4"/>
    <p:sldId id="257" r:id="rId5"/>
    <p:sldId id="258" r:id="rId6"/>
    <p:sldId id="259" r:id="rId7"/>
    <p:sldId id="261" r:id="rId8"/>
    <p:sldId id="260" r:id="rId9"/>
    <p:sldId id="262" r:id="rId10"/>
    <p:sldId id="263" r:id="rId11"/>
    <p:sldId id="264" r:id="rId12"/>
    <p:sldId id="265" r:id="rId13"/>
    <p:sldId id="266"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20.08.2004</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20.08.2004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20.08.2004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5225"/>
            <a:ext cx="2133600" cy="476250"/>
          </a:xfrm>
        </p:spPr>
        <p:txBody>
          <a:bodyPr/>
          <a:lstStyle>
            <a:lvl1pPr>
              <a:defRPr/>
            </a:lvl1pPr>
          </a:lstStyle>
          <a:p>
            <a:endParaRPr lang="ru-RU"/>
          </a:p>
        </p:txBody>
      </p:sp>
      <p:sp>
        <p:nvSpPr>
          <p:cNvPr id="7" name="Нижний колонтитул 6"/>
          <p:cNvSpPr>
            <a:spLocks noGrp="1"/>
          </p:cNvSpPr>
          <p:nvPr>
            <p:ph type="ftr" sz="quarter" idx="11"/>
          </p:nvPr>
        </p:nvSpPr>
        <p:spPr>
          <a:xfrm>
            <a:off x="3124200" y="6245225"/>
            <a:ext cx="2895600" cy="476250"/>
          </a:xfrm>
        </p:spPr>
        <p:txBody>
          <a:bodyPr/>
          <a:lstStyle>
            <a:lvl1pPr>
              <a:defRPr/>
            </a:lvl1pPr>
          </a:lstStyle>
          <a:p>
            <a:endParaRPr lang="ru-RU"/>
          </a:p>
        </p:txBody>
      </p:sp>
      <p:sp>
        <p:nvSpPr>
          <p:cNvPr id="8" name="Номер слайда 7"/>
          <p:cNvSpPr>
            <a:spLocks noGrp="1"/>
          </p:cNvSpPr>
          <p:nvPr>
            <p:ph type="sldNum" sz="quarter" idx="12"/>
          </p:nvPr>
        </p:nvSpPr>
        <p:spPr>
          <a:xfrm>
            <a:off x="6553200" y="6245225"/>
            <a:ext cx="2133600" cy="476250"/>
          </a:xfrm>
        </p:spPr>
        <p:txBody>
          <a:bodyPr/>
          <a:lstStyle>
            <a:lvl1pPr>
              <a:defRPr/>
            </a:lvl1pPr>
          </a:lstStyle>
          <a:p>
            <a:fld id="{C75F5047-A6B4-4734-A81E-E606F81B774F}"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20.08.2004</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20.08.2004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20.08.2004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20.08.2004</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20.08.2004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20.08.2004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20.08.2004</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20.08.2004</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20.08.2004</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athens.jpg"/>
          <p:cNvPicPr>
            <a:picLocks noChangeAspect="1"/>
          </p:cNvPicPr>
          <p:nvPr/>
        </p:nvPicPr>
        <p:blipFill>
          <a:blip r:embed="rId2" cstate="print"/>
          <a:stretch>
            <a:fillRect/>
          </a:stretch>
        </p:blipFill>
        <p:spPr>
          <a:xfrm>
            <a:off x="928662" y="3674373"/>
            <a:ext cx="4214842" cy="280738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4" name="Рисунок 3" descr="piraeus.jpg"/>
          <p:cNvPicPr>
            <a:picLocks noChangeAspect="1"/>
          </p:cNvPicPr>
          <p:nvPr/>
        </p:nvPicPr>
        <p:blipFill>
          <a:blip r:embed="rId3" cstate="print"/>
          <a:stretch>
            <a:fillRect/>
          </a:stretch>
        </p:blipFill>
        <p:spPr>
          <a:xfrm>
            <a:off x="4143372" y="285728"/>
            <a:ext cx="4705703" cy="305870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Заголовок 1"/>
          <p:cNvSpPr>
            <a:spLocks noGrp="1"/>
          </p:cNvSpPr>
          <p:nvPr>
            <p:ph type="ctrTitle"/>
          </p:nvPr>
        </p:nvSpPr>
        <p:spPr>
          <a:xfrm rot="20390470">
            <a:off x="-386685" y="263043"/>
            <a:ext cx="5702527" cy="2501018"/>
          </a:xfrm>
        </p:spPr>
        <p:txBody>
          <a:bodyPr/>
          <a:lstStyle/>
          <a:p>
            <a:r>
              <a:rPr lang="ru-RU" b="1" dirty="0" smtClean="0">
                <a:solidFill>
                  <a:srgbClr val="FFFF00"/>
                </a:solidFill>
                <a:effectLst>
                  <a:outerShdw blurRad="38100" dist="38100" dir="2700000" algn="tl">
                    <a:srgbClr val="000000">
                      <a:alpha val="43137"/>
                    </a:srgbClr>
                  </a:outerShdw>
                </a:effectLst>
              </a:rPr>
              <a:t>Афины – самый прекрасный город Древней Греции</a:t>
            </a:r>
            <a:endParaRPr lang="ru-RU" b="1" dirty="0">
              <a:solidFill>
                <a:srgbClr val="FFFF00"/>
              </a:solidFill>
              <a:effectLst>
                <a:outerShdw blurRad="38100" dist="38100" dir="2700000" algn="tl">
                  <a:srgbClr val="000000">
                    <a:alpha val="43137"/>
                  </a:srgbClr>
                </a:outerShdw>
              </a:effectLst>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51"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770" decel="100000"/>
                                        <p:tgtEl>
                                          <p:spTgt spid="4"/>
                                        </p:tgtEl>
                                      </p:cBhvr>
                                    </p:animEffect>
                                    <p:animScale>
                                      <p:cBhvr>
                                        <p:cTn id="15" dur="770" decel="100000"/>
                                        <p:tgtEl>
                                          <p:spTgt spid="4"/>
                                        </p:tgtEl>
                                      </p:cBhvr>
                                      <p:from x="10000" y="10000"/>
                                      <p:to x="200000" y="450000"/>
                                    </p:animScale>
                                    <p:animScale>
                                      <p:cBhvr>
                                        <p:cTn id="16" dur="1230" accel="100000" fill="hold">
                                          <p:stCondLst>
                                            <p:cond delay="770"/>
                                          </p:stCondLst>
                                        </p:cTn>
                                        <p:tgtEl>
                                          <p:spTgt spid="4"/>
                                        </p:tgtEl>
                                      </p:cBhvr>
                                      <p:from x="200000" y="450000"/>
                                      <p:to x="100000" y="100000"/>
                                    </p:animScale>
                                    <p:set>
                                      <p:cBhvr>
                                        <p:cTn id="17" dur="770" fill="hold"/>
                                        <p:tgtEl>
                                          <p:spTgt spid="4"/>
                                        </p:tgtEl>
                                        <p:attrNameLst>
                                          <p:attrName>ppt_x</p:attrName>
                                        </p:attrNameLst>
                                      </p:cBhvr>
                                      <p:to>
                                        <p:strVal val="(0.5)"/>
                                      </p:to>
                                    </p:set>
                                    <p:anim from="(0.5)" to="(#ppt_x)" calcmode="lin" valueType="num">
                                      <p:cBhvr>
                                        <p:cTn id="18" dur="1230" accel="100000" fill="hold">
                                          <p:stCondLst>
                                            <p:cond delay="770"/>
                                          </p:stCondLst>
                                        </p:cTn>
                                        <p:tgtEl>
                                          <p:spTgt spid="4"/>
                                        </p:tgtEl>
                                        <p:attrNameLst>
                                          <p:attrName>ppt_x</p:attrName>
                                        </p:attrNameLst>
                                      </p:cBhvr>
                                    </p:anim>
                                    <p:set>
                                      <p:cBhvr>
                                        <p:cTn id="19" dur="770" fill="hold"/>
                                        <p:tgtEl>
                                          <p:spTgt spid="4"/>
                                        </p:tgtEl>
                                        <p:attrNameLst>
                                          <p:attrName>ppt_y</p:attrName>
                                        </p:attrNameLst>
                                      </p:cBhvr>
                                      <p:to>
                                        <p:strVal val="(#ppt_y+0.4)"/>
                                      </p:to>
                                    </p:set>
                                    <p:anim from="(#ppt_y+0.4)" to="(#ppt_y)" calcmode="lin" valueType="num">
                                      <p:cBhvr>
                                        <p:cTn id="20" dur="1230" accel="100000" fill="hold">
                                          <p:stCondLst>
                                            <p:cond delay="770"/>
                                          </p:stCondLst>
                                        </p:cTn>
                                        <p:tgtEl>
                                          <p:spTgt spid="4"/>
                                        </p:tgtEl>
                                        <p:attrNameLst>
                                          <p:attrName>ppt_y</p:attrName>
                                        </p:attrNameLst>
                                      </p:cBhvr>
                                    </p:anim>
                                  </p:childTnLst>
                                </p:cTn>
                              </p:par>
                            </p:childTnLst>
                          </p:cTn>
                        </p:par>
                        <p:par>
                          <p:cTn id="21" fill="hold">
                            <p:stCondLst>
                              <p:cond delay="4000"/>
                            </p:stCondLst>
                            <p:childTnLst>
                              <p:par>
                                <p:cTn id="22" presetID="51"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70" decel="100000"/>
                                        <p:tgtEl>
                                          <p:spTgt spid="5"/>
                                        </p:tgtEl>
                                      </p:cBhvr>
                                    </p:animEffect>
                                    <p:animScale>
                                      <p:cBhvr>
                                        <p:cTn id="25" dur="770" decel="100000"/>
                                        <p:tgtEl>
                                          <p:spTgt spid="5"/>
                                        </p:tgtEl>
                                      </p:cBhvr>
                                      <p:from x="10000" y="10000"/>
                                      <p:to x="200000" y="450000"/>
                                    </p:animScale>
                                    <p:animScale>
                                      <p:cBhvr>
                                        <p:cTn id="26" dur="1230" accel="100000" fill="hold">
                                          <p:stCondLst>
                                            <p:cond delay="770"/>
                                          </p:stCondLst>
                                        </p:cTn>
                                        <p:tgtEl>
                                          <p:spTgt spid="5"/>
                                        </p:tgtEl>
                                      </p:cBhvr>
                                      <p:from x="200000" y="450000"/>
                                      <p:to x="100000" y="100000"/>
                                    </p:animScale>
                                    <p:set>
                                      <p:cBhvr>
                                        <p:cTn id="27" dur="770" fill="hold"/>
                                        <p:tgtEl>
                                          <p:spTgt spid="5"/>
                                        </p:tgtEl>
                                        <p:attrNameLst>
                                          <p:attrName>ppt_x</p:attrName>
                                        </p:attrNameLst>
                                      </p:cBhvr>
                                      <p:to>
                                        <p:strVal val="(0.5)"/>
                                      </p:to>
                                    </p:set>
                                    <p:anim from="(0.5)" to="(#ppt_x)" calcmode="lin" valueType="num">
                                      <p:cBhvr>
                                        <p:cTn id="28" dur="1230" accel="100000" fill="hold">
                                          <p:stCondLst>
                                            <p:cond delay="770"/>
                                          </p:stCondLst>
                                        </p:cTn>
                                        <p:tgtEl>
                                          <p:spTgt spid="5"/>
                                        </p:tgtEl>
                                        <p:attrNameLst>
                                          <p:attrName>ppt_x</p:attrName>
                                        </p:attrNameLst>
                                      </p:cBhvr>
                                    </p:anim>
                                    <p:set>
                                      <p:cBhvr>
                                        <p:cTn id="29" dur="770" fill="hold"/>
                                        <p:tgtEl>
                                          <p:spTgt spid="5"/>
                                        </p:tgtEl>
                                        <p:attrNameLst>
                                          <p:attrName>ppt_y</p:attrName>
                                        </p:attrNameLst>
                                      </p:cBhvr>
                                      <p:to>
                                        <p:strVal val="(#ppt_y+0.4)"/>
                                      </p:to>
                                    </p:set>
                                    <p:anim from="(#ppt_y+0.4)" to="(#ppt_y)" calcmode="lin" valueType="num">
                                      <p:cBhvr>
                                        <p:cTn id="30"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1289298865_parthenon1.jpg"/>
          <p:cNvPicPr>
            <a:picLocks noChangeAspect="1"/>
          </p:cNvPicPr>
          <p:nvPr/>
        </p:nvPicPr>
        <p:blipFill>
          <a:blip r:embed="rId2" cstate="print"/>
          <a:stretch>
            <a:fillRect/>
          </a:stretch>
        </p:blipFill>
        <p:spPr>
          <a:xfrm rot="800362">
            <a:off x="3558766" y="1570959"/>
            <a:ext cx="5444120" cy="4238636"/>
          </a:xfrm>
          <a:prstGeom prst="rect">
            <a:avLst/>
          </a:prstGeom>
          <a:ln>
            <a:noFill/>
          </a:ln>
          <a:effectLst>
            <a:outerShdw blurRad="292100" dist="139700" dir="2700000" algn="tl" rotWithShape="0">
              <a:srgbClr val="333333">
                <a:alpha val="65000"/>
              </a:srgbClr>
            </a:outerShdw>
          </a:effectLst>
        </p:spPr>
      </p:pic>
      <p:sp>
        <p:nvSpPr>
          <p:cNvPr id="2049" name="Rectangle 1"/>
          <p:cNvSpPr>
            <a:spLocks noChangeArrowheads="1"/>
          </p:cNvSpPr>
          <p:nvPr/>
        </p:nvSpPr>
        <p:spPr bwMode="auto">
          <a:xfrm>
            <a:off x="142844" y="785794"/>
            <a:ext cx="4786346" cy="63094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err="1" smtClean="0">
                <a:ln>
                  <a:noFill/>
                </a:ln>
                <a:solidFill>
                  <a:srgbClr val="00B0F0"/>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Афи́нский</a:t>
            </a:r>
            <a:r>
              <a:rPr kumimoji="0" lang="ru-RU" sz="2400" b="1" i="0" u="none" strike="noStrike" cap="none" normalizeH="0" baseline="0" dirty="0" smtClean="0">
                <a:ln>
                  <a:noFill/>
                </a:ln>
                <a:solidFill>
                  <a:srgbClr val="00B0F0"/>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 </a:t>
            </a:r>
            <a:r>
              <a:rPr kumimoji="0" lang="ru-RU" sz="2400" b="1" i="0" u="none" strike="noStrike" cap="none" normalizeH="0" baseline="0" dirty="0" err="1" smtClean="0">
                <a:ln>
                  <a:noFill/>
                </a:ln>
                <a:solidFill>
                  <a:srgbClr val="00B0F0"/>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акро́поль</a:t>
            </a:r>
            <a:r>
              <a:rPr kumimoji="0" lang="ru-RU" sz="2400" b="1" i="0" u="none" strike="noStrike" cap="none" normalizeH="0" baseline="0" dirty="0" smtClean="0">
                <a:ln>
                  <a:noFill/>
                </a:ln>
                <a:solidFill>
                  <a:srgbClr val="00B0F0"/>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 (греч. </a:t>
            </a:r>
            <a:r>
              <a:rPr kumimoji="0" lang="ru-RU" sz="2400" b="1" i="0" u="none" strike="noStrike" cap="none" normalizeH="0" baseline="0" dirty="0" err="1" smtClean="0">
                <a:ln>
                  <a:noFill/>
                </a:ln>
                <a:solidFill>
                  <a:srgbClr val="00B0F0"/>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Ακρόπολη Αθηνών</a:t>
            </a:r>
            <a:r>
              <a:rPr kumimoji="0" lang="ru-RU" sz="2400" b="1" i="0" u="none" strike="noStrike" cap="none" normalizeH="0" baseline="0" dirty="0" smtClean="0">
                <a:ln>
                  <a:noFill/>
                </a:ln>
                <a:solidFill>
                  <a:srgbClr val="00B0F0"/>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 — акрополь в городе Афины, представляющий собой 156-метровый скалистый холм с пологой вершиной (</a:t>
            </a:r>
            <a:r>
              <a:rPr kumimoji="0" lang="ru-RU" sz="2400" b="1" i="0" u="none" strike="noStrike" cap="none" normalizeH="0" baseline="0" dirty="0" err="1" smtClean="0">
                <a:ln>
                  <a:noFill/>
                </a:ln>
                <a:solidFill>
                  <a:srgbClr val="00B0F0"/>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ок</a:t>
            </a:r>
            <a:r>
              <a:rPr kumimoji="0" lang="ru-RU" sz="2400" b="1" i="0" u="none" strike="noStrike" cap="none" normalizeH="0" baseline="0" dirty="0" smtClean="0">
                <a:ln>
                  <a:noFill/>
                </a:ln>
                <a:solidFill>
                  <a:srgbClr val="00B0F0"/>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 300 м в длину и 170 м в ширину).</a:t>
            </a:r>
            <a:endParaRPr kumimoji="0" lang="ru-RU" sz="2400" b="1" i="0" u="none" strike="noStrike" cap="none" normalizeH="0" baseline="0" dirty="0" smtClean="0">
              <a:ln>
                <a:noFill/>
              </a:ln>
              <a:solidFill>
                <a:srgbClr val="00B0F0"/>
              </a:solidFill>
              <a:effectLst>
                <a:outerShdw blurRad="38100" dist="38100" dir="2700000" algn="tl">
                  <a:srgbClr val="000000">
                    <a:alpha val="43137"/>
                  </a:srgbClr>
                </a:outerShdw>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B0F0"/>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Первые укрепления на скалистом отроге площадью 300 на 130 м, поднимающемся на окраине Афин, появились ещё задолго до наступления классического периода. Уже во времена архаики здесь располагались величественные храмы, скульптуры, различные предметы культа.</a:t>
            </a:r>
            <a:endParaRPr kumimoji="0" lang="ru-RU" sz="2400" b="1" i="0" u="none" strike="noStrike" cap="none" normalizeH="0" baseline="0" dirty="0" smtClean="0">
              <a:ln>
                <a:noFill/>
              </a:ln>
              <a:solidFill>
                <a:srgbClr val="00B0F0"/>
              </a:solidFill>
              <a:effectLst>
                <a:outerShdw blurRad="38100" dist="38100" dir="2700000" algn="tl">
                  <a:srgbClr val="000000">
                    <a:alpha val="43137"/>
                  </a:srgbClr>
                </a:outerShdw>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1142976" y="142852"/>
            <a:ext cx="7116821" cy="923330"/>
          </a:xfrm>
          <a:prstGeom prst="rect">
            <a:avLst/>
          </a:prstGeom>
          <a:noFill/>
        </p:spPr>
        <p:txBody>
          <a:bodyPr wrap="none" lIns="91440" tIns="45720" rIns="91440" bIns="45720">
            <a:spAutoFit/>
          </a:bodyPr>
          <a:lstStyle/>
          <a:p>
            <a:pPr algn="ctr"/>
            <a:r>
              <a:rPr lang="ru-RU" sz="5400" b="1" dirty="0" smtClean="0">
                <a:ln w="31550" cmpd="sng">
                  <a:solidFill>
                    <a:srgbClr val="00B0F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Афинский акрополь</a:t>
            </a:r>
            <a:endParaRPr lang="ru-RU" sz="5400" b="1" dirty="0">
              <a:ln w="31550" cmpd="sng">
                <a:solidFill>
                  <a:srgbClr val="00B0F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57158" y="571480"/>
            <a:ext cx="4043362" cy="5453082"/>
          </a:xfrm>
        </p:spPr>
        <p:txBody>
          <a:bodyPr>
            <a:normAutofit fontScale="55000" lnSpcReduction="20000"/>
          </a:bodyPr>
          <a:lstStyle/>
          <a:p>
            <a:pPr>
              <a:buNone/>
            </a:pPr>
            <a:r>
              <a:rPr lang="ru-RU" sz="3600" dirty="0" smtClean="0">
                <a:effectLst>
                  <a:outerShdw blurRad="38100" dist="38100" dir="2700000" algn="tl">
                    <a:srgbClr val="000000">
                      <a:alpha val="43137"/>
                    </a:srgbClr>
                  </a:outerShdw>
                </a:effectLst>
              </a:rPr>
              <a:t>В 480 году до н. э. во время греко-персидских войн храмы Акрополя были разрушены персами. Жители Афин дали клятву восстановить святыни только после изгнания врагов из Эллады.</a:t>
            </a:r>
          </a:p>
          <a:p>
            <a:pPr>
              <a:buNone/>
            </a:pPr>
            <a:r>
              <a:rPr lang="ru-RU" sz="3600" dirty="0" smtClean="0">
                <a:effectLst>
                  <a:outerShdw blurRad="38100" dist="38100" dir="2700000" algn="tl">
                    <a:srgbClr val="000000">
                      <a:alpha val="43137"/>
                    </a:srgbClr>
                  </a:outerShdw>
                </a:effectLst>
              </a:rPr>
              <a:t> </a:t>
            </a:r>
          </a:p>
          <a:p>
            <a:pPr>
              <a:buNone/>
            </a:pPr>
            <a:r>
              <a:rPr lang="ru-RU" sz="3600" dirty="0" smtClean="0">
                <a:effectLst>
                  <a:outerShdw blurRad="38100" dist="38100" dir="2700000" algn="tl">
                    <a:srgbClr val="000000">
                      <a:alpha val="43137"/>
                    </a:srgbClr>
                  </a:outerShdw>
                </a:effectLst>
              </a:rPr>
              <a:t>В 447 год до н. э. по инициативе Перикла на Акрополе началось новое строительство; руководство всеми работами было поручено знаменитому скульптору Фидию, который, видимо и явился автором проекта, лёгшего в основу всего комплекса, его архитектурного и скульптурного облика.</a:t>
            </a:r>
          </a:p>
          <a:p>
            <a:endParaRPr lang="ru-RU" dirty="0"/>
          </a:p>
        </p:txBody>
      </p:sp>
      <p:pic>
        <p:nvPicPr>
          <p:cNvPr id="4" name="Рисунок 3" descr="acropolis_b.jpg"/>
          <p:cNvPicPr>
            <a:picLocks noChangeAspect="1"/>
          </p:cNvPicPr>
          <p:nvPr/>
        </p:nvPicPr>
        <p:blipFill>
          <a:blip r:embed="rId2" cstate="print"/>
          <a:stretch>
            <a:fillRect/>
          </a:stretch>
        </p:blipFill>
        <p:spPr>
          <a:xfrm rot="21127628">
            <a:off x="4454068" y="3485069"/>
            <a:ext cx="4136088" cy="27349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afAkr.gif"/>
          <p:cNvPicPr>
            <a:picLocks noChangeAspect="1"/>
          </p:cNvPicPr>
          <p:nvPr/>
        </p:nvPicPr>
        <p:blipFill>
          <a:blip r:embed="rId3" cstate="print"/>
          <a:stretch>
            <a:fillRect/>
          </a:stretch>
        </p:blipFill>
        <p:spPr>
          <a:xfrm rot="518525">
            <a:off x="4597290" y="598843"/>
            <a:ext cx="4370142" cy="2680354"/>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par>
                                <p:cTn id="11" presetID="34"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from="(-#ppt_w/2)" to="(#ppt_x)" calcmode="lin" valueType="num">
                                      <p:cBhvr>
                                        <p:cTn id="13" dur="600" fill="hold">
                                          <p:stCondLst>
                                            <p:cond delay="0"/>
                                          </p:stCondLst>
                                        </p:cTn>
                                        <p:tgtEl>
                                          <p:spTgt spid="4"/>
                                        </p:tgtEl>
                                        <p:attrNameLst>
                                          <p:attrName>ppt_x</p:attrName>
                                        </p:attrNameLst>
                                      </p:cBhvr>
                                    </p:anim>
                                    <p:anim from="0" to="-1.0" calcmode="lin" valueType="num">
                                      <p:cBhvr>
                                        <p:cTn id="14" dur="200" decel="50000" autoRev="1" fill="hold">
                                          <p:stCondLst>
                                            <p:cond delay="600"/>
                                          </p:stCondLst>
                                        </p:cTn>
                                        <p:tgtEl>
                                          <p:spTgt spid="4"/>
                                        </p:tgtEl>
                                        <p:attrNameLst>
                                          <p:attrName>xshear</p:attrName>
                                        </p:attrNameLst>
                                      </p:cBhvr>
                                    </p:anim>
                                    <p:animScale>
                                      <p:cBhvr>
                                        <p:cTn id="15" dur="200" decel="100000" autoRev="1" fill="hold">
                                          <p:stCondLst>
                                            <p:cond delay="600"/>
                                          </p:stCondLst>
                                        </p:cTn>
                                        <p:tgtEl>
                                          <p:spTgt spid="4"/>
                                        </p:tgtEl>
                                      </p:cBhvr>
                                      <p:from x="100000" y="100000"/>
                                      <p:to x="80000" y="100000"/>
                                    </p:animScale>
                                    <p:anim by="(#ppt_h/3+#ppt_w*0.1)" calcmode="lin" valueType="num">
                                      <p:cBhvr additive="sum">
                                        <p:cTn id="16" dur="200" decel="100000" autoRev="1" fill="hold">
                                          <p:stCondLst>
                                            <p:cond delay="600"/>
                                          </p:stCondLst>
                                        </p:cTn>
                                        <p:tgtEl>
                                          <p:spTgt spid="4"/>
                                        </p:tgtEl>
                                        <p:attrNameLst>
                                          <p:attrName>ppt_x</p:attrName>
                                        </p:attrNameLst>
                                      </p:cBhvr>
                                    </p:anim>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anim calcmode="lin" valueType="num">
                                      <p:cBhvr additive="base">
                                        <p:cTn id="20"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 calcmode="lin" valueType="num">
                                      <p:cBhvr additive="base">
                                        <p:cTn id="2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2">
                                            <p:txEl>
                                              <p:pRg st="2" end="2"/>
                                            </p:txEl>
                                          </p:spTgt>
                                        </p:tgtEl>
                                        <p:attrNameLst>
                                          <p:attrName>style.visibility</p:attrName>
                                        </p:attrNameLst>
                                      </p:cBhvr>
                                      <p:to>
                                        <p:strVal val="visible"/>
                                      </p:to>
                                    </p:set>
                                    <p:anim calcmode="lin" valueType="num">
                                      <p:cBhvr additive="base">
                                        <p:cTn id="30"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24acropolis.jpg"/>
          <p:cNvPicPr>
            <a:picLocks noChangeAspect="1"/>
          </p:cNvPicPr>
          <p:nvPr/>
        </p:nvPicPr>
        <p:blipFill>
          <a:blip r:embed="rId2" cstate="print"/>
          <a:stretch>
            <a:fillRect/>
          </a:stretch>
        </p:blipFill>
        <p:spPr>
          <a:xfrm rot="20404854">
            <a:off x="368493" y="3700690"/>
            <a:ext cx="3768462" cy="2824934"/>
          </a:xfrm>
          <a:prstGeom prst="rect">
            <a:avLst/>
          </a:prstGeom>
          <a:ln>
            <a:noFill/>
          </a:ln>
          <a:effectLst>
            <a:softEdge rad="112500"/>
          </a:effectLst>
        </p:spPr>
      </p:pic>
      <p:pic>
        <p:nvPicPr>
          <p:cNvPr id="4" name="Рисунок 3" descr="wonder02.jpg"/>
          <p:cNvPicPr>
            <a:picLocks noChangeAspect="1"/>
          </p:cNvPicPr>
          <p:nvPr/>
        </p:nvPicPr>
        <p:blipFill>
          <a:blip r:embed="rId3" cstate="print"/>
          <a:stretch>
            <a:fillRect/>
          </a:stretch>
        </p:blipFill>
        <p:spPr>
          <a:xfrm rot="780527">
            <a:off x="2322014" y="1429495"/>
            <a:ext cx="4122253" cy="2694283"/>
          </a:xfrm>
          <a:prstGeom prst="rect">
            <a:avLst/>
          </a:prstGeom>
          <a:ln>
            <a:noFill/>
          </a:ln>
          <a:effectLst>
            <a:softEdge rad="112500"/>
          </a:effectLst>
        </p:spPr>
      </p:pic>
      <p:sp>
        <p:nvSpPr>
          <p:cNvPr id="2" name="Содержимое 1"/>
          <p:cNvSpPr>
            <a:spLocks noGrp="1"/>
          </p:cNvSpPr>
          <p:nvPr>
            <p:ph idx="1"/>
          </p:nvPr>
        </p:nvSpPr>
        <p:spPr>
          <a:xfrm>
            <a:off x="5072066" y="214290"/>
            <a:ext cx="3757610" cy="6643710"/>
          </a:xfrm>
        </p:spPr>
        <p:txBody>
          <a:bodyPr>
            <a:normAutofit fontScale="70000" lnSpcReduction="20000"/>
          </a:bodyPr>
          <a:lstStyle/>
          <a:p>
            <a:pPr>
              <a:buNone/>
            </a:pPr>
            <a:r>
              <a:rPr lang="ru-RU" sz="3100" b="1" dirty="0" smtClean="0"/>
              <a:t>После провозглашения независимости Греции в ходе реставрационных работ (в основном в кон. XIX века) по возможности был восстановлен древний облик Акрополя: ликвидирована вся поздняя застройка на его территории, заново выложен храм Ники </a:t>
            </a:r>
            <a:r>
              <a:rPr lang="ru-RU" sz="3100" b="1" dirty="0" err="1" smtClean="0"/>
              <a:t>Аптерос</a:t>
            </a:r>
            <a:r>
              <a:rPr lang="ru-RU" sz="3100" b="1" dirty="0" smtClean="0"/>
              <a:t> и т. п. Рельефы и скульптуры храмов Акрополя находятся в Британском музее (Лондон), в Лувре (Париж) и Музее Акрополя. Остававшиеся под открытым небом скульптуры сейчас заменены копиями.</a:t>
            </a:r>
          </a:p>
          <a:p>
            <a:pPr>
              <a:buNone/>
            </a:pPr>
            <a:endParaRPr lang="ru-RU" dirty="0"/>
          </a:p>
        </p:txBody>
      </p:sp>
      <p:pic>
        <p:nvPicPr>
          <p:cNvPr id="6" name="Рисунок 5" descr="A9NYKDGCACN7P2DCA2TH02WCAMVTKG9CAVQ1271CA56G46HCABCXW75CA3AO1OWCAQ4CIVOCAJKTOBDCAL2WH3SCA1WIGVOCAR646WLCA7OLSOXCALORZ8KCAL3BI5WCAL1POYDCAB2RQDYCALV8PV8.jpg"/>
          <p:cNvPicPr>
            <a:picLocks noChangeAspect="1"/>
          </p:cNvPicPr>
          <p:nvPr/>
        </p:nvPicPr>
        <p:blipFill>
          <a:blip r:embed="rId4" cstate="print"/>
          <a:stretch>
            <a:fillRect/>
          </a:stretch>
        </p:blipFill>
        <p:spPr>
          <a:xfrm rot="20892775">
            <a:off x="214282" y="214290"/>
            <a:ext cx="2844875" cy="214314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0" fill="hold"/>
                                        <p:tgtEl>
                                          <p:spTgt spid="6"/>
                                        </p:tgtEl>
                                        <p:attrNameLst>
                                          <p:attrName>ppt_w</p:attrName>
                                        </p:attrNameLst>
                                      </p:cBhvr>
                                      <p:tavLst>
                                        <p:tav tm="0" fmla="#ppt_w*sin(2.5*pi*$)">
                                          <p:val>
                                            <p:fltVal val="0"/>
                                          </p:val>
                                        </p:tav>
                                        <p:tav tm="100000">
                                          <p:val>
                                            <p:fltVal val="1"/>
                                          </p:val>
                                        </p:tav>
                                      </p:tavLst>
                                    </p:anim>
                                    <p:anim calcmode="lin" valueType="num">
                                      <p:cBhvr>
                                        <p:cTn id="8" dur="5000" fill="hold"/>
                                        <p:tgtEl>
                                          <p:spTgt spid="6"/>
                                        </p:tgtEl>
                                        <p:attrNameLst>
                                          <p:attrName>ppt_h</p:attrName>
                                        </p:attrNameLst>
                                      </p:cBhvr>
                                      <p:tavLst>
                                        <p:tav tm="0">
                                          <p:val>
                                            <p:strVal val="#ppt_h"/>
                                          </p:val>
                                        </p:tav>
                                        <p:tav tm="100000">
                                          <p:val>
                                            <p:strVal val="#ppt_h"/>
                                          </p:val>
                                        </p:tav>
                                      </p:tavLst>
                                    </p:anim>
                                  </p:childTnLst>
                                </p:cTn>
                              </p:par>
                              <p:par>
                                <p:cTn id="9" presetID="19" presetClass="entr" presetSubtype="1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0" fill="hold"/>
                                        <p:tgtEl>
                                          <p:spTgt spid="4"/>
                                        </p:tgtEl>
                                        <p:attrNameLst>
                                          <p:attrName>ppt_w</p:attrName>
                                        </p:attrNameLst>
                                      </p:cBhvr>
                                      <p:tavLst>
                                        <p:tav tm="0" fmla="#ppt_w*sin(2.5*pi*$)">
                                          <p:val>
                                            <p:fltVal val="0"/>
                                          </p:val>
                                        </p:tav>
                                        <p:tav tm="100000">
                                          <p:val>
                                            <p:fltVal val="1"/>
                                          </p:val>
                                        </p:tav>
                                      </p:tavLst>
                                    </p:anim>
                                    <p:anim calcmode="lin" valueType="num">
                                      <p:cBhvr>
                                        <p:cTn id="12" dur="5000" fill="hold"/>
                                        <p:tgtEl>
                                          <p:spTgt spid="4"/>
                                        </p:tgtEl>
                                        <p:attrNameLst>
                                          <p:attrName>ppt_h</p:attrName>
                                        </p:attrNameLst>
                                      </p:cBhvr>
                                      <p:tavLst>
                                        <p:tav tm="0">
                                          <p:val>
                                            <p:strVal val="#ppt_h"/>
                                          </p:val>
                                        </p:tav>
                                        <p:tav tm="100000">
                                          <p:val>
                                            <p:strVal val="#ppt_h"/>
                                          </p:val>
                                        </p:tav>
                                      </p:tavLst>
                                    </p:anim>
                                  </p:childTnLst>
                                </p:cTn>
                              </p:par>
                              <p:par>
                                <p:cTn id="13" presetID="19" presetClass="entr" presetSubtype="1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0" fill="hold"/>
                                        <p:tgtEl>
                                          <p:spTgt spid="5"/>
                                        </p:tgtEl>
                                        <p:attrNameLst>
                                          <p:attrName>ppt_w</p:attrName>
                                        </p:attrNameLst>
                                      </p:cBhvr>
                                      <p:tavLst>
                                        <p:tav tm="0" fmla="#ppt_w*sin(2.5*pi*$)">
                                          <p:val>
                                            <p:fltVal val="0"/>
                                          </p:val>
                                        </p:tav>
                                        <p:tav tm="100000">
                                          <p:val>
                                            <p:fltVal val="1"/>
                                          </p:val>
                                        </p:tav>
                                      </p:tavLst>
                                    </p:anim>
                                    <p:anim calcmode="lin" valueType="num">
                                      <p:cBhvr>
                                        <p:cTn id="16" dur="5000" fill="hold"/>
                                        <p:tgtEl>
                                          <p:spTgt spid="5"/>
                                        </p:tgtEl>
                                        <p:attrNameLst>
                                          <p:attrName>ppt_h</p:attrName>
                                        </p:attrNameLst>
                                      </p:cBhvr>
                                      <p:tavLst>
                                        <p:tav tm="0">
                                          <p:val>
                                            <p:strVal val="#ppt_h"/>
                                          </p:val>
                                        </p:tav>
                                        <p:tav tm="100000">
                                          <p:val>
                                            <p:strVal val="#ppt_h"/>
                                          </p:val>
                                        </p:tav>
                                      </p:tavLst>
                                    </p:anim>
                                  </p:childTnLst>
                                </p:cTn>
                              </p:par>
                            </p:childTnLst>
                          </p:cTn>
                        </p:par>
                        <p:par>
                          <p:cTn id="17" fill="hold">
                            <p:stCondLst>
                              <p:cond delay="5000"/>
                            </p:stCondLst>
                            <p:childTnLst>
                              <p:par>
                                <p:cTn id="18" presetID="39" presetClass="entr" presetSubtype="0" accel="100000" fill="hold" grpId="0" nodeType="after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anim calcmode="lin" valueType="num">
                                      <p:cBhvr>
                                        <p:cTn id="20" dur="500" fill="hold"/>
                                        <p:tgtEl>
                                          <p:spTgt spid="2">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2">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2">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28728" y="1714488"/>
            <a:ext cx="6398808" cy="2585323"/>
          </a:xfrm>
          <a:prstGeom prst="rect">
            <a:avLst/>
          </a:prstGeom>
        </p:spPr>
        <p:style>
          <a:lnRef idx="1">
            <a:schemeClr val="accent5"/>
          </a:lnRef>
          <a:fillRef idx="2">
            <a:schemeClr val="accent5"/>
          </a:fillRef>
          <a:effectRef idx="1">
            <a:schemeClr val="accent5"/>
          </a:effectRef>
          <a:fontRef idx="minor">
            <a:schemeClr val="dk1"/>
          </a:fontRef>
        </p:style>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spc="0" dirty="0" smtClean="0">
                <a:ln w="0">
                  <a:solidFill>
                    <a:srgbClr val="FFFF00"/>
                  </a:solidFill>
                </a:ln>
                <a:solidFill>
                  <a:srgbClr val="FFFF00"/>
                </a:solidFill>
                <a:effectLst>
                  <a:glow rad="228600">
                    <a:schemeClr val="accent2">
                      <a:satMod val="175000"/>
                      <a:alpha val="40000"/>
                    </a:schemeClr>
                  </a:glow>
                  <a:reflection blurRad="12700" stA="50000" endPos="50000" dist="5000" dir="5400000" sy="-100000" rotWithShape="0"/>
                </a:effectLst>
              </a:rPr>
              <a:t>Спасибо </a:t>
            </a:r>
          </a:p>
          <a:p>
            <a:pPr algn="ctr"/>
            <a:r>
              <a:rPr lang="ru-RU" sz="5400" b="1" cap="all" dirty="0" smtClean="0">
                <a:ln w="0">
                  <a:solidFill>
                    <a:srgbClr val="FFFF00"/>
                  </a:solidFill>
                </a:ln>
                <a:solidFill>
                  <a:srgbClr val="FFFF00"/>
                </a:solidFill>
                <a:effectLst>
                  <a:glow rad="228600">
                    <a:schemeClr val="accent2">
                      <a:satMod val="175000"/>
                      <a:alpha val="40000"/>
                    </a:schemeClr>
                  </a:glow>
                  <a:reflection blurRad="12700" stA="50000" endPos="50000" dist="5000" dir="5400000" sy="-100000" rotWithShape="0"/>
                </a:effectLst>
              </a:rPr>
              <a:t>За</a:t>
            </a:r>
          </a:p>
          <a:p>
            <a:pPr algn="ctr"/>
            <a:r>
              <a:rPr lang="ru-RU" sz="5400" b="1" cap="all" spc="0" dirty="0" smtClean="0">
                <a:ln w="0">
                  <a:solidFill>
                    <a:srgbClr val="FFFF00"/>
                  </a:solidFill>
                </a:ln>
                <a:solidFill>
                  <a:srgbClr val="FFFF00"/>
                </a:solidFill>
                <a:effectLst>
                  <a:glow rad="228600">
                    <a:schemeClr val="accent2">
                      <a:satMod val="175000"/>
                      <a:alpha val="40000"/>
                    </a:schemeClr>
                  </a:glow>
                  <a:reflection blurRad="12700" stA="50000" endPos="50000" dist="5000" dir="5400000" sy="-100000" rotWithShape="0"/>
                </a:effectLst>
              </a:rPr>
              <a:t>Внимание!</a:t>
            </a:r>
            <a:endParaRPr lang="ru-RU" sz="5400" b="1" cap="all" spc="0" dirty="0">
              <a:ln w="0">
                <a:solidFill>
                  <a:srgbClr val="FFFF00"/>
                </a:solidFill>
              </a:ln>
              <a:solidFill>
                <a:srgbClr val="FFFF00"/>
              </a:solidFill>
              <a:effectLst>
                <a:glow rad="228600">
                  <a:schemeClr val="accent2">
                    <a:satMod val="175000"/>
                    <a:alpha val="40000"/>
                  </a:schemeClr>
                </a:glow>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Изменение размера Resize of г"/>
          <p:cNvPicPr>
            <a:picLocks noGrp="1" noChangeAspect="1" noChangeArrowheads="1"/>
          </p:cNvPicPr>
          <p:nvPr>
            <p:ph sz="quarter" idx="3"/>
          </p:nvPr>
        </p:nvPicPr>
        <p:blipFill>
          <a:blip r:embed="rId2" cstate="print"/>
          <a:srcRect/>
          <a:stretch>
            <a:fillRect/>
          </a:stretch>
        </p:blipFill>
        <p:spPr>
          <a:xfrm>
            <a:off x="0" y="0"/>
            <a:ext cx="9144000" cy="6858000"/>
          </a:xfrm>
        </p:spPr>
      </p:pic>
      <p:sp>
        <p:nvSpPr>
          <p:cNvPr id="12292" name="Text Box 4"/>
          <p:cNvSpPr txBox="1">
            <a:spLocks noChangeArrowheads="1"/>
          </p:cNvSpPr>
          <p:nvPr/>
        </p:nvSpPr>
        <p:spPr bwMode="auto">
          <a:xfrm>
            <a:off x="4030663" y="1125538"/>
            <a:ext cx="5113337" cy="396875"/>
          </a:xfrm>
          <a:prstGeom prst="rect">
            <a:avLst/>
          </a:prstGeom>
          <a:noFill/>
          <a:ln w="9525" algn="ctr">
            <a:noFill/>
            <a:miter lim="800000"/>
            <a:headEnd/>
            <a:tailEnd/>
          </a:ln>
          <a:effectLst>
            <a:outerShdw dist="35921" dir="2700000" algn="ctr" rotWithShape="0">
              <a:srgbClr val="333300"/>
            </a:outerShdw>
          </a:effectLst>
        </p:spPr>
        <p:txBody>
          <a:bodyPr>
            <a:spAutoFit/>
          </a:bodyPr>
          <a:lstStyle/>
          <a:p>
            <a:pPr>
              <a:spcBef>
                <a:spcPct val="50000"/>
              </a:spcBef>
            </a:pPr>
            <a:r>
              <a:rPr lang="ru-RU" sz="2000" b="1">
                <a:solidFill>
                  <a:schemeClr val="hlink"/>
                </a:solidFill>
                <a:effectLst>
                  <a:outerShdw blurRad="38100" dist="38100" dir="2700000" algn="tl">
                    <a:srgbClr val="C0C0C0"/>
                  </a:outerShdw>
                </a:effectLst>
                <a:latin typeface="Times New Roman" pitchFamily="18" charset="0"/>
              </a:rPr>
              <a:t>Страна на юге Балканского полуострова.</a:t>
            </a:r>
          </a:p>
        </p:txBody>
      </p:sp>
      <p:pic>
        <p:nvPicPr>
          <p:cNvPr id="12293" name="Picture 5" descr="Греция"/>
          <p:cNvPicPr>
            <a:picLocks noChangeAspect="1" noChangeArrowheads="1"/>
          </p:cNvPicPr>
          <p:nvPr/>
        </p:nvPicPr>
        <p:blipFill>
          <a:blip r:embed="rId3" cstate="print"/>
          <a:srcRect/>
          <a:stretch>
            <a:fillRect/>
          </a:stretch>
        </p:blipFill>
        <p:spPr bwMode="auto">
          <a:xfrm>
            <a:off x="-180975" y="0"/>
            <a:ext cx="9324975" cy="6854825"/>
          </a:xfrm>
          <a:prstGeom prst="rect">
            <a:avLst/>
          </a:prstGeom>
          <a:noFill/>
        </p:spPr>
      </p:pic>
      <p:sp>
        <p:nvSpPr>
          <p:cNvPr id="12294" name="Rectangle 6"/>
          <p:cNvSpPr>
            <a:spLocks noGrp="1" noChangeArrowheads="1"/>
          </p:cNvSpPr>
          <p:nvPr>
            <p:ph type="title"/>
          </p:nvPr>
        </p:nvSpPr>
        <p:spPr>
          <a:xfrm>
            <a:off x="900113" y="260350"/>
            <a:ext cx="2808287" cy="936625"/>
          </a:xfrm>
          <a:noFill/>
          <a:ln/>
          <a:effectLst>
            <a:outerShdw dist="35921" dir="2700000" algn="ctr" rotWithShape="0">
              <a:srgbClr val="FFCC66"/>
            </a:outerShdw>
          </a:effectLst>
        </p:spPr>
        <p:txBody>
          <a:bodyPr/>
          <a:lstStyle/>
          <a:p>
            <a:pPr algn="l">
              <a:lnSpc>
                <a:spcPct val="80000"/>
              </a:lnSpc>
              <a:spcBef>
                <a:spcPct val="20000"/>
              </a:spcBef>
              <a:buClr>
                <a:schemeClr val="hlink"/>
              </a:buClr>
              <a:buSzPct val="80000"/>
              <a:buFont typeface="Wingdings" pitchFamily="2" charset="2"/>
              <a:buNone/>
            </a:pPr>
            <a:r>
              <a:rPr lang="ru-RU" sz="4800" b="1" spc="0" dirty="0">
                <a:ln w="17780" cmpd="sng">
                  <a:solidFill>
                    <a:srgbClr val="FFFFFF"/>
                  </a:solidFill>
                  <a:prstDash val="solid"/>
                  <a:miter lim="800000"/>
                </a:ln>
                <a:solidFill>
                  <a:srgbClr val="FFFF00"/>
                </a:solidFill>
                <a:effectLst>
                  <a:outerShdw blurRad="50800" algn="tl" rotWithShape="0">
                    <a:srgbClr val="000000"/>
                  </a:outerShdw>
                </a:effectLst>
              </a:rPr>
              <a:t>ГРЕЦИЯ</a:t>
            </a:r>
          </a:p>
        </p:txBody>
      </p:sp>
      <p:sp>
        <p:nvSpPr>
          <p:cNvPr id="12295" name="Oval 7"/>
          <p:cNvSpPr>
            <a:spLocks noChangeArrowheads="1"/>
          </p:cNvSpPr>
          <p:nvPr/>
        </p:nvSpPr>
        <p:spPr bwMode="auto">
          <a:xfrm>
            <a:off x="900113" y="2565400"/>
            <a:ext cx="4967287" cy="3168650"/>
          </a:xfrm>
          <a:prstGeom prst="ellipse">
            <a:avLst/>
          </a:prstGeom>
          <a:solidFill>
            <a:srgbClr val="C82600">
              <a:alpha val="41000"/>
            </a:srgbClr>
          </a:solidFill>
          <a:ln w="38100" algn="ctr">
            <a:solidFill>
              <a:srgbClr val="C82600"/>
            </a:solidFill>
            <a:prstDash val="sysDot"/>
            <a:round/>
            <a:headEnd/>
            <a:tailEnd/>
          </a:ln>
          <a:effectLst/>
        </p:spPr>
        <p:txBody>
          <a:bodyP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1" nodeType="afterEffect">
                                  <p:stCondLst>
                                    <p:cond delay="0"/>
                                  </p:stCondLst>
                                  <p:iterate type="lt">
                                    <p:tmPct val="0"/>
                                  </p:iterate>
                                  <p:childTnLst>
                                    <p:set>
                                      <p:cBhvr>
                                        <p:cTn id="6" dur="1" fill="hold">
                                          <p:stCondLst>
                                            <p:cond delay="0"/>
                                          </p:stCondLst>
                                        </p:cTn>
                                        <p:tgtEl>
                                          <p:spTgt spid="12294"/>
                                        </p:tgtEl>
                                        <p:attrNameLst>
                                          <p:attrName>style.visibility</p:attrName>
                                        </p:attrNameLst>
                                      </p:cBhvr>
                                      <p:to>
                                        <p:strVal val="visible"/>
                                      </p:to>
                                    </p:set>
                                    <p:anim calcmode="lin" valueType="num">
                                      <p:cBhvr>
                                        <p:cTn id="7" dur="500" decel="50000" fill="hold">
                                          <p:stCondLst>
                                            <p:cond delay="0"/>
                                          </p:stCondLst>
                                        </p:cTn>
                                        <p:tgtEl>
                                          <p:spTgt spid="1229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229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2294"/>
                                        </p:tgtEl>
                                        <p:attrNameLst>
                                          <p:attrName>ppt_w</p:attrName>
                                        </p:attrNameLst>
                                      </p:cBhvr>
                                      <p:tavLst>
                                        <p:tav tm="0">
                                          <p:val>
                                            <p:strVal val="#ppt_w*.05"/>
                                          </p:val>
                                        </p:tav>
                                        <p:tav tm="100000">
                                          <p:val>
                                            <p:strVal val="#ppt_w"/>
                                          </p:val>
                                        </p:tav>
                                      </p:tavLst>
                                    </p:anim>
                                    <p:anim calcmode="lin" valueType="num">
                                      <p:cBhvr>
                                        <p:cTn id="10" dur="1000" fill="hold"/>
                                        <p:tgtEl>
                                          <p:spTgt spid="1229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229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229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229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2294"/>
                                        </p:tgtEl>
                                      </p:cBhvr>
                                    </p:animEffect>
                                  </p:childTnLst>
                                </p:cTn>
                              </p:par>
                            </p:childTnLst>
                          </p:cTn>
                        </p:par>
                        <p:par>
                          <p:cTn id="15" fill="hold">
                            <p:stCondLst>
                              <p:cond delay="1000"/>
                            </p:stCondLst>
                            <p:childTnLst>
                              <p:par>
                                <p:cTn id="16" presetID="42" presetClass="entr" presetSubtype="0" fill="hold" grpId="0" nodeType="afterEffect">
                                  <p:stCondLst>
                                    <p:cond delay="0"/>
                                  </p:stCondLst>
                                  <p:iterate type="lt">
                                    <p:tmPct val="0"/>
                                  </p:iterate>
                                  <p:childTnLst>
                                    <p:set>
                                      <p:cBhvr>
                                        <p:cTn id="17" dur="1" fill="hold">
                                          <p:stCondLst>
                                            <p:cond delay="0"/>
                                          </p:stCondLst>
                                        </p:cTn>
                                        <p:tgtEl>
                                          <p:spTgt spid="12294"/>
                                        </p:tgtEl>
                                        <p:attrNameLst>
                                          <p:attrName>style.visibility</p:attrName>
                                        </p:attrNameLst>
                                      </p:cBhvr>
                                      <p:to>
                                        <p:strVal val="visible"/>
                                      </p:to>
                                    </p:set>
                                    <p:animEffect transition="in" filter="fade">
                                      <p:cBhvr>
                                        <p:cTn id="18" dur="1000"/>
                                        <p:tgtEl>
                                          <p:spTgt spid="12294"/>
                                        </p:tgtEl>
                                      </p:cBhvr>
                                    </p:animEffect>
                                    <p:anim calcmode="lin" valueType="num">
                                      <p:cBhvr>
                                        <p:cTn id="19" dur="1000" fill="hold"/>
                                        <p:tgtEl>
                                          <p:spTgt spid="12294"/>
                                        </p:tgtEl>
                                        <p:attrNameLst>
                                          <p:attrName>ppt_x</p:attrName>
                                        </p:attrNameLst>
                                      </p:cBhvr>
                                      <p:tavLst>
                                        <p:tav tm="0">
                                          <p:val>
                                            <p:strVal val="#ppt_x"/>
                                          </p:val>
                                        </p:tav>
                                        <p:tav tm="100000">
                                          <p:val>
                                            <p:strVal val="#ppt_x"/>
                                          </p:val>
                                        </p:tav>
                                      </p:tavLst>
                                    </p:anim>
                                    <p:anim calcmode="lin" valueType="num">
                                      <p:cBhvr>
                                        <p:cTn id="20" dur="1000" fill="hold"/>
                                        <p:tgtEl>
                                          <p:spTgt spid="12294"/>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0" presetClass="entr" presetSubtype="0" fill="hold" grpId="0" nodeType="afterEffect">
                                  <p:stCondLst>
                                    <p:cond delay="0"/>
                                  </p:stCondLst>
                                  <p:childTnLst>
                                    <p:set>
                                      <p:cBhvr>
                                        <p:cTn id="23" dur="1" fill="hold">
                                          <p:stCondLst>
                                            <p:cond delay="0"/>
                                          </p:stCondLst>
                                        </p:cTn>
                                        <p:tgtEl>
                                          <p:spTgt spid="12295"/>
                                        </p:tgtEl>
                                        <p:attrNameLst>
                                          <p:attrName>style.visibility</p:attrName>
                                        </p:attrNameLst>
                                      </p:cBhvr>
                                      <p:to>
                                        <p:strVal val="visible"/>
                                      </p:to>
                                    </p:set>
                                    <p:animEffect transition="in" filter="wedge">
                                      <p:cBhvr>
                                        <p:cTn id="24" dur="1000"/>
                                        <p:tgtEl>
                                          <p:spTgt spid="1229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nodeType="clickEffect">
                                  <p:stCondLst>
                                    <p:cond delay="0"/>
                                  </p:stCondLst>
                                  <p:childTnLst>
                                    <p:animEffect transition="out" filter="fade">
                                      <p:cBhvr>
                                        <p:cTn id="28" dur="2000"/>
                                        <p:tgtEl>
                                          <p:spTgt spid="12293"/>
                                        </p:tgtEl>
                                      </p:cBhvr>
                                    </p:animEffect>
                                    <p:set>
                                      <p:cBhvr>
                                        <p:cTn id="29" dur="1" fill="hold">
                                          <p:stCondLst>
                                            <p:cond delay="1999"/>
                                          </p:stCondLst>
                                        </p:cTn>
                                        <p:tgtEl>
                                          <p:spTgt spid="12293"/>
                                        </p:tgtEl>
                                        <p:attrNameLst>
                                          <p:attrName>style.visibility</p:attrName>
                                        </p:attrNameLst>
                                      </p:cBhvr>
                                      <p:to>
                                        <p:strVal val="hidden"/>
                                      </p:to>
                                    </p:set>
                                  </p:childTnLst>
                                </p:cTn>
                              </p:par>
                            </p:childTnLst>
                          </p:cTn>
                        </p:par>
                        <p:par>
                          <p:cTn id="30" fill="hold">
                            <p:stCondLst>
                              <p:cond delay="2000"/>
                            </p:stCondLst>
                            <p:childTnLst>
                              <p:par>
                                <p:cTn id="31" presetID="10" presetClass="exit" presetSubtype="0" fill="hold" grpId="1" nodeType="afterEffect">
                                  <p:stCondLst>
                                    <p:cond delay="0"/>
                                  </p:stCondLst>
                                  <p:childTnLst>
                                    <p:animEffect transition="out" filter="fade">
                                      <p:cBhvr>
                                        <p:cTn id="32" dur="2000"/>
                                        <p:tgtEl>
                                          <p:spTgt spid="12295"/>
                                        </p:tgtEl>
                                      </p:cBhvr>
                                    </p:animEffect>
                                    <p:set>
                                      <p:cBhvr>
                                        <p:cTn id="33" dur="1" fill="hold">
                                          <p:stCondLst>
                                            <p:cond delay="1999"/>
                                          </p:stCondLst>
                                        </p:cTn>
                                        <p:tgtEl>
                                          <p:spTgt spid="12295"/>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grpId="0" nodeType="clickEffect">
                                  <p:stCondLst>
                                    <p:cond delay="0"/>
                                  </p:stCondLst>
                                  <p:iterate type="lt">
                                    <p:tmPct val="10000"/>
                                  </p:iterate>
                                  <p:childTnLst>
                                    <p:set>
                                      <p:cBhvr>
                                        <p:cTn id="37" dur="1" fill="hold">
                                          <p:stCondLst>
                                            <p:cond delay="0"/>
                                          </p:stCondLst>
                                        </p:cTn>
                                        <p:tgtEl>
                                          <p:spTgt spid="12292"/>
                                        </p:tgtEl>
                                        <p:attrNameLst>
                                          <p:attrName>style.visibility</p:attrName>
                                        </p:attrNameLst>
                                      </p:cBhvr>
                                      <p:to>
                                        <p:strVal val="visible"/>
                                      </p:to>
                                    </p:set>
                                    <p:anim calcmode="lin" valueType="num">
                                      <p:cBhvr>
                                        <p:cTn id="38" dur="500" fill="hold"/>
                                        <p:tgtEl>
                                          <p:spTgt spid="1229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2292"/>
                                        </p:tgtEl>
                                        <p:attrNameLst>
                                          <p:attrName>ppt_y</p:attrName>
                                        </p:attrNameLst>
                                      </p:cBhvr>
                                      <p:tavLst>
                                        <p:tav tm="0">
                                          <p:val>
                                            <p:strVal val="#ppt_y"/>
                                          </p:val>
                                        </p:tav>
                                        <p:tav tm="100000">
                                          <p:val>
                                            <p:strVal val="#ppt_y"/>
                                          </p:val>
                                        </p:tav>
                                      </p:tavLst>
                                    </p:anim>
                                    <p:anim calcmode="lin" valueType="num">
                                      <p:cBhvr>
                                        <p:cTn id="40" dur="500" fill="hold"/>
                                        <p:tgtEl>
                                          <p:spTgt spid="1229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229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12294" grpId="0"/>
      <p:bldP spid="12294" grpId="1"/>
      <p:bldP spid="12295" grpId="0" animBg="1"/>
      <p:bldP spid="12295"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cstate="print"/>
          <a:srcRect b="5185"/>
          <a:stretch>
            <a:fillRect/>
          </a:stretch>
        </p:blipFill>
        <p:spPr bwMode="auto">
          <a:xfrm>
            <a:off x="0" y="476250"/>
            <a:ext cx="9144000" cy="5994400"/>
          </a:xfrm>
          <a:prstGeom prst="rect">
            <a:avLst/>
          </a:prstGeom>
          <a:noFill/>
          <a:ln w="9525">
            <a:noFill/>
            <a:miter lim="800000"/>
            <a:headEnd/>
            <a:tailEnd/>
          </a:ln>
          <a:effectLst/>
        </p:spPr>
      </p:pic>
      <p:sp>
        <p:nvSpPr>
          <p:cNvPr id="10245" name="AutoShape 5"/>
          <p:cNvSpPr>
            <a:spLocks noChangeArrowheads="1"/>
          </p:cNvSpPr>
          <p:nvPr/>
        </p:nvSpPr>
        <p:spPr bwMode="auto">
          <a:xfrm>
            <a:off x="3635375" y="3141663"/>
            <a:ext cx="792163" cy="936625"/>
          </a:xfrm>
          <a:prstGeom prst="star4">
            <a:avLst>
              <a:gd name="adj" fmla="val 12500"/>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ru-RU"/>
          </a:p>
        </p:txBody>
      </p:sp>
      <p:pic>
        <p:nvPicPr>
          <p:cNvPr id="10246" name="Picture 6"/>
          <p:cNvPicPr>
            <a:picLocks noChangeAspect="1" noChangeArrowheads="1"/>
          </p:cNvPicPr>
          <p:nvPr/>
        </p:nvPicPr>
        <p:blipFill>
          <a:blip r:embed="rId3" cstate="print"/>
          <a:srcRect/>
          <a:stretch>
            <a:fillRect/>
          </a:stretch>
        </p:blipFill>
        <p:spPr bwMode="auto">
          <a:xfrm>
            <a:off x="5675313" y="0"/>
            <a:ext cx="3468687" cy="3860800"/>
          </a:xfrm>
          <a:prstGeom prst="rect">
            <a:avLst/>
          </a:prstGeom>
          <a:ln>
            <a:noFill/>
          </a:ln>
          <a:effectLst>
            <a:softEdge rad="112500"/>
          </a:effectLst>
        </p:spPr>
      </p:pic>
      <p:pic>
        <p:nvPicPr>
          <p:cNvPr id="10248" name="Picture 8" descr="афины1"/>
          <p:cNvPicPr>
            <a:picLocks noChangeAspect="1" noChangeArrowheads="1"/>
          </p:cNvPicPr>
          <p:nvPr/>
        </p:nvPicPr>
        <p:blipFill>
          <a:blip r:embed="rId4" cstate="print"/>
          <a:srcRect/>
          <a:stretch>
            <a:fillRect/>
          </a:stretch>
        </p:blipFill>
        <p:spPr bwMode="auto">
          <a:xfrm>
            <a:off x="5651500" y="4251325"/>
            <a:ext cx="3492500" cy="2606675"/>
          </a:xfrm>
          <a:prstGeom prst="rect">
            <a:avLst/>
          </a:prstGeom>
          <a:ln>
            <a:noFill/>
          </a:ln>
          <a:effectLst>
            <a:softEdge rad="112500"/>
          </a:effectLst>
        </p:spPr>
      </p:pic>
      <p:pic>
        <p:nvPicPr>
          <p:cNvPr id="10249" name="Picture 9" descr="афины"/>
          <p:cNvPicPr>
            <a:picLocks noChangeAspect="1" noChangeArrowheads="1"/>
          </p:cNvPicPr>
          <p:nvPr/>
        </p:nvPicPr>
        <p:blipFill>
          <a:blip r:embed="rId5" cstate="print"/>
          <a:srcRect/>
          <a:stretch>
            <a:fillRect/>
          </a:stretch>
        </p:blipFill>
        <p:spPr bwMode="auto">
          <a:xfrm>
            <a:off x="0" y="4005263"/>
            <a:ext cx="2563813" cy="285273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fade">
                                      <p:cBhvr>
                                        <p:cTn id="7" dur="800" decel="100000"/>
                                        <p:tgtEl>
                                          <p:spTgt spid="10245"/>
                                        </p:tgtEl>
                                      </p:cBhvr>
                                    </p:animEffect>
                                    <p:anim calcmode="lin" valueType="num">
                                      <p:cBhvr>
                                        <p:cTn id="8" dur="800" decel="100000" fill="hold"/>
                                        <p:tgtEl>
                                          <p:spTgt spid="10245"/>
                                        </p:tgtEl>
                                        <p:attrNameLst>
                                          <p:attrName>style.rotation</p:attrName>
                                        </p:attrNameLst>
                                      </p:cBhvr>
                                      <p:tavLst>
                                        <p:tav tm="0">
                                          <p:val>
                                            <p:fltVal val="-90"/>
                                          </p:val>
                                        </p:tav>
                                        <p:tav tm="100000">
                                          <p:val>
                                            <p:fltVal val="0"/>
                                          </p:val>
                                        </p:tav>
                                      </p:tavLst>
                                    </p:anim>
                                    <p:anim calcmode="lin" valueType="num">
                                      <p:cBhvr>
                                        <p:cTn id="9" dur="800" decel="100000" fill="hold"/>
                                        <p:tgtEl>
                                          <p:spTgt spid="10245"/>
                                        </p:tgtEl>
                                        <p:attrNameLst>
                                          <p:attrName>ppt_x</p:attrName>
                                        </p:attrNameLst>
                                      </p:cBhvr>
                                      <p:tavLst>
                                        <p:tav tm="0">
                                          <p:val>
                                            <p:strVal val="#ppt_x+0.4"/>
                                          </p:val>
                                        </p:tav>
                                        <p:tav tm="100000">
                                          <p:val>
                                            <p:strVal val="#ppt_x-0.05"/>
                                          </p:val>
                                        </p:tav>
                                      </p:tavLst>
                                    </p:anim>
                                    <p:anim calcmode="lin" valueType="num">
                                      <p:cBhvr>
                                        <p:cTn id="10" dur="800" decel="100000" fill="hold"/>
                                        <p:tgtEl>
                                          <p:spTgt spid="1024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4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4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 presetClass="entr" presetSubtype="16" fill="hold" nodeType="afterEffect">
                                  <p:stCondLst>
                                    <p:cond delay="0"/>
                                  </p:stCondLst>
                                  <p:childTnLst>
                                    <p:set>
                                      <p:cBhvr>
                                        <p:cTn id="15" dur="1" fill="hold">
                                          <p:stCondLst>
                                            <p:cond delay="0"/>
                                          </p:stCondLst>
                                        </p:cTn>
                                        <p:tgtEl>
                                          <p:spTgt spid="10246"/>
                                        </p:tgtEl>
                                        <p:attrNameLst>
                                          <p:attrName>style.visibility</p:attrName>
                                        </p:attrNameLst>
                                      </p:cBhvr>
                                      <p:to>
                                        <p:strVal val="visible"/>
                                      </p:to>
                                    </p:set>
                                    <p:animEffect transition="in" filter="box(in)">
                                      <p:cBhvr>
                                        <p:cTn id="16" dur="500"/>
                                        <p:tgtEl>
                                          <p:spTgt spid="10246"/>
                                        </p:tgtEl>
                                      </p:cBhvr>
                                    </p:animEffect>
                                  </p:childTnLst>
                                </p:cTn>
                              </p:par>
                            </p:childTnLst>
                          </p:cTn>
                        </p:par>
                        <p:par>
                          <p:cTn id="17" fill="hold">
                            <p:stCondLst>
                              <p:cond delay="1500"/>
                            </p:stCondLst>
                            <p:childTnLst>
                              <p:par>
                                <p:cTn id="18" presetID="4" presetClass="entr" presetSubtype="16" fill="hold" nodeType="afterEffect">
                                  <p:stCondLst>
                                    <p:cond delay="0"/>
                                  </p:stCondLst>
                                  <p:childTnLst>
                                    <p:set>
                                      <p:cBhvr>
                                        <p:cTn id="19" dur="1" fill="hold">
                                          <p:stCondLst>
                                            <p:cond delay="0"/>
                                          </p:stCondLst>
                                        </p:cTn>
                                        <p:tgtEl>
                                          <p:spTgt spid="10248"/>
                                        </p:tgtEl>
                                        <p:attrNameLst>
                                          <p:attrName>style.visibility</p:attrName>
                                        </p:attrNameLst>
                                      </p:cBhvr>
                                      <p:to>
                                        <p:strVal val="visible"/>
                                      </p:to>
                                    </p:set>
                                    <p:animEffect transition="in" filter="box(in)">
                                      <p:cBhvr>
                                        <p:cTn id="20" dur="500"/>
                                        <p:tgtEl>
                                          <p:spTgt spid="10248"/>
                                        </p:tgtEl>
                                      </p:cBhvr>
                                    </p:animEffect>
                                  </p:childTnLst>
                                </p:cTn>
                              </p:par>
                            </p:childTnLst>
                          </p:cTn>
                        </p:par>
                        <p:par>
                          <p:cTn id="21" fill="hold">
                            <p:stCondLst>
                              <p:cond delay="2000"/>
                            </p:stCondLst>
                            <p:childTnLst>
                              <p:par>
                                <p:cTn id="22" presetID="4" presetClass="entr" presetSubtype="16" fill="hold" nodeType="afterEffect">
                                  <p:stCondLst>
                                    <p:cond delay="0"/>
                                  </p:stCondLst>
                                  <p:childTnLst>
                                    <p:set>
                                      <p:cBhvr>
                                        <p:cTn id="23" dur="1" fill="hold">
                                          <p:stCondLst>
                                            <p:cond delay="0"/>
                                          </p:stCondLst>
                                        </p:cTn>
                                        <p:tgtEl>
                                          <p:spTgt spid="10249"/>
                                        </p:tgtEl>
                                        <p:attrNameLst>
                                          <p:attrName>style.visibility</p:attrName>
                                        </p:attrNameLst>
                                      </p:cBhvr>
                                      <p:to>
                                        <p:strVal val="visible"/>
                                      </p:to>
                                    </p:set>
                                    <p:animEffect transition="in" filter="box(in)">
                                      <p:cBhvr>
                                        <p:cTn id="24" dur="500"/>
                                        <p:tgtEl>
                                          <p:spTgt spid="10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afiny.jpg"/>
          <p:cNvPicPr>
            <a:picLocks noChangeAspect="1"/>
          </p:cNvPicPr>
          <p:nvPr/>
        </p:nvPicPr>
        <p:blipFill>
          <a:blip r:embed="rId2" cstate="print"/>
          <a:stretch>
            <a:fillRect/>
          </a:stretch>
        </p:blipFill>
        <p:spPr>
          <a:xfrm>
            <a:off x="3000364" y="3286124"/>
            <a:ext cx="5871236" cy="3190889"/>
          </a:xfrm>
          <a:prstGeom prst="rect">
            <a:avLst/>
          </a:prstGeom>
          <a:ln>
            <a:noFill/>
          </a:ln>
          <a:effectLst>
            <a:softEdge rad="112500"/>
          </a:effectLst>
        </p:spPr>
      </p:pic>
      <p:sp>
        <p:nvSpPr>
          <p:cNvPr id="2" name="Содержимое 1"/>
          <p:cNvSpPr>
            <a:spLocks noGrp="1"/>
          </p:cNvSpPr>
          <p:nvPr>
            <p:ph idx="1"/>
          </p:nvPr>
        </p:nvSpPr>
        <p:spPr>
          <a:xfrm>
            <a:off x="285720" y="214290"/>
            <a:ext cx="8229600" cy="4572000"/>
          </a:xfrm>
        </p:spPr>
        <p:txBody>
          <a:bodyPr>
            <a:normAutofit/>
          </a:bodyPr>
          <a:lstStyle/>
          <a:p>
            <a:r>
              <a:rPr lang="ru-RU" sz="2400" dirty="0" smtClean="0">
                <a:solidFill>
                  <a:srgbClr val="00B0F0"/>
                </a:solidFill>
                <a:effectLst>
                  <a:outerShdw blurRad="38100" dist="38100" dir="2700000" algn="tl">
                    <a:srgbClr val="000000">
                      <a:alpha val="43137"/>
                    </a:srgbClr>
                  </a:outerShdw>
                </a:effectLst>
              </a:rPr>
              <a:t>Афины являются столицей Греции. </a:t>
            </a:r>
          </a:p>
          <a:p>
            <a:r>
              <a:rPr lang="ru-RU" sz="2400" dirty="0" smtClean="0">
                <a:solidFill>
                  <a:srgbClr val="00B0F0"/>
                </a:solidFill>
                <a:effectLst>
                  <a:outerShdw blurRad="38100" dist="38100" dir="2700000" algn="tl">
                    <a:srgbClr val="000000">
                      <a:alpha val="43137"/>
                    </a:srgbClr>
                  </a:outerShdw>
                </a:effectLst>
              </a:rPr>
              <a:t>Город назван в честь богини Афины, покровительницы столицы. В прошлом это был мощнейший город с большим военным и культурным потенциалом с очень богатой историей. Об этом свидетельствуют многочисленные памятники, которые сохранились здесь до сегодняшнего дня. </a:t>
            </a:r>
          </a:p>
          <a:p>
            <a:r>
              <a:rPr lang="ru-RU" sz="2400" dirty="0" smtClean="0">
                <a:solidFill>
                  <a:srgbClr val="00B0F0"/>
                </a:solidFill>
                <a:effectLst>
                  <a:outerShdw blurRad="38100" dist="38100" dir="2700000" algn="tl">
                    <a:srgbClr val="000000">
                      <a:alpha val="43137"/>
                    </a:srgbClr>
                  </a:outerShdw>
                </a:effectLst>
              </a:rPr>
              <a:t>Центр города возвышается над уровнем моря на 20 метров. Если говорить о рельефе, то он неоднороден – тут гористые территории соседствуют с равнинами. </a:t>
            </a:r>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decel="50000" fill="hold">
                                          <p:stCondLst>
                                            <p:cond delay="0"/>
                                          </p:stCondLst>
                                        </p:cTn>
                                        <p:tgtEl>
                                          <p:spTgt spid="2">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xEl>
                                              <p:pRg st="0" end="0"/>
                                            </p:txEl>
                                          </p:spTgt>
                                        </p:tgtEl>
                                      </p:cBhvr>
                                    </p:animEffect>
                                  </p:childTnLst>
                                </p:cTn>
                              </p:par>
                            </p:childTnLst>
                          </p:cTn>
                        </p:par>
                        <p:par>
                          <p:cTn id="15" fill="hold">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 calcmode="lin" valueType="num">
                                      <p:cBhvr>
                                        <p:cTn id="18" dur="500" decel="50000" fill="hold">
                                          <p:stCondLst>
                                            <p:cond delay="0"/>
                                          </p:stCondLst>
                                        </p:cTn>
                                        <p:tgtEl>
                                          <p:spTgt spid="2">
                                            <p:txEl>
                                              <p:pRg st="1" end="1"/>
                                            </p:txEl>
                                          </p:spTgt>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2">
                                            <p:txEl>
                                              <p:pRg st="1" end="1"/>
                                            </p:txEl>
                                          </p:spTgt>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2">
                                            <p:txEl>
                                              <p:pRg st="1" end="1"/>
                                            </p:txEl>
                                          </p:spTgt>
                                        </p:tgtEl>
                                        <p:attrNameLst>
                                          <p:attrName>ppt_w</p:attrName>
                                        </p:attrNameLst>
                                      </p:cBhvr>
                                      <p:tavLst>
                                        <p:tav tm="0">
                                          <p:val>
                                            <p:strVal val="#ppt_w*.05"/>
                                          </p:val>
                                        </p:tav>
                                        <p:tav tm="100000">
                                          <p:val>
                                            <p:strVal val="#ppt_w"/>
                                          </p:val>
                                        </p:tav>
                                      </p:tavLst>
                                    </p:anim>
                                    <p:anim calcmode="lin" valueType="num">
                                      <p:cBhvr>
                                        <p:cTn id="21" dur="1000" fill="hold"/>
                                        <p:tgtEl>
                                          <p:spTgt spid="2">
                                            <p:txEl>
                                              <p:pRg st="1" end="1"/>
                                            </p:txEl>
                                          </p:spTgt>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2">
                                            <p:txEl>
                                              <p:pRg st="1" end="1"/>
                                            </p:txEl>
                                          </p:spTgt>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2">
                                            <p:txEl>
                                              <p:pRg st="1" end="1"/>
                                            </p:txEl>
                                          </p:spTgt>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2">
                                            <p:txEl>
                                              <p:pRg st="1" end="1"/>
                                            </p:txEl>
                                          </p:spTgt>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2">
                                            <p:txEl>
                                              <p:pRg st="1" end="1"/>
                                            </p:txEl>
                                          </p:spTgt>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calcmode="lin" valueType="num">
                                      <p:cBhvr>
                                        <p:cTn id="29" dur="500" decel="50000" fill="hold">
                                          <p:stCondLst>
                                            <p:cond delay="0"/>
                                          </p:stCondLst>
                                        </p:cTn>
                                        <p:tgtEl>
                                          <p:spTgt spid="2">
                                            <p:txEl>
                                              <p:pRg st="2" end="2"/>
                                            </p:txEl>
                                          </p:spTgt>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
                                            <p:txEl>
                                              <p:pRg st="2" end="2"/>
                                            </p:txEl>
                                          </p:spTgt>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
                                            <p:txEl>
                                              <p:pRg st="2" end="2"/>
                                            </p:txEl>
                                          </p:spTgt>
                                        </p:tgtEl>
                                        <p:attrNameLst>
                                          <p:attrName>ppt_w</p:attrName>
                                        </p:attrNameLst>
                                      </p:cBhvr>
                                      <p:tavLst>
                                        <p:tav tm="0">
                                          <p:val>
                                            <p:strVal val="#ppt_w*.05"/>
                                          </p:val>
                                        </p:tav>
                                        <p:tav tm="100000">
                                          <p:val>
                                            <p:strVal val="#ppt_w"/>
                                          </p:val>
                                        </p:tav>
                                      </p:tavLst>
                                    </p:anim>
                                    <p:anim calcmode="lin" valueType="num">
                                      <p:cBhvr>
                                        <p:cTn id="32" dur="1000" fill="hold"/>
                                        <p:tgtEl>
                                          <p:spTgt spid="2">
                                            <p:txEl>
                                              <p:pRg st="2" end="2"/>
                                            </p:txEl>
                                          </p:spTgt>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
                                            <p:txEl>
                                              <p:pRg st="2" end="2"/>
                                            </p:txEl>
                                          </p:spTgt>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
                                            <p:txEl>
                                              <p:pRg st="2" end="2"/>
                                            </p:txEl>
                                          </p:spTgt>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
                                            <p:txEl>
                                              <p:pRg st="2" end="2"/>
                                            </p:txEl>
                                          </p:spTgt>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pPr>
              <a:buNone/>
            </a:pPr>
            <a:r>
              <a:rPr lang="ru-RU" dirty="0" smtClean="0"/>
              <a:t>Богиня мудрости Афина заключила пари с царем моря Посейдоном, о том, кто из них будет покровителем столицы. Они должны были сделать подарок первому царю Афин </a:t>
            </a:r>
            <a:r>
              <a:rPr lang="ru-RU" dirty="0" err="1" smtClean="0"/>
              <a:t>Кекропу</a:t>
            </a:r>
            <a:r>
              <a:rPr lang="ru-RU" dirty="0" smtClean="0"/>
              <a:t>, </a:t>
            </a:r>
            <a:r>
              <a:rPr lang="ru-RU" dirty="0" err="1" smtClean="0"/>
              <a:t>полузмею-полубогу</a:t>
            </a:r>
            <a:r>
              <a:rPr lang="ru-RU" dirty="0" smtClean="0"/>
              <a:t>, и чей подарок будет лучше – тот и будет покровителем города. </a:t>
            </a:r>
          </a:p>
          <a:p>
            <a:pPr>
              <a:buNone/>
            </a:pPr>
            <a:r>
              <a:rPr lang="ru-RU" dirty="0" smtClean="0"/>
              <a:t>И Посейдон ударил своим трезубцем перед </a:t>
            </a:r>
            <a:r>
              <a:rPr lang="ru-RU" dirty="0" err="1" smtClean="0"/>
              <a:t>Кекропом</a:t>
            </a:r>
            <a:r>
              <a:rPr lang="ru-RU" dirty="0" smtClean="0"/>
              <a:t>, после чего земля извергла источник. Когда ударила Афина – тут же выросло небольшое оливковое дерево. </a:t>
            </a:r>
            <a:r>
              <a:rPr lang="ru-RU" dirty="0" err="1" smtClean="0"/>
              <a:t>Кекропу</a:t>
            </a:r>
            <a:r>
              <a:rPr lang="ru-RU" dirty="0" smtClean="0"/>
              <a:t> больше понравился подарок Афины и он назначил ее покровительницей столицы. После этого город начал называться ее именем. Но из-за того, что </a:t>
            </a:r>
            <a:r>
              <a:rPr lang="ru-RU" dirty="0" err="1" smtClean="0"/>
              <a:t>Кекроп</a:t>
            </a:r>
            <a:r>
              <a:rPr lang="ru-RU" dirty="0" smtClean="0"/>
              <a:t> отказал Посейдону, в Афинах постоянно не хватает водных ресурсов. Эта проблема не решена и по сей день.                                                </a:t>
            </a:r>
          </a:p>
          <a:p>
            <a:pPr>
              <a:buNone/>
            </a:pPr>
            <a:r>
              <a:rPr lang="ru-RU" sz="8500" b="1" dirty="0" smtClean="0">
                <a:solidFill>
                  <a:srgbClr val="FF0000"/>
                </a:solidFill>
                <a:effectLst>
                  <a:outerShdw blurRad="38100" dist="38100" dir="2700000" algn="tl">
                    <a:srgbClr val="000000">
                      <a:alpha val="43137"/>
                    </a:srgbClr>
                  </a:outerShdw>
                </a:effectLst>
              </a:rPr>
              <a:t>!</a:t>
            </a:r>
            <a:r>
              <a:rPr lang="ru-RU" u="sng" dirty="0" smtClean="0">
                <a:solidFill>
                  <a:schemeClr val="accent4">
                    <a:lumMod val="60000"/>
                    <a:lumOff val="40000"/>
                  </a:schemeClr>
                </a:solidFill>
              </a:rPr>
              <a:t>Правда есть и другая версия происхождения названия. </a:t>
            </a:r>
            <a:r>
              <a:rPr lang="ru-RU" dirty="0" smtClean="0"/>
              <a:t>Исходя из нее, название произошло от слова Афон, что означает – «цветок». </a:t>
            </a:r>
          </a:p>
          <a:p>
            <a:endParaRPr lang="ru-RU" dirty="0"/>
          </a:p>
        </p:txBody>
      </p:sp>
      <p:sp>
        <p:nvSpPr>
          <p:cNvPr id="3" name="Заголовок 2"/>
          <p:cNvSpPr>
            <a:spLocks noGrp="1"/>
          </p:cNvSpPr>
          <p:nvPr>
            <p:ph type="title"/>
          </p:nvPr>
        </p:nvSpPr>
        <p:spPr/>
        <p:txBody>
          <a:bodyPr>
            <a:normAutofit fontScale="90000"/>
          </a:bodyPr>
          <a:lstStyle/>
          <a:p>
            <a:pPr algn="ctr"/>
            <a:r>
              <a:rPr lang="ru-RU" b="1" i="1" dirty="0" smtClean="0">
                <a:solidFill>
                  <a:schemeClr val="accent4">
                    <a:lumMod val="60000"/>
                    <a:lumOff val="40000"/>
                  </a:schemeClr>
                </a:solidFill>
                <a:effectLst>
                  <a:outerShdw blurRad="38100" dist="38100" dir="2700000" algn="tl">
                    <a:srgbClr val="000000">
                      <a:alpha val="43137"/>
                    </a:srgbClr>
                  </a:outerShdw>
                </a:effectLst>
              </a:rPr>
              <a:t>Мифологическое происхождение названия города таково</a:t>
            </a:r>
            <a:endParaRPr lang="ru-RU" b="1" i="1" dirty="0">
              <a:solidFill>
                <a:schemeClr val="accent4">
                  <a:lumMod val="60000"/>
                  <a:lumOff val="4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par>
                          <p:cTn id="14" fill="hold">
                            <p:stCondLst>
                              <p:cond delay="2000"/>
                            </p:stCondLst>
                            <p:childTnLst>
                              <p:par>
                                <p:cTn id="15" presetID="35" presetClass="entr" presetSubtype="0" fill="hold" grpId="0" nodeType="after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2000"/>
                                        <p:tgtEl>
                                          <p:spTgt spid="2">
                                            <p:txEl>
                                              <p:pRg st="0" end="0"/>
                                            </p:txEl>
                                          </p:spTgt>
                                        </p:tgtEl>
                                      </p:cBhvr>
                                    </p:animEffect>
                                    <p:anim calcmode="lin" valueType="num">
                                      <p:cBhvr>
                                        <p:cTn id="18" dur="2000" fill="hold"/>
                                        <p:tgtEl>
                                          <p:spTgt spid="2">
                                            <p:txEl>
                                              <p:pRg st="0" end="0"/>
                                            </p:txEl>
                                          </p:spTgt>
                                        </p:tgtEl>
                                        <p:attrNameLst>
                                          <p:attrName>style.rotation</p:attrName>
                                        </p:attrNameLst>
                                      </p:cBhvr>
                                      <p:tavLst>
                                        <p:tav tm="0">
                                          <p:val>
                                            <p:fltVal val="720"/>
                                          </p:val>
                                        </p:tav>
                                        <p:tav tm="100000">
                                          <p:val>
                                            <p:fltVal val="0"/>
                                          </p:val>
                                        </p:tav>
                                      </p:tavLst>
                                    </p:anim>
                                    <p:anim calcmode="lin" valueType="num">
                                      <p:cBhvr>
                                        <p:cTn id="19" dur="2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20" dur="2000" fill="hold"/>
                                        <p:tgtEl>
                                          <p:spTgt spid="2">
                                            <p:txEl>
                                              <p:pRg st="0" end="0"/>
                                            </p:txEl>
                                          </p:spTgt>
                                        </p:tgtEl>
                                        <p:attrNameLst>
                                          <p:attrName>ppt_w</p:attrName>
                                        </p:attrNameLst>
                                      </p:cBhvr>
                                      <p:tavLst>
                                        <p:tav tm="0">
                                          <p:val>
                                            <p:fltVal val="0"/>
                                          </p:val>
                                        </p:tav>
                                        <p:tav tm="100000">
                                          <p:val>
                                            <p:strVal val="#ppt_w"/>
                                          </p:val>
                                        </p:tav>
                                      </p:tavLst>
                                    </p:anim>
                                  </p:childTnLst>
                                </p:cTn>
                              </p:par>
                            </p:childTnLst>
                          </p:cTn>
                        </p:par>
                        <p:par>
                          <p:cTn id="21" fill="hold">
                            <p:stCondLst>
                              <p:cond delay="4000"/>
                            </p:stCondLst>
                            <p:childTnLst>
                              <p:par>
                                <p:cTn id="22" presetID="35" presetClass="entr" presetSubtype="0" fill="hold" grpId="0" nodeType="after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Effect transition="in" filter="fade">
                                      <p:cBhvr>
                                        <p:cTn id="24" dur="2000"/>
                                        <p:tgtEl>
                                          <p:spTgt spid="2">
                                            <p:txEl>
                                              <p:pRg st="1" end="1"/>
                                            </p:txEl>
                                          </p:spTgt>
                                        </p:tgtEl>
                                      </p:cBhvr>
                                    </p:animEffect>
                                    <p:anim calcmode="lin" valueType="num">
                                      <p:cBhvr>
                                        <p:cTn id="25" dur="2000" fill="hold"/>
                                        <p:tgtEl>
                                          <p:spTgt spid="2">
                                            <p:txEl>
                                              <p:pRg st="1" end="1"/>
                                            </p:txEl>
                                          </p:spTgt>
                                        </p:tgtEl>
                                        <p:attrNameLst>
                                          <p:attrName>style.rotation</p:attrName>
                                        </p:attrNameLst>
                                      </p:cBhvr>
                                      <p:tavLst>
                                        <p:tav tm="0">
                                          <p:val>
                                            <p:fltVal val="720"/>
                                          </p:val>
                                        </p:tav>
                                        <p:tav tm="100000">
                                          <p:val>
                                            <p:fltVal val="0"/>
                                          </p:val>
                                        </p:tav>
                                      </p:tavLst>
                                    </p:anim>
                                    <p:anim calcmode="lin" valueType="num">
                                      <p:cBhvr>
                                        <p:cTn id="26" dur="2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27" dur="2000" fill="hold"/>
                                        <p:tgtEl>
                                          <p:spTgt spid="2">
                                            <p:txEl>
                                              <p:pRg st="1" end="1"/>
                                            </p:txEl>
                                          </p:spTgt>
                                        </p:tgtEl>
                                        <p:attrNameLst>
                                          <p:attrName>ppt_w</p:attrName>
                                        </p:attrNameLst>
                                      </p:cBhvr>
                                      <p:tavLst>
                                        <p:tav tm="0">
                                          <p:val>
                                            <p:fltVal val="0"/>
                                          </p:val>
                                        </p:tav>
                                        <p:tav tm="100000">
                                          <p:val>
                                            <p:strVal val="#ppt_w"/>
                                          </p:val>
                                        </p:tav>
                                      </p:tavLst>
                                    </p:anim>
                                  </p:childTnLst>
                                </p:cTn>
                              </p:par>
                            </p:childTnLst>
                          </p:cTn>
                        </p:par>
                        <p:par>
                          <p:cTn id="28" fill="hold">
                            <p:stCondLst>
                              <p:cond delay="6000"/>
                            </p:stCondLst>
                            <p:childTnLst>
                              <p:par>
                                <p:cTn id="29" presetID="35" presetClass="entr" presetSubtype="0" fill="hold" grpId="0" nodeType="after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Effect transition="in" filter="fade">
                                      <p:cBhvr>
                                        <p:cTn id="31" dur="2000"/>
                                        <p:tgtEl>
                                          <p:spTgt spid="2">
                                            <p:txEl>
                                              <p:pRg st="2" end="2"/>
                                            </p:txEl>
                                          </p:spTgt>
                                        </p:tgtEl>
                                      </p:cBhvr>
                                    </p:animEffect>
                                    <p:anim calcmode="lin" valueType="num">
                                      <p:cBhvr>
                                        <p:cTn id="32" dur="2000" fill="hold"/>
                                        <p:tgtEl>
                                          <p:spTgt spid="2">
                                            <p:txEl>
                                              <p:pRg st="2" end="2"/>
                                            </p:txEl>
                                          </p:spTgt>
                                        </p:tgtEl>
                                        <p:attrNameLst>
                                          <p:attrName>style.rotation</p:attrName>
                                        </p:attrNameLst>
                                      </p:cBhvr>
                                      <p:tavLst>
                                        <p:tav tm="0">
                                          <p:val>
                                            <p:fltVal val="720"/>
                                          </p:val>
                                        </p:tav>
                                        <p:tav tm="100000">
                                          <p:val>
                                            <p:fltVal val="0"/>
                                          </p:val>
                                        </p:tav>
                                      </p:tavLst>
                                    </p:anim>
                                    <p:anim calcmode="lin" valueType="num">
                                      <p:cBhvr>
                                        <p:cTn id="33" dur="2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34" dur="2000" fill="hold"/>
                                        <p:tgtEl>
                                          <p:spTgt spid="2">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214926675_344px-afina_closeup.jpg"/>
          <p:cNvPicPr>
            <a:picLocks noChangeAspect="1"/>
          </p:cNvPicPr>
          <p:nvPr/>
        </p:nvPicPr>
        <p:blipFill>
          <a:blip r:embed="rId2" cstate="print"/>
          <a:stretch>
            <a:fillRect/>
          </a:stretch>
        </p:blipFill>
        <p:spPr>
          <a:xfrm>
            <a:off x="785786" y="428604"/>
            <a:ext cx="3143272" cy="5482451"/>
          </a:xfrm>
          <a:prstGeom prst="rect">
            <a:avLst/>
          </a:prstGeom>
          <a:ln>
            <a:noFill/>
          </a:ln>
          <a:effectLst>
            <a:glow rad="228600">
              <a:schemeClr val="accent2">
                <a:satMod val="175000"/>
                <a:alpha val="40000"/>
              </a:schemeClr>
            </a:glow>
            <a:softEdge rad="127000"/>
          </a:effectLst>
        </p:spPr>
      </p:pic>
      <p:sp>
        <p:nvSpPr>
          <p:cNvPr id="8" name="Прямоугольник 7"/>
          <p:cNvSpPr/>
          <p:nvPr/>
        </p:nvSpPr>
        <p:spPr>
          <a:xfrm>
            <a:off x="0" y="5103674"/>
            <a:ext cx="4214810" cy="1754326"/>
          </a:xfrm>
          <a:prstGeom prst="rect">
            <a:avLst/>
          </a:prstGeom>
        </p:spPr>
        <p:txBody>
          <a:bodyPr wrap="square">
            <a:spAutoFit/>
          </a:bodyPr>
          <a:lstStyle/>
          <a:p>
            <a:r>
              <a:rPr lang="ru-RU" b="1" dirty="0" smtClean="0">
                <a:solidFill>
                  <a:srgbClr val="FFFF00"/>
                </a:solidFill>
                <a:effectLst>
                  <a:outerShdw blurRad="38100" dist="38100" dir="2700000" algn="tl">
                    <a:srgbClr val="000000">
                      <a:alpha val="43137"/>
                    </a:srgbClr>
                  </a:outerShdw>
                </a:effectLst>
              </a:rPr>
              <a:t>Мощь и величие Афин, «прекраснейшего из городов Эллады», прославляла и бронзовая фигура Афины, созданная Фидием в 465—455 годы до н. э. для Афинского акрополя.</a:t>
            </a:r>
            <a:endParaRPr lang="ru-RU" b="1" dirty="0">
              <a:solidFill>
                <a:srgbClr val="FFFF00"/>
              </a:solidFill>
              <a:effectLst>
                <a:outerShdw blurRad="38100" dist="38100" dir="2700000" algn="tl">
                  <a:srgbClr val="000000">
                    <a:alpha val="43137"/>
                  </a:srgbClr>
                </a:outerShdw>
              </a:effectLst>
            </a:endParaRPr>
          </a:p>
        </p:txBody>
      </p:sp>
      <p:sp>
        <p:nvSpPr>
          <p:cNvPr id="9" name="Прямоугольник 8"/>
          <p:cNvSpPr/>
          <p:nvPr/>
        </p:nvSpPr>
        <p:spPr>
          <a:xfrm>
            <a:off x="4143372" y="214290"/>
            <a:ext cx="5000628" cy="6463308"/>
          </a:xfrm>
          <a:prstGeom prst="rect">
            <a:avLst/>
          </a:prstGeom>
        </p:spPr>
        <p:txBody>
          <a:bodyPr wrap="square">
            <a:spAutoFit/>
          </a:bodyPr>
          <a:lstStyle/>
          <a:p>
            <a:r>
              <a:rPr lang="ru-RU" b="1" dirty="0" smtClean="0"/>
              <a:t>В 480—479 годах до н. э. персы захватили Афины, разграбили и сожгли святыни города, в том числе и храмы на вершине Акрополя. Их развалины долго сохранялись как память о нашествии врага. И первым памятником, воздвигнутым среди этих руин, стала Афина-Воительница Фидия. Ее воспринимали как символ возрождения города и его непреклонной воли к победе. Суровая и грозная богиня правой рукой опиралась на копье, а левой держала щит. Ее голову увенчивал шлем, ниспадающие складки одежды подчеркивали монументальное величие фигуры. </a:t>
            </a:r>
          </a:p>
          <a:p>
            <a:r>
              <a:rPr lang="ru-RU" b="1" dirty="0" smtClean="0"/>
              <a:t>Семиметровая статуя Афины была хорошо видна со всех концов города, и даже с моря путешественники замечали сверкавшие на солнце конец копья и гребень шлема. В XIII веке статую уничтожили в Константинополе (куда ее перевез один из правителей Восточной Римской империи) суеверные рыцари-крестоносцы.</a:t>
            </a:r>
            <a:endParaRPr lang="ru-RU" b="1" dirty="0"/>
          </a:p>
        </p:txBody>
      </p:sp>
      <p:sp>
        <p:nvSpPr>
          <p:cNvPr id="3" name="Заголовок 2"/>
          <p:cNvSpPr>
            <a:spLocks noGrp="1"/>
          </p:cNvSpPr>
          <p:nvPr>
            <p:ph type="title"/>
          </p:nvPr>
        </p:nvSpPr>
        <p:spPr>
          <a:xfrm rot="20298395">
            <a:off x="-1079090" y="516942"/>
            <a:ext cx="5627607" cy="651236"/>
          </a:xfrm>
        </p:spPr>
        <p:txBody>
          <a:bodyPr>
            <a:noAutofit/>
          </a:bodyPr>
          <a:lstStyle/>
          <a:p>
            <a:pPr algn="ctr"/>
            <a:r>
              <a:rPr lang="ru-RU" sz="4000" b="1" u="sng" dirty="0" smtClean="0">
                <a:solidFill>
                  <a:srgbClr val="FFFF00"/>
                </a:solidFill>
                <a:effectLst>
                  <a:outerShdw blurRad="38100" dist="38100" dir="2700000" algn="tl">
                    <a:srgbClr val="000000">
                      <a:alpha val="43137"/>
                    </a:srgbClr>
                  </a:outerShdw>
                </a:effectLst>
                <a:latin typeface="Book Antiqua" pitchFamily="18" charset="0"/>
                <a:ea typeface="AR YuanGB Bold" pitchFamily="34" charset="-122"/>
              </a:rPr>
              <a:t>Статуя Афины</a:t>
            </a:r>
            <a:endParaRPr lang="ru-RU" sz="4000" b="1" u="sng" dirty="0">
              <a:solidFill>
                <a:srgbClr val="FFFF00"/>
              </a:solidFill>
              <a:effectLst>
                <a:outerShdw blurRad="38100" dist="38100" dir="2700000" algn="tl">
                  <a:srgbClr val="000000">
                    <a:alpha val="43137"/>
                  </a:srgbClr>
                </a:outerShdw>
              </a:effectLst>
              <a:latin typeface="Book Antiqua" pitchFamily="18" charset="0"/>
              <a:ea typeface="AR YuanGB Bold"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par>
                          <p:cTn id="14" fill="hold">
                            <p:stCondLst>
                              <p:cond delay="2000"/>
                            </p:stCondLst>
                            <p:childTnLst>
                              <p:par>
                                <p:cTn id="15" presetID="15"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fltVal val="0"/>
                                          </p:val>
                                        </p:tav>
                                        <p:tav tm="100000">
                                          <p:val>
                                            <p:strVal val="#ppt_w"/>
                                          </p:val>
                                        </p:tav>
                                      </p:tavLst>
                                    </p:anim>
                                    <p:anim calcmode="lin" valueType="num">
                                      <p:cBhvr>
                                        <p:cTn id="18" dur="1000" fill="hold"/>
                                        <p:tgtEl>
                                          <p:spTgt spid="9"/>
                                        </p:tgtEl>
                                        <p:attrNameLst>
                                          <p:attrName>ppt_h</p:attrName>
                                        </p:attrNameLst>
                                      </p:cBhvr>
                                      <p:tavLst>
                                        <p:tav tm="0">
                                          <p:val>
                                            <p:fltVal val="0"/>
                                          </p:val>
                                        </p:tav>
                                        <p:tav tm="100000">
                                          <p:val>
                                            <p:strVal val="#ppt_h"/>
                                          </p:val>
                                        </p:tav>
                                      </p:tavLst>
                                    </p:anim>
                                    <p:anim calcmode="lin" valueType="num">
                                      <p:cBhvr>
                                        <p:cTn id="19"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1" fill="hold">
                            <p:stCondLst>
                              <p:cond delay="3000"/>
                            </p:stCondLst>
                            <p:childTnLst>
                              <p:par>
                                <p:cTn id="22" presetID="35"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anim calcmode="lin" valueType="num">
                                      <p:cBhvr>
                                        <p:cTn id="25" dur="2000" fill="hold"/>
                                        <p:tgtEl>
                                          <p:spTgt spid="8"/>
                                        </p:tgtEl>
                                        <p:attrNameLst>
                                          <p:attrName>style.rotation</p:attrName>
                                        </p:attrNameLst>
                                      </p:cBhvr>
                                      <p:tavLst>
                                        <p:tav tm="0">
                                          <p:val>
                                            <p:fltVal val="720"/>
                                          </p:val>
                                        </p:tav>
                                        <p:tav tm="100000">
                                          <p:val>
                                            <p:fltVal val="0"/>
                                          </p:val>
                                        </p:tav>
                                      </p:tavLst>
                                    </p:anim>
                                    <p:anim calcmode="lin" valueType="num">
                                      <p:cBhvr>
                                        <p:cTn id="26" dur="2000" fill="hold"/>
                                        <p:tgtEl>
                                          <p:spTgt spid="8"/>
                                        </p:tgtEl>
                                        <p:attrNameLst>
                                          <p:attrName>ppt_h</p:attrName>
                                        </p:attrNameLst>
                                      </p:cBhvr>
                                      <p:tavLst>
                                        <p:tav tm="0">
                                          <p:val>
                                            <p:fltVal val="0"/>
                                          </p:val>
                                        </p:tav>
                                        <p:tav tm="100000">
                                          <p:val>
                                            <p:strVal val="#ppt_h"/>
                                          </p:val>
                                        </p:tav>
                                      </p:tavLst>
                                    </p:anim>
                                    <p:anim calcmode="lin" valueType="num">
                                      <p:cBhvr>
                                        <p:cTn id="27"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afina_muzetn_1.jpg"/>
          <p:cNvPicPr>
            <a:picLocks noGrp="1" noChangeAspect="1"/>
          </p:cNvPicPr>
          <p:nvPr>
            <p:ph idx="1"/>
          </p:nvPr>
        </p:nvPicPr>
        <p:blipFill>
          <a:blip r:embed="rId2" cstate="print"/>
          <a:stretch>
            <a:fillRect/>
          </a:stretch>
        </p:blipFill>
        <p:spPr>
          <a:xfrm rot="584948">
            <a:off x="5222859" y="1010649"/>
            <a:ext cx="3045655" cy="4572000"/>
          </a:xfrm>
          <a:prstGeom prst="roundRect">
            <a:avLst>
              <a:gd name="adj" fmla="val 16667"/>
            </a:avLst>
          </a:prstGeom>
          <a:ln w="76200">
            <a:solidFill>
              <a:schemeClr val="tx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afina-sfinx_ah_3.jpg"/>
          <p:cNvPicPr>
            <a:picLocks noChangeAspect="1"/>
          </p:cNvPicPr>
          <p:nvPr/>
        </p:nvPicPr>
        <p:blipFill>
          <a:blip r:embed="rId3" cstate="print"/>
          <a:stretch>
            <a:fillRect/>
          </a:stretch>
        </p:blipFill>
        <p:spPr>
          <a:xfrm>
            <a:off x="928550" y="785794"/>
            <a:ext cx="3357697" cy="5040420"/>
          </a:xfrm>
          <a:prstGeom prst="roundRect">
            <a:avLst>
              <a:gd name="adj" fmla="val 8594"/>
            </a:avLst>
          </a:prstGeom>
          <a:solidFill>
            <a:srgbClr val="FFFFFF">
              <a:shade val="85000"/>
            </a:srgbClr>
          </a:solidFill>
          <a:ln>
            <a:noFill/>
          </a:ln>
          <a:effectLst>
            <a:outerShdw blurRad="225425" dist="50800" dir="5220000" algn="ctr">
              <a:srgbClr val="000000">
                <a:alpha val="33000"/>
              </a:srgbClr>
            </a:outerShdw>
            <a:reflection blurRad="12700" stA="38000" endPos="28000" dist="5000" dir="5400000" sy="-100000" algn="bl" rotWithShape="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70" decel="100000"/>
                                        <p:tgtEl>
                                          <p:spTgt spid="5"/>
                                        </p:tgtEl>
                                      </p:cBhvr>
                                    </p:animEffect>
                                    <p:animScale>
                                      <p:cBhvr>
                                        <p:cTn id="8" dur="770" decel="100000"/>
                                        <p:tgtEl>
                                          <p:spTgt spid="5"/>
                                        </p:tgtEl>
                                      </p:cBhvr>
                                      <p:from x="10000" y="10000"/>
                                      <p:to x="200000" y="450000"/>
                                    </p:animScale>
                                    <p:animScale>
                                      <p:cBhvr>
                                        <p:cTn id="9" dur="1230" accel="100000" fill="hold">
                                          <p:stCondLst>
                                            <p:cond delay="770"/>
                                          </p:stCondLst>
                                        </p:cTn>
                                        <p:tgtEl>
                                          <p:spTgt spid="5"/>
                                        </p:tgtEl>
                                      </p:cBhvr>
                                      <p:from x="200000" y="450000"/>
                                      <p:to x="100000" y="100000"/>
                                    </p:animScale>
                                    <p:set>
                                      <p:cBhvr>
                                        <p:cTn id="10" dur="770" fill="hold"/>
                                        <p:tgtEl>
                                          <p:spTgt spid="5"/>
                                        </p:tgtEl>
                                        <p:attrNameLst>
                                          <p:attrName>ppt_x</p:attrName>
                                        </p:attrNameLst>
                                      </p:cBhvr>
                                      <p:to>
                                        <p:strVal val="(0.5)"/>
                                      </p:to>
                                    </p:set>
                                    <p:anim from="(0.5)" to="(#ppt_x)" calcmode="lin" valueType="num">
                                      <p:cBhvr>
                                        <p:cTn id="11" dur="1230" accel="100000" fill="hold">
                                          <p:stCondLst>
                                            <p:cond delay="770"/>
                                          </p:stCondLst>
                                        </p:cTn>
                                        <p:tgtEl>
                                          <p:spTgt spid="5"/>
                                        </p:tgtEl>
                                        <p:attrNameLst>
                                          <p:attrName>ppt_x</p:attrName>
                                        </p:attrNameLst>
                                      </p:cBhvr>
                                    </p:anim>
                                    <p:set>
                                      <p:cBhvr>
                                        <p:cTn id="12" dur="770" fill="hold"/>
                                        <p:tgtEl>
                                          <p:spTgt spid="5"/>
                                        </p:tgtEl>
                                        <p:attrNameLst>
                                          <p:attrName>ppt_y</p:attrName>
                                        </p:attrNameLst>
                                      </p:cBhvr>
                                      <p:to>
                                        <p:strVal val="(#ppt_y+0.4)"/>
                                      </p:to>
                                    </p:set>
                                    <p:anim from="(#ppt_y+0.4)" to="(#ppt_y)" calcmode="lin" valueType="num">
                                      <p:cBhvr>
                                        <p:cTn id="13" dur="1230" accel="100000" fill="hold">
                                          <p:stCondLst>
                                            <p:cond delay="770"/>
                                          </p:stCondLst>
                                        </p:cTn>
                                        <p:tgtEl>
                                          <p:spTgt spid="5"/>
                                        </p:tgtEl>
                                        <p:attrNameLst>
                                          <p:attrName>ppt_y</p:attrName>
                                        </p:attrNameLst>
                                      </p:cBhvr>
                                    </p:anim>
                                  </p:childTnLst>
                                </p:cTn>
                              </p:par>
                            </p:childTnLst>
                          </p:cTn>
                        </p:par>
                        <p:par>
                          <p:cTn id="14" fill="hold">
                            <p:stCondLst>
                              <p:cond delay="2000"/>
                            </p:stCondLst>
                            <p:childTnLst>
                              <p:par>
                                <p:cTn id="15" presetID="51"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770" decel="100000"/>
                                        <p:tgtEl>
                                          <p:spTgt spid="4"/>
                                        </p:tgtEl>
                                      </p:cBhvr>
                                    </p:animEffect>
                                    <p:animScale>
                                      <p:cBhvr>
                                        <p:cTn id="18" dur="770" decel="100000"/>
                                        <p:tgtEl>
                                          <p:spTgt spid="4"/>
                                        </p:tgtEl>
                                      </p:cBhvr>
                                      <p:from x="10000" y="10000"/>
                                      <p:to x="200000" y="450000"/>
                                    </p:animScale>
                                    <p:animScale>
                                      <p:cBhvr>
                                        <p:cTn id="19" dur="1230" accel="100000" fill="hold">
                                          <p:stCondLst>
                                            <p:cond delay="770"/>
                                          </p:stCondLst>
                                        </p:cTn>
                                        <p:tgtEl>
                                          <p:spTgt spid="4"/>
                                        </p:tgtEl>
                                      </p:cBhvr>
                                      <p:from x="200000" y="450000"/>
                                      <p:to x="100000" y="100000"/>
                                    </p:animScale>
                                    <p:set>
                                      <p:cBhvr>
                                        <p:cTn id="20" dur="770" fill="hold"/>
                                        <p:tgtEl>
                                          <p:spTgt spid="4"/>
                                        </p:tgtEl>
                                        <p:attrNameLst>
                                          <p:attrName>ppt_x</p:attrName>
                                        </p:attrNameLst>
                                      </p:cBhvr>
                                      <p:to>
                                        <p:strVal val="(0.5)"/>
                                      </p:to>
                                    </p:set>
                                    <p:anim from="(0.5)" to="(#ppt_x)" calcmode="lin" valueType="num">
                                      <p:cBhvr>
                                        <p:cTn id="21" dur="1230" accel="100000" fill="hold">
                                          <p:stCondLst>
                                            <p:cond delay="770"/>
                                          </p:stCondLst>
                                        </p:cTn>
                                        <p:tgtEl>
                                          <p:spTgt spid="4"/>
                                        </p:tgtEl>
                                        <p:attrNameLst>
                                          <p:attrName>ppt_x</p:attrName>
                                        </p:attrNameLst>
                                      </p:cBhvr>
                                    </p:anim>
                                    <p:set>
                                      <p:cBhvr>
                                        <p:cTn id="22" dur="770" fill="hold"/>
                                        <p:tgtEl>
                                          <p:spTgt spid="4"/>
                                        </p:tgtEl>
                                        <p:attrNameLst>
                                          <p:attrName>ppt_y</p:attrName>
                                        </p:attrNameLst>
                                      </p:cBhvr>
                                      <p:to>
                                        <p:strVal val="(#ppt_y+0.4)"/>
                                      </p:to>
                                    </p:set>
                                    <p:anim from="(#ppt_y+0.4)" to="(#ppt_y)" calcmode="lin" valueType="num">
                                      <p:cBhvr>
                                        <p:cTn id="2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57158" y="357166"/>
            <a:ext cx="5286412" cy="5786422"/>
          </a:xfrm>
        </p:spPr>
        <p:txBody>
          <a:bodyPr>
            <a:normAutofit fontScale="92500"/>
          </a:bodyPr>
          <a:lstStyle/>
          <a:p>
            <a:pPr>
              <a:buNone/>
            </a:pPr>
            <a:r>
              <a:rPr lang="ru-RU" dirty="0" smtClean="0"/>
              <a:t> </a:t>
            </a:r>
            <a:r>
              <a:rPr lang="ru-RU" dirty="0" smtClean="0">
                <a:solidFill>
                  <a:srgbClr val="99FF33"/>
                </a:solidFill>
              </a:rPr>
              <a:t>В период расцвета греческой цивилизации Афины были очень значимым городом. Во времена «Золотого века» Греции (около 500 до н. э. до 300 до н. э.), Афины был общественным и культурным центром западного мира. По прошествии этого периода Афины тем не менее остался богатым духовно и материально городом.</a:t>
            </a:r>
            <a:endParaRPr lang="ru-RU" dirty="0" smtClean="0"/>
          </a:p>
          <a:p>
            <a:pPr>
              <a:buNone/>
            </a:pPr>
            <a:r>
              <a:rPr lang="ru-RU" dirty="0" smtClean="0">
                <a:solidFill>
                  <a:srgbClr val="99FF33"/>
                </a:solidFill>
              </a:rPr>
              <a:t>Постепенно, из-за скудных условий жизни, количество населения города начало сокращаться. Также подверглись уничтожению здания и памятники культуры.</a:t>
            </a:r>
          </a:p>
          <a:p>
            <a:pPr>
              <a:buNone/>
            </a:pPr>
            <a:endParaRPr lang="ru-RU" dirty="0">
              <a:solidFill>
                <a:srgbClr val="99FF33"/>
              </a:solidFill>
            </a:endParaRPr>
          </a:p>
        </p:txBody>
      </p:sp>
      <p:pic>
        <p:nvPicPr>
          <p:cNvPr id="4" name="Рисунок 3" descr="рRU227CAB10FL0.jpg"/>
          <p:cNvPicPr>
            <a:picLocks noChangeAspect="1"/>
          </p:cNvPicPr>
          <p:nvPr/>
        </p:nvPicPr>
        <p:blipFill>
          <a:blip r:embed="rId2" cstate="print"/>
          <a:stretch>
            <a:fillRect/>
          </a:stretch>
        </p:blipFill>
        <p:spPr>
          <a:xfrm>
            <a:off x="5643570" y="1214422"/>
            <a:ext cx="3157063" cy="4214842"/>
          </a:xfrm>
          <a:prstGeom prst="rect">
            <a:avLst/>
          </a:prstGeom>
          <a:effectLst>
            <a:glow rad="228600">
              <a:schemeClr val="accent4">
                <a:satMod val="175000"/>
                <a:alpha val="40000"/>
              </a:schemeClr>
            </a:glow>
            <a:softEdge rad="127000"/>
          </a:effectLst>
        </p:spPr>
      </p:pic>
      <p:sp>
        <p:nvSpPr>
          <p:cNvPr id="5" name="TextBox 4"/>
          <p:cNvSpPr txBox="1"/>
          <p:nvPr/>
        </p:nvSpPr>
        <p:spPr>
          <a:xfrm>
            <a:off x="5786446" y="5572140"/>
            <a:ext cx="3000396" cy="369332"/>
          </a:xfrm>
          <a:prstGeom prst="rect">
            <a:avLst/>
          </a:prstGeom>
          <a:noFill/>
        </p:spPr>
        <p:txBody>
          <a:bodyPr wrap="square" rtlCol="0">
            <a:spAutoFit/>
          </a:bodyPr>
          <a:lstStyle/>
          <a:p>
            <a:r>
              <a:rPr lang="ru-RU" dirty="0" smtClean="0"/>
              <a:t>     Статуя в г. Афины</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blinds(horizontal)">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42831549_1240293483_Afiny_nochju.jpg"/>
          <p:cNvPicPr>
            <a:picLocks noChangeAspect="1"/>
          </p:cNvPicPr>
          <p:nvPr/>
        </p:nvPicPr>
        <p:blipFill>
          <a:blip r:embed="rId2" cstate="print"/>
          <a:stretch>
            <a:fillRect/>
          </a:stretch>
        </p:blipFill>
        <p:spPr>
          <a:xfrm rot="1142717">
            <a:off x="5068463" y="3618873"/>
            <a:ext cx="3771598" cy="2495541"/>
          </a:xfrm>
          <a:prstGeom prst="rect">
            <a:avLst/>
          </a:prstGeom>
          <a:ln>
            <a:noFill/>
          </a:ln>
          <a:effectLst>
            <a:softEdge rad="112500"/>
          </a:effectLst>
        </p:spPr>
      </p:pic>
      <p:pic>
        <p:nvPicPr>
          <p:cNvPr id="7" name="Рисунок 6" descr="athens-city-.jpg"/>
          <p:cNvPicPr>
            <a:picLocks noChangeAspect="1"/>
          </p:cNvPicPr>
          <p:nvPr/>
        </p:nvPicPr>
        <p:blipFill>
          <a:blip r:embed="rId3" cstate="print"/>
          <a:stretch>
            <a:fillRect/>
          </a:stretch>
        </p:blipFill>
        <p:spPr>
          <a:xfrm rot="20735519">
            <a:off x="1052351" y="3951591"/>
            <a:ext cx="3960353" cy="2643182"/>
          </a:xfrm>
          <a:prstGeom prst="rect">
            <a:avLst/>
          </a:prstGeom>
          <a:ln>
            <a:noFill/>
          </a:ln>
          <a:effectLst>
            <a:softEdge rad="112500"/>
          </a:effectLst>
        </p:spPr>
      </p:pic>
      <p:pic>
        <p:nvPicPr>
          <p:cNvPr id="5" name="Рисунок 4" descr="197516.jpg"/>
          <p:cNvPicPr>
            <a:picLocks noChangeAspect="1"/>
          </p:cNvPicPr>
          <p:nvPr/>
        </p:nvPicPr>
        <p:blipFill>
          <a:blip r:embed="rId4" cstate="print"/>
          <a:stretch>
            <a:fillRect/>
          </a:stretch>
        </p:blipFill>
        <p:spPr>
          <a:xfrm rot="20617352">
            <a:off x="293583" y="1152395"/>
            <a:ext cx="3996191" cy="2657467"/>
          </a:xfrm>
          <a:prstGeom prst="rect">
            <a:avLst/>
          </a:prstGeom>
          <a:ln>
            <a:noFill/>
          </a:ln>
          <a:effectLst>
            <a:softEdge rad="112500"/>
          </a:effectLst>
        </p:spPr>
      </p:pic>
      <p:pic>
        <p:nvPicPr>
          <p:cNvPr id="4" name="Рисунок 3" descr="picturekHX695.jpg"/>
          <p:cNvPicPr>
            <a:picLocks noChangeAspect="1"/>
          </p:cNvPicPr>
          <p:nvPr/>
        </p:nvPicPr>
        <p:blipFill>
          <a:blip r:embed="rId5" cstate="print"/>
          <a:stretch>
            <a:fillRect/>
          </a:stretch>
        </p:blipFill>
        <p:spPr>
          <a:xfrm>
            <a:off x="4857752" y="1357298"/>
            <a:ext cx="2571748" cy="1928811"/>
          </a:xfrm>
          <a:prstGeom prst="rect">
            <a:avLst/>
          </a:prstGeom>
          <a:ln>
            <a:noFill/>
          </a:ln>
          <a:effectLst>
            <a:softEdge rad="112500"/>
          </a:effectLst>
        </p:spPr>
      </p:pic>
      <p:sp>
        <p:nvSpPr>
          <p:cNvPr id="3" name="Заголовок 2"/>
          <p:cNvSpPr>
            <a:spLocks noGrp="1"/>
          </p:cNvSpPr>
          <p:nvPr>
            <p:ph type="title"/>
          </p:nvPr>
        </p:nvSpPr>
        <p:spPr>
          <a:xfrm>
            <a:off x="642910" y="0"/>
            <a:ext cx="8229600" cy="1219200"/>
          </a:xfrm>
        </p:spPr>
        <p:txBody>
          <a:bodyPr>
            <a:normAutofit/>
          </a:bodyPr>
          <a:lstStyle/>
          <a:p>
            <a:pPr algn="ctr"/>
            <a:r>
              <a:rPr lang="ru-RU" sz="6000" b="1" dirty="0" smtClean="0">
                <a:solidFill>
                  <a:srgbClr val="7030A0"/>
                </a:solidFill>
                <a:effectLst>
                  <a:outerShdw blurRad="38100" dist="38100" dir="2700000" algn="tl">
                    <a:srgbClr val="000000">
                      <a:alpha val="43137"/>
                    </a:srgbClr>
                  </a:outerShdw>
                </a:effectLst>
              </a:rPr>
              <a:t>Город ночью</a:t>
            </a:r>
            <a:endParaRPr lang="ru-RU" sz="6000" b="1" dirty="0">
              <a:solidFill>
                <a:srgbClr val="7030A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par>
                          <p:cTn id="14" fill="hold">
                            <p:stCondLst>
                              <p:cond delay="2000"/>
                            </p:stCondLst>
                            <p:childTnLst>
                              <p:par>
                                <p:cTn id="15" presetID="35"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anim calcmode="lin" valueType="num">
                                      <p:cBhvr>
                                        <p:cTn id="18" dur="2000" fill="hold"/>
                                        <p:tgtEl>
                                          <p:spTgt spid="5"/>
                                        </p:tgtEl>
                                        <p:attrNameLst>
                                          <p:attrName>style.rotation</p:attrName>
                                        </p:attrNameLst>
                                      </p:cBhvr>
                                      <p:tavLst>
                                        <p:tav tm="0">
                                          <p:val>
                                            <p:fltVal val="720"/>
                                          </p:val>
                                        </p:tav>
                                        <p:tav tm="100000">
                                          <p:val>
                                            <p:fltVal val="0"/>
                                          </p:val>
                                        </p:tav>
                                      </p:tavLst>
                                    </p:anim>
                                    <p:anim calcmode="lin" valueType="num">
                                      <p:cBhvr>
                                        <p:cTn id="19" dur="2000" fill="hold"/>
                                        <p:tgtEl>
                                          <p:spTgt spid="5"/>
                                        </p:tgtEl>
                                        <p:attrNameLst>
                                          <p:attrName>ppt_h</p:attrName>
                                        </p:attrNameLst>
                                      </p:cBhvr>
                                      <p:tavLst>
                                        <p:tav tm="0">
                                          <p:val>
                                            <p:fltVal val="0"/>
                                          </p:val>
                                        </p:tav>
                                        <p:tav tm="100000">
                                          <p:val>
                                            <p:strVal val="#ppt_h"/>
                                          </p:val>
                                        </p:tav>
                                      </p:tavLst>
                                    </p:anim>
                                    <p:anim calcmode="lin" valueType="num">
                                      <p:cBhvr>
                                        <p:cTn id="20" dur="2000" fill="hold"/>
                                        <p:tgtEl>
                                          <p:spTgt spid="5"/>
                                        </p:tgtEl>
                                        <p:attrNameLst>
                                          <p:attrName>ppt_w</p:attrName>
                                        </p:attrNameLst>
                                      </p:cBhvr>
                                      <p:tavLst>
                                        <p:tav tm="0">
                                          <p:val>
                                            <p:fltVal val="0"/>
                                          </p:val>
                                        </p:tav>
                                        <p:tav tm="100000">
                                          <p:val>
                                            <p:strVal val="#ppt_w"/>
                                          </p:val>
                                        </p:tav>
                                      </p:tavLst>
                                    </p:anim>
                                  </p:childTnLst>
                                </p:cTn>
                              </p:par>
                            </p:childTnLst>
                          </p:cTn>
                        </p:par>
                        <p:par>
                          <p:cTn id="21" fill="hold">
                            <p:stCondLst>
                              <p:cond delay="4000"/>
                            </p:stCondLst>
                            <p:childTnLst>
                              <p:par>
                                <p:cTn id="22" presetID="35"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2000"/>
                                        <p:tgtEl>
                                          <p:spTgt spid="4"/>
                                        </p:tgtEl>
                                      </p:cBhvr>
                                    </p:animEffect>
                                    <p:anim calcmode="lin" valueType="num">
                                      <p:cBhvr>
                                        <p:cTn id="25" dur="2000" fill="hold"/>
                                        <p:tgtEl>
                                          <p:spTgt spid="4"/>
                                        </p:tgtEl>
                                        <p:attrNameLst>
                                          <p:attrName>style.rotation</p:attrName>
                                        </p:attrNameLst>
                                      </p:cBhvr>
                                      <p:tavLst>
                                        <p:tav tm="0">
                                          <p:val>
                                            <p:fltVal val="720"/>
                                          </p:val>
                                        </p:tav>
                                        <p:tav tm="100000">
                                          <p:val>
                                            <p:fltVal val="0"/>
                                          </p:val>
                                        </p:tav>
                                      </p:tavLst>
                                    </p:anim>
                                    <p:anim calcmode="lin" valueType="num">
                                      <p:cBhvr>
                                        <p:cTn id="26" dur="2000" fill="hold"/>
                                        <p:tgtEl>
                                          <p:spTgt spid="4"/>
                                        </p:tgtEl>
                                        <p:attrNameLst>
                                          <p:attrName>ppt_h</p:attrName>
                                        </p:attrNameLst>
                                      </p:cBhvr>
                                      <p:tavLst>
                                        <p:tav tm="0">
                                          <p:val>
                                            <p:fltVal val="0"/>
                                          </p:val>
                                        </p:tav>
                                        <p:tav tm="100000">
                                          <p:val>
                                            <p:strVal val="#ppt_h"/>
                                          </p:val>
                                        </p:tav>
                                      </p:tavLst>
                                    </p:anim>
                                    <p:anim calcmode="lin" valueType="num">
                                      <p:cBhvr>
                                        <p:cTn id="27" dur="2000" fill="hold"/>
                                        <p:tgtEl>
                                          <p:spTgt spid="4"/>
                                        </p:tgtEl>
                                        <p:attrNameLst>
                                          <p:attrName>ppt_w</p:attrName>
                                        </p:attrNameLst>
                                      </p:cBhvr>
                                      <p:tavLst>
                                        <p:tav tm="0">
                                          <p:val>
                                            <p:fltVal val="0"/>
                                          </p:val>
                                        </p:tav>
                                        <p:tav tm="100000">
                                          <p:val>
                                            <p:strVal val="#ppt_w"/>
                                          </p:val>
                                        </p:tav>
                                      </p:tavLst>
                                    </p:anim>
                                  </p:childTnLst>
                                </p:cTn>
                              </p:par>
                            </p:childTnLst>
                          </p:cTn>
                        </p:par>
                        <p:par>
                          <p:cTn id="28" fill="hold">
                            <p:stCondLst>
                              <p:cond delay="6000"/>
                            </p:stCondLst>
                            <p:childTnLst>
                              <p:par>
                                <p:cTn id="29" presetID="35"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anim calcmode="lin" valueType="num">
                                      <p:cBhvr>
                                        <p:cTn id="32" dur="2000" fill="hold"/>
                                        <p:tgtEl>
                                          <p:spTgt spid="7"/>
                                        </p:tgtEl>
                                        <p:attrNameLst>
                                          <p:attrName>style.rotation</p:attrName>
                                        </p:attrNameLst>
                                      </p:cBhvr>
                                      <p:tavLst>
                                        <p:tav tm="0">
                                          <p:val>
                                            <p:fltVal val="720"/>
                                          </p:val>
                                        </p:tav>
                                        <p:tav tm="100000">
                                          <p:val>
                                            <p:fltVal val="0"/>
                                          </p:val>
                                        </p:tav>
                                      </p:tavLst>
                                    </p:anim>
                                    <p:anim calcmode="lin" valueType="num">
                                      <p:cBhvr>
                                        <p:cTn id="33" dur="2000" fill="hold"/>
                                        <p:tgtEl>
                                          <p:spTgt spid="7"/>
                                        </p:tgtEl>
                                        <p:attrNameLst>
                                          <p:attrName>ppt_h</p:attrName>
                                        </p:attrNameLst>
                                      </p:cBhvr>
                                      <p:tavLst>
                                        <p:tav tm="0">
                                          <p:val>
                                            <p:fltVal val="0"/>
                                          </p:val>
                                        </p:tav>
                                        <p:tav tm="100000">
                                          <p:val>
                                            <p:strVal val="#ppt_h"/>
                                          </p:val>
                                        </p:tav>
                                      </p:tavLst>
                                    </p:anim>
                                    <p:anim calcmode="lin" valueType="num">
                                      <p:cBhvr>
                                        <p:cTn id="34" dur="2000" fill="hold"/>
                                        <p:tgtEl>
                                          <p:spTgt spid="7"/>
                                        </p:tgtEl>
                                        <p:attrNameLst>
                                          <p:attrName>ppt_w</p:attrName>
                                        </p:attrNameLst>
                                      </p:cBhvr>
                                      <p:tavLst>
                                        <p:tav tm="0">
                                          <p:val>
                                            <p:fltVal val="0"/>
                                          </p:val>
                                        </p:tav>
                                        <p:tav tm="100000">
                                          <p:val>
                                            <p:strVal val="#ppt_w"/>
                                          </p:val>
                                        </p:tav>
                                      </p:tavLst>
                                    </p:anim>
                                  </p:childTnLst>
                                </p:cTn>
                              </p:par>
                            </p:childTnLst>
                          </p:cTn>
                        </p:par>
                        <p:par>
                          <p:cTn id="35" fill="hold">
                            <p:stCondLst>
                              <p:cond delay="8000"/>
                            </p:stCondLst>
                            <p:childTnLst>
                              <p:par>
                                <p:cTn id="36" presetID="35"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2000"/>
                                        <p:tgtEl>
                                          <p:spTgt spid="6"/>
                                        </p:tgtEl>
                                      </p:cBhvr>
                                    </p:animEffect>
                                    <p:anim calcmode="lin" valueType="num">
                                      <p:cBhvr>
                                        <p:cTn id="39" dur="2000" fill="hold"/>
                                        <p:tgtEl>
                                          <p:spTgt spid="6"/>
                                        </p:tgtEl>
                                        <p:attrNameLst>
                                          <p:attrName>style.rotation</p:attrName>
                                        </p:attrNameLst>
                                      </p:cBhvr>
                                      <p:tavLst>
                                        <p:tav tm="0">
                                          <p:val>
                                            <p:fltVal val="720"/>
                                          </p:val>
                                        </p:tav>
                                        <p:tav tm="100000">
                                          <p:val>
                                            <p:fltVal val="0"/>
                                          </p:val>
                                        </p:tav>
                                      </p:tavLst>
                                    </p:anim>
                                    <p:anim calcmode="lin" valueType="num">
                                      <p:cBhvr>
                                        <p:cTn id="40" dur="2000" fill="hold"/>
                                        <p:tgtEl>
                                          <p:spTgt spid="6"/>
                                        </p:tgtEl>
                                        <p:attrNameLst>
                                          <p:attrName>ppt_h</p:attrName>
                                        </p:attrNameLst>
                                      </p:cBhvr>
                                      <p:tavLst>
                                        <p:tav tm="0">
                                          <p:val>
                                            <p:fltVal val="0"/>
                                          </p:val>
                                        </p:tav>
                                        <p:tav tm="100000">
                                          <p:val>
                                            <p:strVal val="#ppt_h"/>
                                          </p:val>
                                        </p:tav>
                                      </p:tavLst>
                                    </p:anim>
                                    <p:anim calcmode="lin" valueType="num">
                                      <p:cBhvr>
                                        <p:cTn id="41" dur="2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96</TotalTime>
  <Words>672</Words>
  <Application>Microsoft Office PowerPoint</Application>
  <PresentationFormat>Экран (4:3)</PresentationFormat>
  <Paragraphs>28</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Бумажная</vt:lpstr>
      <vt:lpstr>Афины – самый прекрасный город Древней Греции</vt:lpstr>
      <vt:lpstr>ГРЕЦИЯ</vt:lpstr>
      <vt:lpstr>Слайд 3</vt:lpstr>
      <vt:lpstr>Слайд 4</vt:lpstr>
      <vt:lpstr>Мифологическое происхождение названия города таково</vt:lpstr>
      <vt:lpstr>Статуя Афины</vt:lpstr>
      <vt:lpstr>Слайд 7</vt:lpstr>
      <vt:lpstr>Слайд 8</vt:lpstr>
      <vt:lpstr>Город ночью</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Кристик!)))</cp:lastModifiedBy>
  <cp:revision>12</cp:revision>
  <dcterms:modified xsi:type="dcterms:W3CDTF">2004-08-19T20:22:18Z</dcterms:modified>
</cp:coreProperties>
</file>