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56" r:id="rId2"/>
    <p:sldId id="259" r:id="rId3"/>
    <p:sldId id="260" r:id="rId4"/>
    <p:sldId id="262" r:id="rId5"/>
    <p:sldId id="263" r:id="rId6"/>
    <p:sldId id="265" r:id="rId7"/>
    <p:sldId id="268" r:id="rId8"/>
    <p:sldId id="282" r:id="rId9"/>
    <p:sldId id="266" r:id="rId10"/>
    <p:sldId id="280" r:id="rId11"/>
    <p:sldId id="270" r:id="rId12"/>
    <p:sldId id="271" r:id="rId13"/>
    <p:sldId id="273" r:id="rId14"/>
    <p:sldId id="281" r:id="rId15"/>
    <p:sldId id="275" r:id="rId16"/>
    <p:sldId id="258" r:id="rId17"/>
    <p:sldId id="27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  <a:srgbClr val="FFFF00"/>
    <a:srgbClr val="990033"/>
    <a:srgbClr val="000099"/>
    <a:srgbClr val="CC66FF"/>
    <a:srgbClr val="FFCC66"/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06/relationships/legacyDocTextInfo" Target="legacyDocTextInfo.bin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8.bin"/><Relationship Id="rId2" Type="http://schemas.microsoft.com/office/2006/relationships/legacyDiagramText" Target="legacyDiagramText7.bin"/><Relationship Id="rId1" Type="http://schemas.microsoft.com/office/2006/relationships/legacyDiagramText" Target="legacyDiagramText6.bin"/><Relationship Id="rId4" Type="http://schemas.microsoft.com/office/2006/relationships/legacyDiagramText" Target="legacyDiagramText9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FB0CD-42E9-4736-8D36-6FD0B2F84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1CC26-649D-4753-A76D-F95324D38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8769D-52B1-420C-BFF7-EBD323941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676400" y="1981200"/>
            <a:ext cx="70104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E9DEA-14F4-476C-956D-FEF267BDD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676400" y="1981200"/>
            <a:ext cx="3429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257800" y="1981200"/>
            <a:ext cx="3429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1676400" y="4114800"/>
            <a:ext cx="3429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257800" y="4114800"/>
            <a:ext cx="3429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F33EC-9131-4C10-B775-171366275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7E9A8-582F-4665-9652-B8F52226F4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59FC0-4FA7-4A08-A16D-EF2446D663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5C132-3EF5-4224-A487-409763FBB9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07E39-8D4B-44E9-8393-D7AF78184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7CF9C-C633-45B5-8AD6-4E0834869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69D74-F5DC-478F-8F05-CC889C9DC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5B3AC-1D92-41A1-8719-8145B315B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6D01A-C2DE-46B8-9A11-2AADFE79F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6699"/>
            </a:gs>
            <a:gs pos="50000">
              <a:srgbClr val="CC00FF"/>
            </a:gs>
            <a:gs pos="100000">
              <a:srgbClr val="0066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0614315-5E0A-4F92-AF48-041984AD6A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3080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25609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10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11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12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13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14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15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16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17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18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19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20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21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5622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6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ru.wikipedia.org/wiki/%D0%A4%D0%B0%D0%B9%D0%BB:Mendeleyevsk_azot1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5.jpeg"/><Relationship Id="rId2" Type="http://schemas.openxmlformats.org/officeDocument/2006/relationships/hyperlink" Target="http://images.google.ru/imgres?imgurl=http://fermer02.ru/uploads/posts/2009-03/1236917319_svin2.jpg&amp;imgrefurl=http://fermer02.ru/animal/pig/117-osnovnye-porody-svinejj-i-ikh-produktivnye.html&amp;usg=__QNtlhBcjv-Ef7ZzTivJXrKQTL_c=&amp;h=246&amp;w=250&amp;sz=10&amp;hl=ru&amp;start=71&amp;sig2=ggMwKEfBSNaWzILzZX_9hg&amp;itbs=1&amp;tbnid=b23yWx43Nxq1GM:&amp;tbnh=109&amp;tbnw=111&amp;prev=/images?q=%D1%81%D0%B2%D0%B8%D0%BD%D0%BE%D0%B2%D0%BE%D0%B4%D1%81%D1%82%D0%B2%D0%BE+%D0%B2%D0%BE%D0%BB%D0%B3%D0%BE+-+%D0%B2%D1%8F%D1%82%D1%81%D0%BA%D0%BE%D0%B3%D0%BE+%D1%80%D0%B0%D0%B9%D0%BE%D0%BD%D0%B0&amp;gbv=2&amp;ndsp=18&amp;hl=ru&amp;sa=N&amp;start=54&amp;newwindow=1&amp;ei=DH11S8SOJYTwmwOlw4mkCQ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hyperlink" Target="http://images.google.ru/imgres?imgurl=http://62.152.36.107/files/u1/b3165d465b8a.jpg&amp;imgrefurl=http://62.152.36.107/book/export/html/15170&amp;usg=__dYcfpGEYiH6YTNVdVjTGPs23N2o=&amp;h=438&amp;w=600&amp;sz=62&amp;hl=ru&amp;start=4&amp;sig2=8NiHjnwwtQzSNljtNKVWjA&amp;itbs=1&amp;tbnid=Uiy9e5t1xDaxFM:&amp;tbnh=99&amp;tbnw=135&amp;prev=/images?q=%D0%BE%D0%B2%D1%86%D0%B5%D0%B2%D0%BE%D0%B4%D1%81%D1%82%D0%B2%D0%BE+%D0%B2%D0%BE%D0%BB%D0%B3%D0%BE+-+%D0%B2%D1%8F%D1%82%D1%81%D0%BA%D0%BE%D0%B3%D0%BE+%D1%80%D0%B0%D0%B9%D0%BE%D0%BD%D0%B0&amp;gbv=2&amp;hl=ru&amp;newwindow=1&amp;ei=e3x1S9C7OI2cmwPw7v2kCQ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2.jpeg"/><Relationship Id="rId3" Type="http://schemas.openxmlformats.org/officeDocument/2006/relationships/image" Target="../media/image26.jpeg"/><Relationship Id="rId7" Type="http://schemas.openxmlformats.org/officeDocument/2006/relationships/hyperlink" Target="http://images.google.ru/imgres?imgurl=http://www.sadovnikmag.ru/ogorod/plants/img/21.jpg&amp;imgrefurl=http://www.sadovnikmag.ru/articles.asp?id=297&amp;usg=__3wKKFMNqYfQm2f5OU35sYbl-No4=&amp;h=298&amp;w=228&amp;sz=13&amp;hl=ru&amp;start=8&amp;sig2=SygD-Nc-sHrXOBT___iuVw&amp;um=1&amp;itbs=1&amp;tbnid=v0cAArqflTGR6M:&amp;tbnh=116&amp;tbnw=89&amp;prev=/images?q=%D0%BA%D0%B0%D1%80%D1%82%D0%BE%D1%84%D0%B5%D0%BB%D1%8C&amp;gbv=2&amp;ndsp=18&amp;hl=ru&amp;sa=N&amp;um=1&amp;newwindow=1&amp;ei=Kn91S9HREZHWmgOi7smxCQ" TargetMode="External"/><Relationship Id="rId12" Type="http://schemas.openxmlformats.org/officeDocument/2006/relationships/hyperlink" Target="http://images.google.ru/imgres?imgurl=http://www.drevo-poznaniya.ru/wp-content/uploads/2008/10/art_hop.jpg&amp;imgrefurl=http://www.drevo-poznaniya.ru/tag/%D1%85%D0%BC%D0%B5%D0%BB%D1%8C/&amp;usg=__SrmD07Xukt4rm8WhMhT4EJvSH1g=&amp;h=269&amp;w=192&amp;sz=14&amp;hl=ru&amp;start=16&amp;sig2=kiLnxLHinneyFGDs0rgVGg&amp;um=1&amp;itbs=1&amp;tbnid=lnJj4Bi1vWBRRM:&amp;tbnh=113&amp;tbnw=81&amp;prev=/images?q=%D1%85%D0%BC%D0%B5%D0%BB%D1%8C&amp;gbv=2&amp;hl=ru&amp;sa=G&amp;um=1&amp;newwindow=1&amp;ei=hIB1S5XhD4mqmwO65uyuCQ" TargetMode="External"/><Relationship Id="rId2" Type="http://schemas.openxmlformats.org/officeDocument/2006/relationships/hyperlink" Target="http://images.google.ru/imgres?imgurl=http://shop.garten.ch/bilder/rot/produkte_250/2731.jpg&amp;imgrefurl=http://day.zp.ua/news/20829.html&amp;usg=__jMyIvaEWEHfnrR3n6Dz8kMpelME=&amp;h=195&amp;w=159&amp;sz=10&amp;hl=ru&amp;start=2&amp;sig2=1vUtHfb6TVxPgQ2kdk2pkg&amp;um=1&amp;itbs=1&amp;tbnid=k775EjQl2CaHrM:&amp;tbnh=104&amp;tbnw=85&amp;prev=/images?q=%D1%81%D0%B0%D1%85%D0%B0%D1%80%D0%BD%D0%B0%D1%8F+%D1%81%D0%B2%D0%B5%D0%BA%D0%BB%D0%B0&amp;gbv=2&amp;hl=ru&amp;um=1&amp;newwindow=1&amp;ei=WIB1S92WApCangPdr-2nCQ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1.jpeg"/><Relationship Id="rId5" Type="http://schemas.openxmlformats.org/officeDocument/2006/relationships/hyperlink" Target="http://images.google.ru/imgres?imgurl=http://images01.olx.ru/ui/1/35/69/13872669_1.jpg&amp;imgrefurl=http://lyubertsy.olx.ru/iid-13872669&amp;usg=___XCX6NIH7ZNC1b87_2PFUP7aGHc=&amp;h=469&amp;w=625&amp;sz=39&amp;hl=ru&amp;start=14&amp;sig2=oBMm6aoczxePdersMvh4dA&amp;um=1&amp;itbs=1&amp;tbnid=aIPMNgAiKUeM0M:&amp;tbnh=102&amp;tbnw=136&amp;prev=/images?q=%D0%BA%D0%B0%D1%80%D1%82%D0%BE%D1%84%D0%B5%D0%BB%D1%8C&amp;gbv=2&amp;ndsp=18&amp;hl=ru&amp;sa=N&amp;um=1&amp;newwindow=1&amp;ei=Kn91S9HREZHWmgOi7smxCQ" TargetMode="External"/><Relationship Id="rId10" Type="http://schemas.openxmlformats.org/officeDocument/2006/relationships/hyperlink" Target="http://images.google.ru/imgres?imgurl=http://bar.lv/sitesimages/Hop%5b1%5d.jpg&amp;imgrefurl=http://www.bar.lv/ru/home_beer/&amp;usg=__exI_GI_SmzMSPr5xGzS3vkoTVSI=&amp;h=480&amp;w=640&amp;sz=45&amp;hl=ru&amp;start=3&amp;sig2=nv0Sm5DpicX1Qqd5eKsQQQ&amp;um=1&amp;itbs=1&amp;tbnid=9zz128_NEnfeXM:&amp;tbnh=103&amp;tbnw=137&amp;prev=/images?q=%D1%85%D0%BC%D0%B5%D0%BB%D1%8C&amp;gbv=2&amp;hl=ru&amp;sa=G&amp;um=1&amp;newwindow=1&amp;ei=hIB1S5XhD4mqmwO65uyuCQ" TargetMode="External"/><Relationship Id="rId4" Type="http://schemas.openxmlformats.org/officeDocument/2006/relationships/image" Target="../media/image27.jpeg"/><Relationship Id="rId9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%D0%9F%D1%80%D0%B8%D1%80%D0%BE%D0%B4%D0%B0_%D0%9C%D0%B0%D1%80%D0%B8%D0%B9_%D0%AD%D0%BB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image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900" y="358775"/>
            <a:ext cx="8964613" cy="614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714625"/>
            <a:ext cx="6423025" cy="367188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000099"/>
                </a:solidFill>
              </a:rPr>
              <a:t>План  урока: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FF0000"/>
                </a:solidFill>
                <a:hlinkClick r:id="rId3" action="ppaction://hlinksldjump"/>
              </a:rPr>
              <a:t>1.Географическое положение и состав района</a:t>
            </a:r>
            <a:endParaRPr lang="ru-RU" sz="2000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2. </a:t>
            </a:r>
            <a:r>
              <a:rPr lang="ru-RU" sz="2000" dirty="0" smtClean="0">
                <a:solidFill>
                  <a:srgbClr val="FF0000"/>
                </a:solidFill>
                <a:hlinkClick r:id="rId4" action="ppaction://hlinksldjump"/>
              </a:rPr>
              <a:t>Природные ресурсы</a:t>
            </a:r>
            <a:endParaRPr lang="ru-RU" sz="2000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3.Население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4. Хозяйство района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sz="22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i="1" dirty="0" smtClean="0">
                <a:solidFill>
                  <a:schemeClr val="tx1"/>
                </a:solidFill>
              </a:rPr>
              <a:t>Цель урока: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i="1" dirty="0" smtClean="0">
                <a:solidFill>
                  <a:schemeClr val="tx1"/>
                </a:solidFill>
              </a:rPr>
              <a:t>РАССМОТРЕТЬ СОСТАВ РАЙОНА,  ГЕОГРАФИЧЕСКОЕ ПОЛОЖЕНИЕ, ОСОБЕННОСТИ  ПРИРОДЫ И ХОЗЯЙСТВА  ВОЛГО – ВЯТСКОГО РАЙОНА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i="1" dirty="0" smtClean="0">
                <a:solidFill>
                  <a:schemeClr val="tx1"/>
                </a:solidFill>
              </a:rPr>
              <a:t>     </a:t>
            </a:r>
          </a:p>
        </p:txBody>
      </p:sp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714348" y="214290"/>
            <a:ext cx="7696200" cy="83345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scene3d>
              <a:camera prst="legacyObliqueTopLeft"/>
              <a:lightRig rig="legacyFlat3" dir="t"/>
            </a:scene3d>
            <a:sp3d extrusionH="430200" prstMaterial="legacyMatte">
              <a:extrusionClr>
                <a:srgbClr val="6600CC"/>
              </a:extrusionClr>
            </a:sp3d>
          </a:bodyPr>
          <a:lstStyle/>
          <a:p>
            <a:pPr algn="ctr"/>
            <a:r>
              <a:rPr lang="ru-RU" sz="3600" kern="10" dirty="0" err="1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66FF"/>
                    </a:gs>
                  </a:gsLst>
                  <a:lin ang="5400000" scaled="1"/>
                </a:gradFill>
                <a:latin typeface="Impact"/>
              </a:rPr>
              <a:t>Волго</a:t>
            </a:r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66FF"/>
                    </a:gs>
                  </a:gsLst>
                  <a:lin ang="5400000" scaled="1"/>
                </a:gradFill>
                <a:latin typeface="Impact"/>
              </a:rPr>
              <a:t> - Вятский экономический район</a:t>
            </a:r>
          </a:p>
        </p:txBody>
      </p:sp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6099175" y="5715000"/>
            <a:ext cx="276883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/>
              <a:t>Работа учителя географии</a:t>
            </a:r>
          </a:p>
          <a:p>
            <a:r>
              <a:rPr lang="ru-RU" sz="1400" dirty="0"/>
              <a:t>ГБОУ СОШ «Школы здоровья»</a:t>
            </a:r>
          </a:p>
          <a:p>
            <a:r>
              <a:rPr lang="ru-RU" sz="1400" dirty="0"/>
              <a:t> №901</a:t>
            </a:r>
          </a:p>
          <a:p>
            <a:r>
              <a:rPr lang="ru-RU" sz="1400" dirty="0"/>
              <a:t>Володиной Ольги Николаевны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4" name="Picture 84" descr="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94288" y="0"/>
            <a:ext cx="4049712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0" name="WordArt 62"/>
          <p:cNvSpPr>
            <a:spLocks noChangeArrowheads="1" noChangeShapeType="1" noTextEdit="1"/>
          </p:cNvSpPr>
          <p:nvPr/>
        </p:nvSpPr>
        <p:spPr bwMode="auto">
          <a:xfrm>
            <a:off x="611188" y="620713"/>
            <a:ext cx="5905500" cy="5238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Специализация</a:t>
            </a:r>
          </a:p>
        </p:txBody>
      </p:sp>
      <p:graphicFrame>
        <p:nvGraphicFramePr>
          <p:cNvPr id="2050" name="Organization Chart 75"/>
          <p:cNvGraphicFramePr>
            <a:graphicFrameLocks/>
          </p:cNvGraphicFramePr>
          <p:nvPr>
            <p:ph type="dgm" idx="1"/>
          </p:nvPr>
        </p:nvGraphicFramePr>
        <p:xfrm>
          <a:off x="1654175" y="1941513"/>
          <a:ext cx="6985000" cy="4103687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  <p:pic>
        <p:nvPicPr>
          <p:cNvPr id="2061" name="Picture 83" descr="2740052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773238"/>
            <a:ext cx="3143250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8" descr="180px-Mendeleyevsk_azot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78375"/>
            <a:ext cx="2771775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18487" cy="5040312"/>
          </a:xfrm>
        </p:spPr>
        <p:txBody>
          <a:bodyPr/>
          <a:lstStyle/>
          <a:p>
            <a:pPr marL="533400" indent="-533400" eaLnBrk="1" hangingPunct="1"/>
            <a:r>
              <a:rPr lang="ru-RU" smtClean="0">
                <a:solidFill>
                  <a:srgbClr val="FF0000"/>
                </a:solidFill>
              </a:rPr>
              <a:t>Вторая важная отрасль специализации</a:t>
            </a:r>
            <a:r>
              <a:rPr lang="ru-RU" smtClean="0"/>
              <a:t> – центр город Дзержинск, Новочеркасск, Канаш.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mtClean="0"/>
              <a:t>Вырабатывает синтетические смолы, пластмассы, азотные удобрения, серная кислота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mtClean="0">
                <a:solidFill>
                  <a:srgbClr val="FFFF00"/>
                </a:solidFill>
              </a:rPr>
              <a:t>Нефтеперерабатывающий завод – в городе Кстово из Альметьевска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ru-RU" smtClean="0">
              <a:solidFill>
                <a:srgbClr val="FFFF00"/>
              </a:solidFill>
            </a:endParaRPr>
          </a:p>
        </p:txBody>
      </p:sp>
      <p:sp>
        <p:nvSpPr>
          <p:cNvPr id="13317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3627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Химическая промышленность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7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-4763"/>
            <a:ext cx="8064500" cy="675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84438" y="1268413"/>
            <a:ext cx="6202362" cy="4827587"/>
          </a:xfrm>
        </p:spPr>
        <p:txBody>
          <a:bodyPr/>
          <a:lstStyle/>
          <a:p>
            <a:pPr eaLnBrk="1" hangingPunct="1"/>
            <a:r>
              <a:rPr lang="ru-RU" smtClean="0"/>
              <a:t>Центры – Бор, Киров</a:t>
            </a:r>
          </a:p>
          <a:p>
            <a:pPr eaLnBrk="1" hangingPunct="1"/>
            <a:r>
              <a:rPr lang="ru-RU" smtClean="0"/>
              <a:t>Собственное сырье, ресурсы</a:t>
            </a:r>
          </a:p>
          <a:p>
            <a:pPr eaLnBrk="1" hangingPunct="1"/>
            <a:r>
              <a:rPr lang="ru-RU" smtClean="0"/>
              <a:t>Производят – пиломатериалы, спички, мебель</a:t>
            </a:r>
          </a:p>
          <a:p>
            <a:pPr eaLnBrk="1" hangingPunct="1"/>
            <a:r>
              <a:rPr lang="ru-RU" smtClean="0"/>
              <a:t>ЦБК – на Волге в Правдинске, Балахне, Волжске.</a:t>
            </a:r>
          </a:p>
        </p:txBody>
      </p:sp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2195513" y="404813"/>
            <a:ext cx="54292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Лесная промышленность</a:t>
            </a:r>
          </a:p>
        </p:txBody>
      </p:sp>
      <p:pic>
        <p:nvPicPr>
          <p:cNvPr id="41990" name="Picture 6" descr="2430979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4125913"/>
            <a:ext cx="4356100" cy="273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4" name="Picture 10" descr="Керженский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05263"/>
            <a:ext cx="3511550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1" descr="balakhna-industri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0" y="4505325"/>
            <a:ext cx="314325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14800"/>
            <a:ext cx="43624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052513"/>
            <a:ext cx="7442200" cy="4546600"/>
          </a:xfrm>
        </p:spPr>
        <p:txBody>
          <a:bodyPr/>
          <a:lstStyle/>
          <a:p>
            <a:pPr eaLnBrk="1" hangingPunct="1"/>
            <a:r>
              <a:rPr lang="ru-RU" smtClean="0"/>
              <a:t>Используют торф, гидроресурсы</a:t>
            </a:r>
          </a:p>
          <a:p>
            <a:pPr eaLnBrk="1" hangingPunct="1"/>
            <a:r>
              <a:rPr lang="ru-RU" smtClean="0"/>
              <a:t>Привозное сырье – нефть, газ из Поволжья, Западной Сибири</a:t>
            </a:r>
          </a:p>
          <a:p>
            <a:pPr eaLnBrk="1" hangingPunct="1"/>
            <a:r>
              <a:rPr lang="ru-RU" smtClean="0"/>
              <a:t>Угль – Печорский, Кузнецкий бассейн.</a:t>
            </a:r>
          </a:p>
          <a:p>
            <a:pPr eaLnBrk="1" hangingPunct="1"/>
            <a:r>
              <a:rPr lang="ru-RU" smtClean="0"/>
              <a:t>На Волге – Нижегородская и Чебоксарская ГЭС.</a:t>
            </a:r>
          </a:p>
          <a:p>
            <a:pPr eaLnBrk="1" hangingPunct="1"/>
            <a:r>
              <a:rPr lang="ru-RU" smtClean="0">
                <a:solidFill>
                  <a:srgbClr val="FFFF00"/>
                </a:solidFill>
              </a:rPr>
              <a:t>ТЭС – в Балахне, Нижнем Новгороде, Дзержинске.</a:t>
            </a:r>
          </a:p>
          <a:p>
            <a:pPr eaLnBrk="1" hangingPunct="1"/>
            <a:r>
              <a:rPr lang="ru-RU" smtClean="0">
                <a:solidFill>
                  <a:srgbClr val="FFFF00"/>
                </a:solidFill>
              </a:rPr>
              <a:t>Крупное предприятий – Новочеркасск</a:t>
            </a:r>
          </a:p>
          <a:p>
            <a:pPr eaLnBrk="1" hangingPunct="1"/>
            <a:endParaRPr lang="ru-RU" smtClean="0">
              <a:solidFill>
                <a:srgbClr val="FFFF00"/>
              </a:solidFill>
            </a:endParaRPr>
          </a:p>
        </p:txBody>
      </p:sp>
      <p:sp>
        <p:nvSpPr>
          <p:cNvPr id="15365" name="WordArt 6"/>
          <p:cNvSpPr>
            <a:spLocks noChangeArrowheads="1" noChangeShapeType="1" noTextEdit="1"/>
          </p:cNvSpPr>
          <p:nvPr/>
        </p:nvSpPr>
        <p:spPr bwMode="auto">
          <a:xfrm>
            <a:off x="2555875" y="404813"/>
            <a:ext cx="4143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Электроэнергетика</a:t>
            </a:r>
          </a:p>
        </p:txBody>
      </p:sp>
      <p:sp>
        <p:nvSpPr>
          <p:cNvPr id="15366" name="Line 13"/>
          <p:cNvSpPr>
            <a:spLocks noChangeShapeType="1"/>
          </p:cNvSpPr>
          <p:nvPr/>
        </p:nvSpPr>
        <p:spPr bwMode="auto">
          <a:xfrm>
            <a:off x="4427538" y="4365625"/>
            <a:ext cx="1800225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7" name="Line 14"/>
          <p:cNvSpPr>
            <a:spLocks noChangeShapeType="1"/>
          </p:cNvSpPr>
          <p:nvPr/>
        </p:nvSpPr>
        <p:spPr bwMode="auto">
          <a:xfrm flipH="1">
            <a:off x="4140200" y="3500438"/>
            <a:ext cx="1727200" cy="1944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36" name="Picture 16" descr="%D0%BB%D0%B5%D0%B3%D0%BA%D0%B0%D1%8F%20%D0%BF%D1%80%D0%BE%D0%BC%2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765175"/>
            <a:ext cx="31432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4" name="Picture 14" descr="43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05325"/>
            <a:ext cx="314325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0" name="Picture 10" descr="mordovi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38675" y="4257675"/>
            <a:ext cx="45053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5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611188" y="981075"/>
            <a:ext cx="3429000" cy="3125788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200" smtClean="0">
                <a:solidFill>
                  <a:srgbClr val="99FF66"/>
                </a:solidFill>
              </a:rPr>
              <a:t>Легкая промышленность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200" smtClean="0">
                <a:solidFill>
                  <a:srgbClr val="99FF66"/>
                </a:solidFill>
              </a:rPr>
              <a:t>Киров, Арзамас,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200" smtClean="0">
                <a:solidFill>
                  <a:srgbClr val="99FF66"/>
                </a:solidFill>
              </a:rPr>
              <a:t>Кирово – Чепецк,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200" smtClean="0">
                <a:solidFill>
                  <a:srgbClr val="99FF66"/>
                </a:solidFill>
              </a:rPr>
              <a:t>Чебоксары</a:t>
            </a:r>
          </a:p>
          <a:p>
            <a:pPr eaLnBrk="1" hangingPunct="1"/>
            <a:endParaRPr lang="ru-RU" sz="2200" smtClean="0">
              <a:solidFill>
                <a:srgbClr val="99FF66"/>
              </a:solidFill>
            </a:endParaRPr>
          </a:p>
        </p:txBody>
      </p:sp>
      <p:sp>
        <p:nvSpPr>
          <p:cNvPr id="56326" name="Rectangle 6"/>
          <p:cNvSpPr>
            <a:spLocks noGrp="1" noChangeArrowheads="1"/>
          </p:cNvSpPr>
          <p:nvPr>
            <p:ph sz="quarter" idx="2"/>
          </p:nvPr>
        </p:nvSpPr>
        <p:spPr>
          <a:xfrm>
            <a:off x="5219700" y="1557338"/>
            <a:ext cx="3429000" cy="1981200"/>
          </a:xfrm>
        </p:spPr>
        <p:txBody>
          <a:bodyPr/>
          <a:lstStyle/>
          <a:p>
            <a:pPr eaLnBrk="1" hangingPunct="1"/>
            <a:r>
              <a:rPr lang="ru-RU" sz="2200" smtClean="0">
                <a:solidFill>
                  <a:srgbClr val="FFFF00"/>
                </a:solidFill>
              </a:rPr>
              <a:t>Металлообработка –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200" smtClean="0">
                <a:solidFill>
                  <a:srgbClr val="FFFF00"/>
                </a:solidFill>
              </a:rPr>
              <a:t>Кирово – Чепецк, Павлово,</a:t>
            </a:r>
          </a:p>
          <a:p>
            <a:pPr eaLnBrk="1" hangingPunct="1">
              <a:buFont typeface="Wingdings" pitchFamily="2" charset="2"/>
              <a:buNone/>
            </a:pPr>
            <a:endParaRPr lang="ru-RU" sz="2200" smtClean="0">
              <a:solidFill>
                <a:srgbClr val="FFFF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ru-RU" sz="2200" smtClean="0">
              <a:solidFill>
                <a:schemeClr val="tx1"/>
              </a:solidFill>
            </a:endParaRPr>
          </a:p>
        </p:txBody>
      </p:sp>
      <p:sp>
        <p:nvSpPr>
          <p:cNvPr id="56327" name="Rectangle 7"/>
          <p:cNvSpPr>
            <a:spLocks noGrp="1" noChangeArrowheads="1"/>
          </p:cNvSpPr>
          <p:nvPr>
            <p:ph sz="quarter" idx="3"/>
          </p:nvPr>
        </p:nvSpPr>
        <p:spPr>
          <a:xfrm>
            <a:off x="468313" y="4005263"/>
            <a:ext cx="3429000" cy="1981200"/>
          </a:xfrm>
        </p:spPr>
        <p:txBody>
          <a:bodyPr/>
          <a:lstStyle/>
          <a:p>
            <a:pPr eaLnBrk="1" hangingPunct="1"/>
            <a:r>
              <a:rPr lang="ru-RU" sz="2200" smtClean="0"/>
              <a:t>Стекольная – Бор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sz="quarter" idx="4"/>
          </p:nvPr>
        </p:nvSpPr>
        <p:spPr>
          <a:xfrm>
            <a:off x="5292725" y="3429000"/>
            <a:ext cx="3429000" cy="1981200"/>
          </a:xfrm>
        </p:spPr>
        <p:txBody>
          <a:bodyPr/>
          <a:lstStyle/>
          <a:p>
            <a:pPr eaLnBrk="1" hangingPunct="1"/>
            <a:r>
              <a:rPr lang="ru-RU" sz="2200" smtClean="0">
                <a:solidFill>
                  <a:schemeClr val="bg1"/>
                </a:solidFill>
              </a:rPr>
              <a:t>Транспортная артерия – Волга</a:t>
            </a:r>
          </a:p>
          <a:p>
            <a:pPr eaLnBrk="1" hangingPunct="1"/>
            <a:r>
              <a:rPr lang="ru-RU" sz="2200" smtClean="0">
                <a:solidFill>
                  <a:schemeClr val="bg1"/>
                </a:solidFill>
              </a:rPr>
              <a:t>Ж\Д и автомобильные магистрали</a:t>
            </a:r>
          </a:p>
          <a:p>
            <a:pPr eaLnBrk="1" hangingPunct="1"/>
            <a:r>
              <a:rPr lang="ru-RU" sz="2200" smtClean="0">
                <a:solidFill>
                  <a:schemeClr val="bg1"/>
                </a:solidFill>
              </a:rPr>
              <a:t>Нет густой транспортной сети</a:t>
            </a:r>
          </a:p>
          <a:p>
            <a:pPr eaLnBrk="1" hangingPunct="1"/>
            <a:endParaRPr lang="ru-RU" sz="22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63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6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5" grpId="0"/>
      <p:bldP spid="56326" grpId="0"/>
      <p:bldP spid="56327" grpId="0"/>
      <p:bldP spid="563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93" name="Picture 13" descr="1236917319_svin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7050" y="2371725"/>
            <a:ext cx="226695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9" name="Picture 9" descr="b3165d465b8a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989138"/>
            <a:ext cx="2592388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613" y="1341438"/>
            <a:ext cx="6707187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и пищевая промышленность  ориентированы на обеспечение городского населения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продуктами питания.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FF0000"/>
                </a:solidFill>
              </a:rPr>
              <a:t>          Ведущее место –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FF0000"/>
                </a:solidFill>
              </a:rPr>
              <a:t>          животноводство</a:t>
            </a:r>
          </a:p>
          <a:p>
            <a:pPr eaLnBrk="1" hangingPunct="1"/>
            <a:endParaRPr lang="ru-RU" smtClean="0">
              <a:solidFill>
                <a:srgbClr val="FF0000"/>
              </a:solidFill>
            </a:endParaRPr>
          </a:p>
        </p:txBody>
      </p:sp>
      <p:sp>
        <p:nvSpPr>
          <p:cNvPr id="17413" name="WordArt 4"/>
          <p:cNvSpPr>
            <a:spLocks noChangeArrowheads="1" noChangeShapeType="1" noTextEdit="1"/>
          </p:cNvSpPr>
          <p:nvPr/>
        </p:nvSpPr>
        <p:spPr bwMode="auto">
          <a:xfrm>
            <a:off x="1692275" y="333375"/>
            <a:ext cx="43053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Сельское хозяйство</a:t>
            </a:r>
          </a:p>
        </p:txBody>
      </p:sp>
      <p:pic>
        <p:nvPicPr>
          <p:cNvPr id="46087" name="Picture 7" descr="23049563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244975"/>
            <a:ext cx="4067175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1" name="Picture 11" descr="овцы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00563" y="4437063"/>
            <a:ext cx="32385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66" name="Picture 18" descr="273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4859338"/>
            <a:ext cx="1633538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Растениеводство</a:t>
            </a:r>
          </a:p>
        </p:txBody>
      </p:sp>
      <p:pic>
        <p:nvPicPr>
          <p:cNvPr id="27657" name="Picture 9" descr="p82947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2571744"/>
            <a:ext cx="2700337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0" name="Picture 12" descr="13872669_1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79613" y="1412875"/>
            <a:ext cx="2303462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2" name="Picture 14" descr="21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5288" y="2133600"/>
            <a:ext cx="176847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4" name="Picture 16" descr="dscn942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04025" y="2205038"/>
            <a:ext cx="19240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70" name="Picture 22" descr="Hop%255B1%255D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76825" y="4292600"/>
            <a:ext cx="252095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72" name="Picture 24" descr="art_hop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80288" y="5157788"/>
            <a:ext cx="1219200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412875"/>
            <a:ext cx="7643812" cy="4683125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mtClean="0"/>
              <a:t>Состав ВВЭР.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mtClean="0"/>
              <a:t>Какими ресурсами богата территория.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mtClean="0"/>
              <a:t>Назовите отрасли специализации.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mtClean="0"/>
              <a:t>Какое значение для хозяйства имеет Волга?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mtClean="0"/>
              <a:t>Какие электростанции вырабатывают электроэнергию для района?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mtClean="0"/>
              <a:t>Отрицательная черта района?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mtClean="0"/>
              <a:t>Крупнейший нефтеперерабатывающий завод в…..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ru-RU" smtClean="0"/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ru-RU" smtClean="0"/>
          </a:p>
        </p:txBody>
      </p:sp>
      <p:sp>
        <p:nvSpPr>
          <p:cNvPr id="19459" name="WordArt 4"/>
          <p:cNvSpPr>
            <a:spLocks noChangeArrowheads="1" noChangeShapeType="1" noTextEdit="1"/>
          </p:cNvSpPr>
          <p:nvPr/>
        </p:nvSpPr>
        <p:spPr bwMode="auto">
          <a:xfrm>
            <a:off x="2268538" y="714355"/>
            <a:ext cx="5759450" cy="5540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Вопросы для повторения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5" descr="karta-rajon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9275"/>
            <a:ext cx="9144000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AutoShape 6"/>
          <p:cNvSpPr>
            <a:spLocks noChangeArrowheads="1"/>
          </p:cNvSpPr>
          <p:nvPr/>
        </p:nvSpPr>
        <p:spPr bwMode="auto">
          <a:xfrm>
            <a:off x="2268538" y="3284538"/>
            <a:ext cx="936625" cy="288925"/>
          </a:xfrm>
          <a:prstGeom prst="leftArrow">
            <a:avLst>
              <a:gd name="adj1" fmla="val 50000"/>
              <a:gd name="adj2" fmla="val 810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WordArt 7"/>
          <p:cNvSpPr>
            <a:spLocks noChangeArrowheads="1" noChangeShapeType="1" noTextEdit="1"/>
          </p:cNvSpPr>
          <p:nvPr/>
        </p:nvSpPr>
        <p:spPr bwMode="auto">
          <a:xfrm>
            <a:off x="1187450" y="260350"/>
            <a:ext cx="60769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rgbClr val="9900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Географическое положение</a:t>
            </a:r>
          </a:p>
        </p:txBody>
      </p:sp>
      <p:sp>
        <p:nvSpPr>
          <p:cNvPr id="28681" name="Oval 9"/>
          <p:cNvSpPr>
            <a:spLocks noChangeArrowheads="1"/>
          </p:cNvSpPr>
          <p:nvPr/>
        </p:nvSpPr>
        <p:spPr bwMode="auto">
          <a:xfrm>
            <a:off x="4140200" y="908050"/>
            <a:ext cx="2808288" cy="936625"/>
          </a:xfrm>
          <a:prstGeom prst="ellipse">
            <a:avLst/>
          </a:prstGeom>
          <a:gradFill rotWithShape="1">
            <a:gsLst>
              <a:gs pos="0">
                <a:srgbClr val="EBEF39"/>
              </a:gs>
              <a:gs pos="100000">
                <a:schemeClr val="bg1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EBEF39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/>
              <a:t>Особенности ЭГП</a:t>
            </a: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5435600" y="4508500"/>
            <a:ext cx="2879725" cy="4318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/>
              <a:t>На водной артерии</a:t>
            </a:r>
          </a:p>
        </p:txBody>
      </p:sp>
      <p:sp>
        <p:nvSpPr>
          <p:cNvPr id="6153" name="Line 12"/>
          <p:cNvSpPr>
            <a:spLocks noChangeShapeType="1"/>
          </p:cNvSpPr>
          <p:nvPr/>
        </p:nvSpPr>
        <p:spPr bwMode="auto">
          <a:xfrm>
            <a:off x="8388350" y="4797425"/>
            <a:ext cx="358775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4" name="Line 13"/>
          <p:cNvSpPr>
            <a:spLocks noChangeShapeType="1"/>
          </p:cNvSpPr>
          <p:nvPr/>
        </p:nvSpPr>
        <p:spPr bwMode="auto">
          <a:xfrm>
            <a:off x="8748713" y="4797425"/>
            <a:ext cx="0" cy="43180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5867400" y="5373688"/>
            <a:ext cx="2987675" cy="50482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CC66"/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/>
              <a:t>На пересечении Ж\Д</a:t>
            </a:r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3708400" y="2492375"/>
            <a:ext cx="2447925" cy="5762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EBEF39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EBEF39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1600" b="1">
                <a:solidFill>
                  <a:schemeClr val="bg2"/>
                </a:solidFill>
              </a:rPr>
              <a:t>В центральной части </a:t>
            </a:r>
          </a:p>
          <a:p>
            <a:pPr algn="ctr"/>
            <a:r>
              <a:rPr lang="ru-RU" sz="1600" b="1">
                <a:solidFill>
                  <a:schemeClr val="bg2"/>
                </a:solidFill>
              </a:rPr>
              <a:t>европейской территории</a:t>
            </a:r>
          </a:p>
        </p:txBody>
      </p:sp>
      <p:sp>
        <p:nvSpPr>
          <p:cNvPr id="6157" name="Line 16"/>
          <p:cNvSpPr>
            <a:spLocks noChangeShapeType="1"/>
          </p:cNvSpPr>
          <p:nvPr/>
        </p:nvSpPr>
        <p:spPr bwMode="auto">
          <a:xfrm>
            <a:off x="7235825" y="4005263"/>
            <a:ext cx="431800" cy="0"/>
          </a:xfrm>
          <a:prstGeom prst="line">
            <a:avLst/>
          </a:prstGeom>
          <a:noFill/>
          <a:ln w="38100" cmpd="dbl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8" name="Line 17"/>
          <p:cNvSpPr>
            <a:spLocks noChangeShapeType="1"/>
          </p:cNvSpPr>
          <p:nvPr/>
        </p:nvSpPr>
        <p:spPr bwMode="auto">
          <a:xfrm>
            <a:off x="7667625" y="4005263"/>
            <a:ext cx="0" cy="504825"/>
          </a:xfrm>
          <a:prstGeom prst="line">
            <a:avLst/>
          </a:prstGeom>
          <a:noFill/>
          <a:ln w="38100" cmpd="dbl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9" name="Line 18"/>
          <p:cNvSpPr>
            <a:spLocks noChangeShapeType="1"/>
          </p:cNvSpPr>
          <p:nvPr/>
        </p:nvSpPr>
        <p:spPr bwMode="auto">
          <a:xfrm>
            <a:off x="5867400" y="1844675"/>
            <a:ext cx="0" cy="576263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0" y="908050"/>
            <a:ext cx="4067175" cy="9144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/>
              <a:t>Каковы особенности экономико – </a:t>
            </a:r>
          </a:p>
          <a:p>
            <a:pPr algn="ctr"/>
            <a:r>
              <a:rPr lang="ru-RU" b="1"/>
              <a:t>географического положения ?</a:t>
            </a:r>
          </a:p>
        </p:txBody>
      </p:sp>
      <p:sp>
        <p:nvSpPr>
          <p:cNvPr id="28693" name="Rectangle 21"/>
          <p:cNvSpPr>
            <a:spLocks noChangeArrowheads="1"/>
          </p:cNvSpPr>
          <p:nvPr/>
        </p:nvSpPr>
        <p:spPr bwMode="auto">
          <a:xfrm>
            <a:off x="3995738" y="3500438"/>
            <a:ext cx="3168650" cy="647700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chemeClr val="accent1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/>
              <a:t>Граничит с ….</a:t>
            </a:r>
          </a:p>
        </p:txBody>
      </p:sp>
      <p:sp>
        <p:nvSpPr>
          <p:cNvPr id="6162" name="Line 22"/>
          <p:cNvSpPr>
            <a:spLocks noChangeShapeType="1"/>
          </p:cNvSpPr>
          <p:nvPr/>
        </p:nvSpPr>
        <p:spPr bwMode="auto">
          <a:xfrm flipH="1">
            <a:off x="6156325" y="2781300"/>
            <a:ext cx="4318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3" name="Line 23"/>
          <p:cNvSpPr>
            <a:spLocks noChangeShapeType="1"/>
          </p:cNvSpPr>
          <p:nvPr/>
        </p:nvSpPr>
        <p:spPr bwMode="auto">
          <a:xfrm>
            <a:off x="6588125" y="2852738"/>
            <a:ext cx="0" cy="576262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96" name="Line 24"/>
          <p:cNvSpPr>
            <a:spLocks noChangeShapeType="1"/>
          </p:cNvSpPr>
          <p:nvPr/>
        </p:nvSpPr>
        <p:spPr bwMode="auto">
          <a:xfrm>
            <a:off x="827088" y="3068638"/>
            <a:ext cx="1081087" cy="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97" name="Line 25"/>
          <p:cNvSpPr>
            <a:spLocks noChangeShapeType="1"/>
          </p:cNvSpPr>
          <p:nvPr/>
        </p:nvSpPr>
        <p:spPr bwMode="auto">
          <a:xfrm>
            <a:off x="395288" y="3716338"/>
            <a:ext cx="1008062" cy="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98" name="Line 26"/>
          <p:cNvSpPr>
            <a:spLocks noChangeShapeType="1"/>
          </p:cNvSpPr>
          <p:nvPr/>
        </p:nvSpPr>
        <p:spPr bwMode="auto">
          <a:xfrm>
            <a:off x="2339975" y="2924175"/>
            <a:ext cx="863600" cy="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99" name="Line 27"/>
          <p:cNvSpPr>
            <a:spLocks noChangeShapeType="1"/>
          </p:cNvSpPr>
          <p:nvPr/>
        </p:nvSpPr>
        <p:spPr bwMode="auto">
          <a:xfrm>
            <a:off x="1116013" y="4005263"/>
            <a:ext cx="1008062" cy="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00" name="Line 28"/>
          <p:cNvSpPr>
            <a:spLocks noChangeShapeType="1"/>
          </p:cNvSpPr>
          <p:nvPr/>
        </p:nvSpPr>
        <p:spPr bwMode="auto">
          <a:xfrm>
            <a:off x="1979613" y="4365625"/>
            <a:ext cx="720725" cy="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8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8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8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8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" dur="1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 animBg="1"/>
      <p:bldP spid="28681" grpId="0" animBg="1"/>
      <p:bldP spid="28683" grpId="0" animBg="1"/>
      <p:bldP spid="28686" grpId="0" animBg="1"/>
      <p:bldP spid="28687" grpId="0" animBg="1"/>
      <p:bldP spid="28691" grpId="0" animBg="1"/>
      <p:bldP spid="28693" grpId="0" animBg="1"/>
      <p:bldP spid="28696" grpId="0" animBg="1"/>
      <p:bldP spid="28697" grpId="0" animBg="1"/>
      <p:bldP spid="28698" grpId="0" animBg="1"/>
      <p:bldP spid="28699" grpId="0" animBg="1"/>
      <p:bldP spid="2870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4"/>
          <p:cNvSpPr>
            <a:spLocks noChangeArrowheads="1" noChangeShapeType="1" noTextEdit="1"/>
          </p:cNvSpPr>
          <p:nvPr/>
        </p:nvSpPr>
        <p:spPr bwMode="auto">
          <a:xfrm>
            <a:off x="1785918" y="428604"/>
            <a:ext cx="5688012" cy="4318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Состав ВВЭР</a:t>
            </a:r>
          </a:p>
        </p:txBody>
      </p:sp>
      <p:pic>
        <p:nvPicPr>
          <p:cNvPr id="7171" name="Picture 6" descr="Volgovatma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628775"/>
            <a:ext cx="7632700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8"/>
          <p:cNvSpPr>
            <a:spLocks noChangeArrowheads="1"/>
          </p:cNvSpPr>
          <p:nvPr/>
        </p:nvSpPr>
        <p:spPr bwMode="auto">
          <a:xfrm>
            <a:off x="1571604" y="1071546"/>
            <a:ext cx="47212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dirty="0"/>
              <a:t> </a:t>
            </a:r>
            <a:r>
              <a:rPr lang="ru-RU" b="1" i="1" dirty="0">
                <a:solidFill>
                  <a:srgbClr val="000099"/>
                </a:solidFill>
              </a:rPr>
              <a:t>Площадь</a:t>
            </a:r>
            <a:r>
              <a:rPr lang="ru-RU" dirty="0">
                <a:solidFill>
                  <a:srgbClr val="000099"/>
                </a:solidFill>
              </a:rPr>
              <a:t>:</a:t>
            </a:r>
            <a:br>
              <a:rPr lang="ru-RU" dirty="0">
                <a:solidFill>
                  <a:srgbClr val="000099"/>
                </a:solidFill>
              </a:rPr>
            </a:br>
            <a:r>
              <a:rPr lang="ru-RU" b="1" dirty="0">
                <a:solidFill>
                  <a:srgbClr val="000099"/>
                </a:solidFill>
              </a:rPr>
              <a:t>265,4 тыс. кв. км. (1,6% территории РФ)</a:t>
            </a:r>
            <a:r>
              <a:rPr lang="ru-RU" dirty="0"/>
              <a:t> </a:t>
            </a:r>
          </a:p>
          <a:p>
            <a:r>
              <a:rPr lang="ru-RU" sz="2000" dirty="0">
                <a:solidFill>
                  <a:schemeClr val="tx2"/>
                </a:solidFill>
              </a:rPr>
              <a:t>состоит из 5 федеральных субъектов</a:t>
            </a:r>
          </a:p>
        </p:txBody>
      </p:sp>
      <p:sp>
        <p:nvSpPr>
          <p:cNvPr id="7173" name="Rectangle 9"/>
          <p:cNvSpPr>
            <a:spLocks noChangeArrowheads="1"/>
          </p:cNvSpPr>
          <p:nvPr/>
        </p:nvSpPr>
        <p:spPr bwMode="auto">
          <a:xfrm>
            <a:off x="4140200" y="5229225"/>
            <a:ext cx="1295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400">
                <a:solidFill>
                  <a:srgbClr val="000099"/>
                </a:solidFill>
              </a:rPr>
              <a:t>Йошкар - Ола </a:t>
            </a:r>
          </a:p>
        </p:txBody>
      </p:sp>
      <p:sp>
        <p:nvSpPr>
          <p:cNvPr id="7174" name="Rectangle 10"/>
          <p:cNvSpPr>
            <a:spLocks noChangeArrowheads="1"/>
          </p:cNvSpPr>
          <p:nvPr/>
        </p:nvSpPr>
        <p:spPr bwMode="auto">
          <a:xfrm>
            <a:off x="1547813" y="6381750"/>
            <a:ext cx="9223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solidFill>
                  <a:srgbClr val="000099"/>
                </a:solidFill>
              </a:rPr>
              <a:t>Саранск </a:t>
            </a:r>
          </a:p>
        </p:txBody>
      </p:sp>
      <p:sp>
        <p:nvSpPr>
          <p:cNvPr id="7175" name="Rectangle 11"/>
          <p:cNvSpPr>
            <a:spLocks noChangeArrowheads="1"/>
          </p:cNvSpPr>
          <p:nvPr/>
        </p:nvSpPr>
        <p:spPr bwMode="auto">
          <a:xfrm>
            <a:off x="3059113" y="6199188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400">
                <a:solidFill>
                  <a:srgbClr val="000099"/>
                </a:solidFill>
              </a:rPr>
              <a:t>Чебоксары </a:t>
            </a:r>
          </a:p>
        </p:txBody>
      </p:sp>
      <p:sp>
        <p:nvSpPr>
          <p:cNvPr id="7176" name="Rectangle 12"/>
          <p:cNvSpPr>
            <a:spLocks noChangeArrowheads="1"/>
          </p:cNvSpPr>
          <p:nvPr/>
        </p:nvSpPr>
        <p:spPr bwMode="auto">
          <a:xfrm>
            <a:off x="5292725" y="4538663"/>
            <a:ext cx="7286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solidFill>
                  <a:srgbClr val="000099"/>
                </a:solidFill>
              </a:rPr>
              <a:t>Киров </a:t>
            </a:r>
          </a:p>
        </p:txBody>
      </p:sp>
      <p:sp>
        <p:nvSpPr>
          <p:cNvPr id="7177" name="Rectangle 13"/>
          <p:cNvSpPr>
            <a:spLocks noChangeArrowheads="1"/>
          </p:cNvSpPr>
          <p:nvPr/>
        </p:nvSpPr>
        <p:spPr bwMode="auto">
          <a:xfrm>
            <a:off x="1692275" y="4819650"/>
            <a:ext cx="1511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400">
                <a:solidFill>
                  <a:srgbClr val="000099"/>
                </a:solidFill>
              </a:rPr>
              <a:t>Нижний</a:t>
            </a:r>
            <a:br>
              <a:rPr lang="ru-RU" sz="1400">
                <a:solidFill>
                  <a:srgbClr val="000099"/>
                </a:solidFill>
              </a:rPr>
            </a:br>
            <a:r>
              <a:rPr lang="ru-RU" sz="1400">
                <a:solidFill>
                  <a:srgbClr val="000099"/>
                </a:solidFill>
              </a:rPr>
              <a:t>Новгород</a:t>
            </a:r>
            <a:r>
              <a:rPr lang="ru-RU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7178" name="AutoShape 1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287337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1749" name="Picture 5" descr="39772738_volga00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83872"/>
            <a:ext cx="5429288" cy="40629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753" name="Picture 9" descr="220px-%D0%9F%D1%80%D0%B8%D1%80%D0%BE%D0%B4%D0%B0_%D0%9C%D0%B0%D1%80%D0%B8%D0%B9_%D0%AD%D0%BB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1337" y="0"/>
            <a:ext cx="5142664" cy="38576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197" name="WordArt 10"/>
          <p:cNvSpPr>
            <a:spLocks noChangeArrowheads="1" noChangeShapeType="1" noTextEdit="1"/>
          </p:cNvSpPr>
          <p:nvPr/>
        </p:nvSpPr>
        <p:spPr bwMode="auto">
          <a:xfrm>
            <a:off x="1547813" y="3000372"/>
            <a:ext cx="6048375" cy="5730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Природные ресурсы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 descr=" [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929198"/>
            <a:ext cx="4701530" cy="1928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5" descr="pb066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90900" y="0"/>
            <a:ext cx="5753100" cy="2809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496300" cy="42513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b="1" smtClean="0">
                <a:solidFill>
                  <a:srgbClr val="FFFF00"/>
                </a:solidFill>
              </a:rPr>
              <a:t>Т</a:t>
            </a:r>
            <a:r>
              <a:rPr lang="ru-RU" sz="2000" smtClean="0">
                <a:solidFill>
                  <a:srgbClr val="FFFF00"/>
                </a:solidFill>
              </a:rPr>
              <a:t>ерритория района вытянута с юго-запада на северо-восток на 1000 км.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 </a:t>
            </a:r>
            <a:r>
              <a:rPr lang="ru-RU" sz="2000" smtClean="0">
                <a:solidFill>
                  <a:srgbClr val="FF0000"/>
                </a:solidFill>
              </a:rPr>
              <a:t>Климат – умеренно – континентальный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FFFF00"/>
                </a:solidFill>
              </a:rPr>
              <a:t>Природные зоны – северная часть в лесной таежной, южная — в лесостепной.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000099"/>
                </a:solidFill>
              </a:rPr>
              <a:t>В западной части района наиболее плодородные почвы (встречаются и черноземы), в лесной части преобладают бедные подзолистые почвы.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FFFF00"/>
                </a:solidFill>
              </a:rPr>
              <a:t>Ресурсы – торф, фосфориты, строительные материалы - гипс, известняки, стекольные пески, глины, цементное сырье. </a:t>
            </a:r>
          </a:p>
        </p:txBody>
      </p:sp>
      <p:sp>
        <p:nvSpPr>
          <p:cNvPr id="9221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524625"/>
            <a:ext cx="647700" cy="333375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4"/>
          <p:cNvSpPr>
            <a:spLocks noChangeArrowheads="1" noChangeShapeType="1" noTextEdit="1"/>
          </p:cNvSpPr>
          <p:nvPr/>
        </p:nvSpPr>
        <p:spPr bwMode="auto">
          <a:xfrm>
            <a:off x="1979613" y="260350"/>
            <a:ext cx="5329237" cy="882634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Население</a:t>
            </a:r>
          </a:p>
        </p:txBody>
      </p:sp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574675" y="1484313"/>
            <a:ext cx="8569325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o"/>
            </a:pPr>
            <a:r>
              <a:rPr lang="ru-RU" sz="2000">
                <a:solidFill>
                  <a:srgbClr val="FFFF00"/>
                </a:solidFill>
              </a:rPr>
              <a:t>Население — 8 млн.300тыс.чел.(2007), что составляет  </a:t>
            </a:r>
            <a:r>
              <a:rPr lang="ru-RU" sz="2000" b="1">
                <a:solidFill>
                  <a:srgbClr val="FFFF00"/>
                </a:solidFill>
              </a:rPr>
              <a:t>5,7% </a:t>
            </a:r>
            <a:r>
              <a:rPr lang="ru-RU" sz="2000">
                <a:solidFill>
                  <a:srgbClr val="FFFF00"/>
                </a:solidFill>
              </a:rPr>
              <a:t>численности населения Российской Федерации.</a:t>
            </a:r>
            <a:r>
              <a:rPr lang="ru-RU" sz="2000" b="1">
                <a:solidFill>
                  <a:srgbClr val="FFFF00"/>
                </a:solidFill>
              </a:rPr>
              <a:t> 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None/>
            </a:pPr>
            <a:endParaRPr lang="ru-RU" sz="2000" b="1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o"/>
            </a:pPr>
            <a:r>
              <a:rPr lang="ru-RU" sz="2000">
                <a:solidFill>
                  <a:srgbClr val="FFFF00"/>
                </a:solidFill>
              </a:rPr>
              <a:t>Средняя плотность населения-32 чел на 1 кв.км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None/>
            </a:pPr>
            <a:endParaRPr lang="ru-RU" sz="200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o"/>
            </a:pPr>
            <a:r>
              <a:rPr lang="ru-RU" sz="2000">
                <a:solidFill>
                  <a:srgbClr val="FFFF00"/>
                </a:solidFill>
              </a:rPr>
              <a:t>Территория заселена очень неравномерно(от 14 до 74 чел. на 1 кв.км)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None/>
            </a:pPr>
            <a:endParaRPr lang="ru-RU" sz="200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o"/>
            </a:pPr>
            <a:r>
              <a:rPr lang="ru-RU" sz="2000">
                <a:solidFill>
                  <a:srgbClr val="FF9900"/>
                </a:solidFill>
              </a:rPr>
              <a:t>Национальный состав – Русские (</a:t>
            </a:r>
            <a:r>
              <a:rPr lang="ru-RU" sz="2000" b="1">
                <a:solidFill>
                  <a:srgbClr val="FF9900"/>
                </a:solidFill>
              </a:rPr>
              <a:t>большинство)</a:t>
            </a:r>
            <a:r>
              <a:rPr lang="ru-RU" sz="2000">
                <a:solidFill>
                  <a:srgbClr val="FF9900"/>
                </a:solidFill>
              </a:rPr>
              <a:t>, также Марийцы, Мордва, Чуваши, Татары, Удмурты.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None/>
            </a:pPr>
            <a:endParaRPr lang="ru-RU" sz="2000">
              <a:solidFill>
                <a:srgbClr val="FF9900"/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o"/>
            </a:pPr>
            <a:r>
              <a:rPr lang="ru-RU" sz="2000">
                <a:solidFill>
                  <a:schemeClr val="tx2"/>
                </a:solidFill>
              </a:rPr>
              <a:t> </a:t>
            </a:r>
            <a:r>
              <a:rPr lang="ru-RU" sz="2000">
                <a:solidFill>
                  <a:srgbClr val="FFFF00"/>
                </a:solidFill>
              </a:rPr>
              <a:t>Уровень урбанизации высокий-70 %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None/>
            </a:pPr>
            <a:endParaRPr lang="ru-RU" sz="200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o"/>
            </a:pPr>
            <a:r>
              <a:rPr lang="ru-RU" sz="2000">
                <a:solidFill>
                  <a:srgbClr val="FF9900"/>
                </a:solidFill>
              </a:rPr>
              <a:t>Трудоспособное население составляет 4,0 млн чел., из них в общественном производстве занято 90,7%, 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None/>
            </a:pPr>
            <a:r>
              <a:rPr lang="ru-RU" sz="2000">
                <a:solidFill>
                  <a:srgbClr val="FF9900"/>
                </a:solidFill>
              </a:rPr>
              <a:t> в материальном производстве занято 69,6%, 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None/>
            </a:pPr>
            <a:r>
              <a:rPr lang="ru-RU" sz="2000">
                <a:solidFill>
                  <a:srgbClr val="FF9900"/>
                </a:solidFill>
              </a:rPr>
              <a:t>в непроизводственной сфере — 30,4%.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o"/>
            </a:pPr>
            <a:r>
              <a:rPr lang="ru-RU" sz="2000">
                <a:solidFill>
                  <a:srgbClr val="FFFF00"/>
                </a:solidFill>
              </a:rPr>
              <a:t>Город миллионер – Нижний Новгород – 2 млн чел.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5" descr="VolgoVyatPV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568950" cy="379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9924" y="3857628"/>
            <a:ext cx="5004075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WordArt 7"/>
          <p:cNvSpPr>
            <a:spLocks noChangeArrowheads="1" noChangeShapeType="1" noTextEdit="1"/>
          </p:cNvSpPr>
          <p:nvPr/>
        </p:nvSpPr>
        <p:spPr bwMode="auto">
          <a:xfrm>
            <a:off x="4629150" y="333375"/>
            <a:ext cx="4514850" cy="6985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Половозрастной состав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dirty="0" smtClean="0"/>
              <a:t>Заполнить таблицу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625" y="1643053"/>
          <a:ext cx="8102600" cy="1308286"/>
        </p:xfrm>
        <a:graphic>
          <a:graphicData uri="http://schemas.openxmlformats.org/drawingml/2006/table">
            <a:tbl>
              <a:tblPr/>
              <a:tblGrid>
                <a:gridCol w="2041525"/>
                <a:gridCol w="2039938"/>
                <a:gridCol w="2041525"/>
                <a:gridCol w="1979612"/>
              </a:tblGrid>
              <a:tr h="729118">
                <a:tc>
                  <a:txBody>
                    <a:bodyPr/>
                    <a:lstStyle/>
                    <a:p>
                      <a:pPr marL="2286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Народные промыслы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География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возникновения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Художественные особенности промысла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663">
                <a:tc>
                  <a:txBody>
                    <a:bodyPr/>
                    <a:lstStyle/>
                    <a:p>
                      <a:pPr marL="2286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663">
                <a:tc>
                  <a:txBody>
                    <a:bodyPr/>
                    <a:lstStyle/>
                    <a:p>
                      <a:pPr marL="2286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rganization Chart 5"/>
          <p:cNvGraphicFramePr>
            <a:graphicFrameLocks/>
          </p:cNvGraphicFramePr>
          <p:nvPr>
            <p:ph idx="1"/>
          </p:nvPr>
        </p:nvGraphicFramePr>
        <p:xfrm>
          <a:off x="1403350" y="1268413"/>
          <a:ext cx="7010400" cy="411480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pic>
        <p:nvPicPr>
          <p:cNvPr id="1037" name="Picture 23" descr="Geo168_0139"/>
          <p:cNvPicPr>
            <a:picLocks noGrp="1" noChangeAspect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6443663" y="0"/>
            <a:ext cx="2700337" cy="2147888"/>
          </a:xfrm>
          <a:noFill/>
        </p:spPr>
      </p:pic>
      <p:sp>
        <p:nvSpPr>
          <p:cNvPr id="1038" name="WordArt 24"/>
          <p:cNvSpPr>
            <a:spLocks noChangeArrowheads="1" noChangeShapeType="1" noTextEdit="1"/>
          </p:cNvSpPr>
          <p:nvPr/>
        </p:nvSpPr>
        <p:spPr bwMode="auto">
          <a:xfrm>
            <a:off x="1187450" y="404813"/>
            <a:ext cx="5500688" cy="59529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Характеристика хозяйства района</a:t>
            </a:r>
          </a:p>
        </p:txBody>
      </p:sp>
      <p:sp>
        <p:nvSpPr>
          <p:cNvPr id="1039" name="Oval 25"/>
          <p:cNvSpPr>
            <a:spLocks noChangeArrowheads="1"/>
          </p:cNvSpPr>
          <p:nvPr/>
        </p:nvSpPr>
        <p:spPr bwMode="auto">
          <a:xfrm>
            <a:off x="395288" y="4149725"/>
            <a:ext cx="3960812" cy="1557338"/>
          </a:xfrm>
          <a:prstGeom prst="ellipse">
            <a:avLst/>
          </a:prstGeom>
          <a:gradFill rotWithShape="1">
            <a:gsLst>
              <a:gs pos="0">
                <a:srgbClr val="FFCC66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>
                <a:solidFill>
                  <a:srgbClr val="990033"/>
                </a:solidFill>
              </a:rPr>
              <a:t>Недостаток сырьевых и</a:t>
            </a:r>
          </a:p>
          <a:p>
            <a:pPr algn="ctr"/>
            <a:r>
              <a:rPr lang="ru-RU" b="1">
                <a:solidFill>
                  <a:srgbClr val="990033"/>
                </a:solidFill>
              </a:rPr>
              <a:t>энергетических ресурсов</a:t>
            </a:r>
          </a:p>
        </p:txBody>
      </p:sp>
      <p:sp>
        <p:nvSpPr>
          <p:cNvPr id="1040" name="Rectangle 26"/>
          <p:cNvSpPr>
            <a:spLocks noChangeArrowheads="1"/>
          </p:cNvSpPr>
          <p:nvPr/>
        </p:nvSpPr>
        <p:spPr bwMode="auto">
          <a:xfrm>
            <a:off x="2124075" y="5734050"/>
            <a:ext cx="6265863" cy="1123950"/>
          </a:xfrm>
          <a:prstGeom prst="rect">
            <a:avLst/>
          </a:prstGeom>
          <a:gradFill rotWithShape="1">
            <a:gsLst>
              <a:gs pos="0">
                <a:srgbClr val="990033"/>
              </a:gs>
              <a:gs pos="100000">
                <a:srgbClr val="FF9900"/>
              </a:gs>
            </a:gsLst>
            <a:lin ang="0" scaled="1"/>
          </a:gra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990033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000" b="1"/>
              <a:t>Привозное сырье и топливо с Урала, Поволжья, </a:t>
            </a:r>
          </a:p>
          <a:p>
            <a:pPr algn="ctr"/>
            <a:r>
              <a:rPr lang="ru-RU" sz="2000" b="1"/>
              <a:t>Западной Сибири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скад">
  <a:themeElements>
    <a:clrScheme name="Каскад 4">
      <a:dk1>
        <a:srgbClr val="FFFFCC"/>
      </a:dk1>
      <a:lt1>
        <a:srgbClr val="FFFFFF"/>
      </a:lt1>
      <a:dk2>
        <a:srgbClr val="000066"/>
      </a:dk2>
      <a:lt2>
        <a:srgbClr val="FFFFFF"/>
      </a:lt2>
      <a:accent1>
        <a:srgbClr val="0078F0"/>
      </a:accent1>
      <a:accent2>
        <a:srgbClr val="CCECFF"/>
      </a:accent2>
      <a:accent3>
        <a:srgbClr val="AAAAB8"/>
      </a:accent3>
      <a:accent4>
        <a:srgbClr val="DADADA"/>
      </a:accent4>
      <a:accent5>
        <a:srgbClr val="AABEF6"/>
      </a:accent5>
      <a:accent6>
        <a:srgbClr val="B9D6E7"/>
      </a:accent6>
      <a:hlink>
        <a:srgbClr val="3399FF"/>
      </a:hlink>
      <a:folHlink>
        <a:srgbClr val="FFCC00"/>
      </a:folHlink>
    </a:clrScheme>
    <a:fontScheme name="Каскад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скад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скад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Cascade</Template>
  <TotalTime>858</TotalTime>
  <Words>537</Words>
  <Application>Microsoft Office PowerPoint</Application>
  <PresentationFormat>Экран (4:3)</PresentationFormat>
  <Paragraphs>128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Wingdings</vt:lpstr>
      <vt:lpstr>Calibri</vt:lpstr>
      <vt:lpstr>Times New Roman</vt:lpstr>
      <vt:lpstr>Каскад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Заполнить таблицу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Растениеводство</vt:lpstr>
      <vt:lpstr>Слайд 17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Ольга</cp:lastModifiedBy>
  <cp:revision>42</cp:revision>
  <dcterms:created xsi:type="dcterms:W3CDTF">2010-02-12T11:09:09Z</dcterms:created>
  <dcterms:modified xsi:type="dcterms:W3CDTF">2012-02-08T17:49:58Z</dcterms:modified>
</cp:coreProperties>
</file>