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3" r:id="rId5"/>
    <p:sldId id="264" r:id="rId6"/>
    <p:sldId id="265" r:id="rId7"/>
    <p:sldId id="268" r:id="rId8"/>
    <p:sldId id="269" r:id="rId9"/>
    <p:sldId id="271" r:id="rId10"/>
    <p:sldId id="272" r:id="rId11"/>
    <p:sldId id="274"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autoAdjust="0"/>
    <p:restoredTop sz="94654" autoAdjust="0"/>
  </p:normalViewPr>
  <p:slideViewPr>
    <p:cSldViewPr>
      <p:cViewPr varScale="1">
        <p:scale>
          <a:sx n="67" d="100"/>
          <a:sy n="67" d="100"/>
        </p:scale>
        <p:origin x="-402"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F5AFDDAC-965E-44F4-A039-7CAADC4FC545}" type="datetimeFigureOut">
              <a:rPr lang="ru-RU" smtClean="0"/>
              <a:pPr/>
              <a:t>08.02.2012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830B258-1BBE-4475-83CE-F4B91FDC2E38}" type="slidenum">
              <a:rPr lang="ru-RU" smtClean="0"/>
              <a:pPr/>
              <a:t>‹#›</a:t>
            </a:fld>
            <a:endParaRPr lang="ru-RU"/>
          </a:p>
        </p:txBody>
      </p:sp>
    </p:spTree>
  </p:cSld>
  <p:clrMapOvr>
    <a:masterClrMapping/>
  </p:clrMapOvr>
  <p:transition advClick="0">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5AFDDAC-965E-44F4-A039-7CAADC4FC545}" type="datetimeFigureOut">
              <a:rPr lang="ru-RU" smtClean="0"/>
              <a:pPr/>
              <a:t>08.02.2012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830B258-1BBE-4475-83CE-F4B91FDC2E38}" type="slidenum">
              <a:rPr lang="ru-RU" smtClean="0"/>
              <a:pPr/>
              <a:t>‹#›</a:t>
            </a:fld>
            <a:endParaRPr lang="ru-RU"/>
          </a:p>
        </p:txBody>
      </p:sp>
    </p:spTree>
  </p:cSld>
  <p:clrMapOvr>
    <a:masterClrMapping/>
  </p:clrMapOvr>
  <p:transition advClick="0">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5AFDDAC-965E-44F4-A039-7CAADC4FC545}" type="datetimeFigureOut">
              <a:rPr lang="ru-RU" smtClean="0"/>
              <a:pPr/>
              <a:t>08.02.2012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830B258-1BBE-4475-83CE-F4B91FDC2E38}" type="slidenum">
              <a:rPr lang="ru-RU" smtClean="0"/>
              <a:pPr/>
              <a:t>‹#›</a:t>
            </a:fld>
            <a:endParaRPr lang="ru-RU"/>
          </a:p>
        </p:txBody>
      </p:sp>
    </p:spTree>
  </p:cSld>
  <p:clrMapOvr>
    <a:masterClrMapping/>
  </p:clrMapOvr>
  <p:transition advClick="0">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5AFDDAC-965E-44F4-A039-7CAADC4FC545}" type="datetimeFigureOut">
              <a:rPr lang="ru-RU" smtClean="0"/>
              <a:pPr/>
              <a:t>08.02.2012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830B258-1BBE-4475-83CE-F4B91FDC2E38}" type="slidenum">
              <a:rPr lang="ru-RU" smtClean="0"/>
              <a:pPr/>
              <a:t>‹#›</a:t>
            </a:fld>
            <a:endParaRPr lang="ru-RU"/>
          </a:p>
        </p:txBody>
      </p:sp>
    </p:spTree>
  </p:cSld>
  <p:clrMapOvr>
    <a:masterClrMapping/>
  </p:clrMapOvr>
  <p:transition advClick="0">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F5AFDDAC-965E-44F4-A039-7CAADC4FC545}" type="datetimeFigureOut">
              <a:rPr lang="ru-RU" smtClean="0"/>
              <a:pPr/>
              <a:t>08.02.2012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830B258-1BBE-4475-83CE-F4B91FDC2E38}" type="slidenum">
              <a:rPr lang="ru-RU" smtClean="0"/>
              <a:pPr/>
              <a:t>‹#›</a:t>
            </a:fld>
            <a:endParaRPr lang="ru-RU"/>
          </a:p>
        </p:txBody>
      </p:sp>
    </p:spTree>
  </p:cSld>
  <p:clrMapOvr>
    <a:masterClrMapping/>
  </p:clrMapOvr>
  <p:transition advClick="0">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F5AFDDAC-965E-44F4-A039-7CAADC4FC545}" type="datetimeFigureOut">
              <a:rPr lang="ru-RU" smtClean="0"/>
              <a:pPr/>
              <a:t>08.02.2012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830B258-1BBE-4475-83CE-F4B91FDC2E38}" type="slidenum">
              <a:rPr lang="ru-RU" smtClean="0"/>
              <a:pPr/>
              <a:t>‹#›</a:t>
            </a:fld>
            <a:endParaRPr lang="ru-RU"/>
          </a:p>
        </p:txBody>
      </p:sp>
    </p:spTree>
  </p:cSld>
  <p:clrMapOvr>
    <a:masterClrMapping/>
  </p:clrMapOvr>
  <p:transition advClick="0">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F5AFDDAC-965E-44F4-A039-7CAADC4FC545}" type="datetimeFigureOut">
              <a:rPr lang="ru-RU" smtClean="0"/>
              <a:pPr/>
              <a:t>08.02.2012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830B258-1BBE-4475-83CE-F4B91FDC2E38}" type="slidenum">
              <a:rPr lang="ru-RU" smtClean="0"/>
              <a:pPr/>
              <a:t>‹#›</a:t>
            </a:fld>
            <a:endParaRPr lang="ru-RU"/>
          </a:p>
        </p:txBody>
      </p:sp>
    </p:spTree>
  </p:cSld>
  <p:clrMapOvr>
    <a:masterClrMapping/>
  </p:clrMapOvr>
  <p:transition advClick="0">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F5AFDDAC-965E-44F4-A039-7CAADC4FC545}" type="datetimeFigureOut">
              <a:rPr lang="ru-RU" smtClean="0"/>
              <a:pPr/>
              <a:t>08.02.2012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830B258-1BBE-4475-83CE-F4B91FDC2E38}" type="slidenum">
              <a:rPr lang="ru-RU" smtClean="0"/>
              <a:pPr/>
              <a:t>‹#›</a:t>
            </a:fld>
            <a:endParaRPr lang="ru-RU"/>
          </a:p>
        </p:txBody>
      </p:sp>
    </p:spTree>
  </p:cSld>
  <p:clrMapOvr>
    <a:masterClrMapping/>
  </p:clrMapOvr>
  <p:transition advClick="0">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5AFDDAC-965E-44F4-A039-7CAADC4FC545}" type="datetimeFigureOut">
              <a:rPr lang="ru-RU" smtClean="0"/>
              <a:pPr/>
              <a:t>08.02.2012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830B258-1BBE-4475-83CE-F4B91FDC2E38}" type="slidenum">
              <a:rPr lang="ru-RU" smtClean="0"/>
              <a:pPr/>
              <a:t>‹#›</a:t>
            </a:fld>
            <a:endParaRPr lang="ru-RU"/>
          </a:p>
        </p:txBody>
      </p:sp>
    </p:spTree>
  </p:cSld>
  <p:clrMapOvr>
    <a:masterClrMapping/>
  </p:clrMapOvr>
  <p:transition advClick="0">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5AFDDAC-965E-44F4-A039-7CAADC4FC545}" type="datetimeFigureOut">
              <a:rPr lang="ru-RU" smtClean="0"/>
              <a:pPr/>
              <a:t>08.02.2012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830B258-1BBE-4475-83CE-F4B91FDC2E38}" type="slidenum">
              <a:rPr lang="ru-RU" smtClean="0"/>
              <a:pPr/>
              <a:t>‹#›</a:t>
            </a:fld>
            <a:endParaRPr lang="ru-RU"/>
          </a:p>
        </p:txBody>
      </p:sp>
    </p:spTree>
  </p:cSld>
  <p:clrMapOvr>
    <a:masterClrMapping/>
  </p:clrMapOvr>
  <p:transition advClick="0">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5AFDDAC-965E-44F4-A039-7CAADC4FC545}" type="datetimeFigureOut">
              <a:rPr lang="ru-RU" smtClean="0"/>
              <a:pPr/>
              <a:t>08.02.2012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830B258-1BBE-4475-83CE-F4B91FDC2E38}" type="slidenum">
              <a:rPr lang="ru-RU" smtClean="0"/>
              <a:pPr/>
              <a:t>‹#›</a:t>
            </a:fld>
            <a:endParaRPr lang="ru-RU"/>
          </a:p>
        </p:txBody>
      </p:sp>
    </p:spTree>
  </p:cSld>
  <p:clrMapOvr>
    <a:masterClrMapping/>
  </p:clrMapOvr>
  <p:transition advClick="0">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5AFDDAC-965E-44F4-A039-7CAADC4FC545}" type="datetimeFigureOut">
              <a:rPr lang="ru-RU" smtClean="0"/>
              <a:pPr/>
              <a:t>08.02.2012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30B258-1BBE-4475-83CE-F4B91FDC2E3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advClick="0">
    <p:dissolv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571481"/>
            <a:ext cx="7772400" cy="1285883"/>
          </a:xfrm>
        </p:spPr>
        <p:txBody>
          <a:bodyPr/>
          <a:lstStyle/>
          <a:p>
            <a:r>
              <a:rPr lang="ru-RU" dirty="0" smtClean="0"/>
              <a:t>Пустыня-Сахара.</a:t>
            </a:r>
            <a:endParaRPr lang="ru-RU" dirty="0"/>
          </a:p>
        </p:txBody>
      </p:sp>
      <p:sp>
        <p:nvSpPr>
          <p:cNvPr id="3" name="Подзаголовок 2"/>
          <p:cNvSpPr>
            <a:spLocks noGrp="1"/>
          </p:cNvSpPr>
          <p:nvPr>
            <p:ph type="subTitle" idx="1"/>
          </p:nvPr>
        </p:nvSpPr>
        <p:spPr>
          <a:xfrm>
            <a:off x="1142976" y="1785926"/>
            <a:ext cx="6400800" cy="3929090"/>
          </a:xfrm>
        </p:spPr>
        <p:txBody>
          <a:bodyPr/>
          <a:lstStyle/>
          <a:p>
            <a:endParaRPr lang="ru-RU" dirty="0"/>
          </a:p>
        </p:txBody>
      </p:sp>
      <p:pic>
        <p:nvPicPr>
          <p:cNvPr id="4" name="Рисунок 3" descr="rabstol_ru_3819.jpg"/>
          <p:cNvPicPr>
            <a:picLocks noChangeAspect="1"/>
          </p:cNvPicPr>
          <p:nvPr/>
        </p:nvPicPr>
        <p:blipFill>
          <a:blip r:embed="rId2" cstate="print"/>
          <a:stretch>
            <a:fillRect/>
          </a:stretch>
        </p:blipFill>
        <p:spPr>
          <a:xfrm>
            <a:off x="1643042" y="1928802"/>
            <a:ext cx="5143536" cy="3643338"/>
          </a:xfrm>
          <a:prstGeom prst="rect">
            <a:avLst/>
          </a:prstGeom>
        </p:spPr>
      </p:pic>
    </p:spTree>
  </p:cSld>
  <p:clrMapOvr>
    <a:masterClrMapping/>
  </p:clrMapOvr>
  <p:transition advClick="0">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797568"/>
          </a:xfrm>
        </p:spPr>
        <p:txBody>
          <a:bodyPr/>
          <a:lstStyle/>
          <a:p>
            <a:endParaRPr lang="ru-RU" dirty="0"/>
          </a:p>
        </p:txBody>
      </p:sp>
      <p:pic>
        <p:nvPicPr>
          <p:cNvPr id="3" name="Рисунок 2" descr="9461756.jpg"/>
          <p:cNvPicPr>
            <a:picLocks noChangeAspect="1"/>
          </p:cNvPicPr>
          <p:nvPr/>
        </p:nvPicPr>
        <p:blipFill>
          <a:blip r:embed="rId2"/>
          <a:stretch>
            <a:fillRect/>
          </a:stretch>
        </p:blipFill>
        <p:spPr>
          <a:xfrm>
            <a:off x="785786" y="428604"/>
            <a:ext cx="7715304" cy="5286412"/>
          </a:xfrm>
          <a:prstGeom prst="rect">
            <a:avLst/>
          </a:prstGeom>
        </p:spPr>
      </p:pic>
    </p:spTree>
  </p:cSld>
  <p:clrMapOvr>
    <a:masterClrMapping/>
  </p:clrMapOvr>
  <p:transition advClick="0">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y4130nvpe6o8.jpg"/>
          <p:cNvPicPr>
            <a:picLocks noGrp="1" noChangeAspect="1"/>
          </p:cNvPicPr>
          <p:nvPr>
            <p:ph type="pic" idx="1"/>
          </p:nvPr>
        </p:nvPicPr>
        <p:blipFill>
          <a:blip r:embed="rId2"/>
          <a:srcRect l="4222" r="4222"/>
          <a:stretch>
            <a:fillRect/>
          </a:stretch>
        </p:blipFill>
        <p:spPr/>
      </p:pic>
    </p:spTree>
  </p:cSld>
  <p:clrMapOvr>
    <a:masterClrMapping/>
  </p:clrMapOvr>
  <p:transition advClick="0">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57166"/>
            <a:ext cx="8229600" cy="6357982"/>
          </a:xfrm>
        </p:spPr>
        <p:txBody>
          <a:bodyPr>
            <a:normAutofit/>
          </a:bodyPr>
          <a:lstStyle/>
          <a:p>
            <a:r>
              <a:rPr lang="ru-RU" sz="4000" dirty="0" smtClean="0"/>
              <a:t>Поистине бескрайнее море выжженных солнцем песка, камня и глины, оживляемое лишь редкими зелеными пятнами оазисов и одной единственной рекой — вот что такое Сахара. </a:t>
            </a:r>
            <a:endParaRPr lang="ru-RU" sz="4000" dirty="0"/>
          </a:p>
        </p:txBody>
      </p:sp>
    </p:spTree>
  </p:cSld>
  <p:clrMapOvr>
    <a:masterClrMapping/>
  </p:clrMapOvr>
  <p:transition advClick="0">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940444"/>
          </a:xfrm>
        </p:spPr>
        <p:txBody>
          <a:bodyPr>
            <a:normAutofit fontScale="90000"/>
          </a:bodyPr>
          <a:lstStyle/>
          <a:p>
            <a:r>
              <a:rPr lang="ru-RU" dirty="0" smtClean="0"/>
              <a:t>Гигантские масштабы этой самой большой пустыни мира просто поражают. Почти восемь миллионов квадратных километров занимает ее территория — это обширнее Австралии и лишь чуть-чуть меньше Бразилии. На пять тысяч километров от Атлантики до Красного моря раскинулись ее жаркие просторы.</a:t>
            </a:r>
            <a:endParaRPr lang="ru-RU" dirty="0"/>
          </a:p>
        </p:txBody>
      </p:sp>
    </p:spTree>
  </p:cSld>
  <p:clrMapOvr>
    <a:masterClrMapping/>
  </p:clrMapOvr>
  <p:transition advClick="0" advTm="30000">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582858"/>
          </a:xfrm>
        </p:spPr>
        <p:txBody>
          <a:bodyPr>
            <a:noAutofit/>
          </a:bodyPr>
          <a:lstStyle/>
          <a:p>
            <a:r>
              <a:rPr lang="ru-RU" sz="2400" dirty="0" smtClean="0"/>
              <a:t>В целом Сахара — это обширное плато, столовый, плоский характер которого нарушается лишь впадинами долин Нила и Нигера и озером Чад. На этой равнине лишь в трех местах поднимаются по-настоящему высокие, хоть и небольшие по площади, горные массивы. Это нагорья </a:t>
            </a:r>
            <a:r>
              <a:rPr lang="ru-RU" sz="2400" dirty="0" err="1" smtClean="0"/>
              <a:t>Ахаггар</a:t>
            </a:r>
            <a:r>
              <a:rPr lang="ru-RU" sz="2400" dirty="0" smtClean="0"/>
              <a:t> и </a:t>
            </a:r>
            <a:r>
              <a:rPr lang="ru-RU" sz="2400" dirty="0" err="1" smtClean="0"/>
              <a:t>Тибести</a:t>
            </a:r>
            <a:r>
              <a:rPr lang="ru-RU" sz="2400" dirty="0" smtClean="0"/>
              <a:t> </a:t>
            </a:r>
            <a:r>
              <a:rPr lang="ru-RU" sz="2400" dirty="0" err="1" smtClean="0"/>
              <a:t>и</a:t>
            </a:r>
            <a:r>
              <a:rPr lang="ru-RU" sz="2400" dirty="0" smtClean="0"/>
              <a:t> плато </a:t>
            </a:r>
            <a:r>
              <a:rPr lang="ru-RU" sz="2400" dirty="0" err="1" smtClean="0"/>
              <a:t>Дарфур</a:t>
            </a:r>
            <a:r>
              <a:rPr lang="ru-RU" sz="2400" dirty="0" smtClean="0"/>
              <a:t>, вздымающиеся более чем на три километра над уровнем моря.</a:t>
            </a:r>
            <a:endParaRPr lang="ru-RU" sz="2400" dirty="0"/>
          </a:p>
        </p:txBody>
      </p:sp>
      <p:pic>
        <p:nvPicPr>
          <p:cNvPr id="4" name="Содержимое 3" descr="tun001.jpg"/>
          <p:cNvPicPr>
            <a:picLocks noGrp="1" noChangeAspect="1"/>
          </p:cNvPicPr>
          <p:nvPr>
            <p:ph idx="1"/>
          </p:nvPr>
        </p:nvPicPr>
        <p:blipFill>
          <a:blip r:embed="rId2"/>
          <a:stretch>
            <a:fillRect/>
          </a:stretch>
        </p:blipFill>
        <p:spPr>
          <a:xfrm>
            <a:off x="1571604" y="3071810"/>
            <a:ext cx="6119827" cy="3643338"/>
          </a:xfrm>
        </p:spPr>
      </p:pic>
    </p:spTree>
  </p:cSld>
  <p:clrMapOvr>
    <a:masterClrMapping/>
  </p:clrMapOvr>
  <p:transition advClick="0">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868610"/>
          </a:xfrm>
        </p:spPr>
        <p:txBody>
          <a:bodyPr>
            <a:noAutofit/>
          </a:bodyPr>
          <a:lstStyle/>
          <a:p>
            <a:r>
              <a:rPr lang="ru-RU" sz="3200" dirty="0" smtClean="0"/>
              <a:t>Здесь находятся самые жаркие места нашей планеты. Скажем, в Ливии есть районы, где жара достигает пятидесяти восьми градусов! А в некоторых областях Эфиопии даже среднегодовая температура не опускается ниже плюс тридцати пяти.</a:t>
            </a:r>
            <a:endParaRPr lang="ru-RU" sz="3200" dirty="0"/>
          </a:p>
        </p:txBody>
      </p:sp>
      <p:pic>
        <p:nvPicPr>
          <p:cNvPr id="4" name="Содержимое 3" descr="3423846.jpg"/>
          <p:cNvPicPr>
            <a:picLocks noGrp="1" noChangeAspect="1"/>
          </p:cNvPicPr>
          <p:nvPr>
            <p:ph idx="1"/>
          </p:nvPr>
        </p:nvPicPr>
        <p:blipFill>
          <a:blip r:embed="rId2"/>
          <a:stretch>
            <a:fillRect/>
          </a:stretch>
        </p:blipFill>
        <p:spPr>
          <a:xfrm>
            <a:off x="1214414" y="3500438"/>
            <a:ext cx="6215106" cy="314327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advClick="0">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083320"/>
          </a:xfrm>
        </p:spPr>
        <p:txBody>
          <a:bodyPr>
            <a:normAutofit fontScale="90000"/>
          </a:bodyPr>
          <a:lstStyle/>
          <a:p>
            <a:r>
              <a:rPr lang="ru-RU" sz="3600" dirty="0" smtClean="0"/>
              <a:t>Из всех атмосферных явлений тяжелее всего в Сахаре путешественник переносит продолжительные бури. Ветер пустыни, горячий и сухой, причиняет лишения, даже когда он прозрачен, но еще труднее приходится путникам, когда он несет пыль или мелкие песчинки. Пыльные бури случаются чаще, чем песчаные. Сахара, пожалуй, самое пыльное место на Земле.</a:t>
            </a:r>
            <a:endParaRPr lang="ru-RU" sz="3600" dirty="0"/>
          </a:p>
        </p:txBody>
      </p:sp>
    </p:spTree>
  </p:cSld>
  <p:clrMapOvr>
    <a:masterClrMapping/>
  </p:clrMapOvr>
  <p:transition advClick="0">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4290"/>
            <a:ext cx="8229600" cy="3357586"/>
          </a:xfrm>
        </p:spPr>
        <p:txBody>
          <a:bodyPr>
            <a:normAutofit fontScale="90000"/>
          </a:bodyPr>
          <a:lstStyle/>
          <a:p>
            <a:r>
              <a:rPr lang="ru-RU" sz="2800" dirty="0" smtClean="0"/>
              <a:t>Бури в Сахаре обладают необычайной силой. Скорость ветра достигает иногда пятидесяти метров в секунду (вспомним, что тридцать метров в секунду — это уже ураган!). Караванщики рассказывают, что иной раз тяжелые верблюжьи седла уносит ветром за двести метров, а камни, величиной с куриное яйцо, катятся по земле, как горох. </a:t>
            </a:r>
            <a:br>
              <a:rPr lang="ru-RU" sz="2800" dirty="0" smtClean="0"/>
            </a:br>
            <a:endParaRPr lang="ru-RU" sz="2800" dirty="0"/>
          </a:p>
        </p:txBody>
      </p:sp>
      <p:pic>
        <p:nvPicPr>
          <p:cNvPr id="10" name="Содержимое 9" descr="f4f3f796cd519f0511842ed3caa12292.jpg"/>
          <p:cNvPicPr>
            <a:picLocks noGrp="1" noChangeAspect="1"/>
          </p:cNvPicPr>
          <p:nvPr>
            <p:ph idx="1"/>
          </p:nvPr>
        </p:nvPicPr>
        <p:blipFill>
          <a:blip r:embed="rId2"/>
          <a:stretch>
            <a:fillRect/>
          </a:stretch>
        </p:blipFill>
        <p:spPr>
          <a:xfrm>
            <a:off x="1071538" y="3357562"/>
            <a:ext cx="6357982" cy="3286148"/>
          </a:xfrm>
        </p:spPr>
      </p:pic>
    </p:spTree>
  </p:cSld>
  <p:clrMapOvr>
    <a:masterClrMapping/>
  </p:clrMapOvr>
  <p:transition advClick="0">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200" dirty="0" smtClean="0"/>
              <a:t>        Смерч в пустыне</a:t>
            </a:r>
            <a:endParaRPr lang="ru-RU" sz="3200" dirty="0"/>
          </a:p>
        </p:txBody>
      </p:sp>
      <p:pic>
        <p:nvPicPr>
          <p:cNvPr id="5" name="Рисунок 4" descr="0018-017-V-peschanykh-pustynjakh-veter-inogda-podnimaet-peschanye-buri-vozdukh.jpg"/>
          <p:cNvPicPr>
            <a:picLocks noGrp="1" noChangeAspect="1"/>
          </p:cNvPicPr>
          <p:nvPr>
            <p:ph type="pic" idx="1"/>
          </p:nvPr>
        </p:nvPicPr>
        <p:blipFill>
          <a:blip r:embed="rId2"/>
          <a:srcRect l="1278" r="1278"/>
          <a:stretch>
            <a:fillRect/>
          </a:stretch>
        </p:blipFill>
        <p:spPr>
          <a:xfrm>
            <a:off x="1792288" y="500043"/>
            <a:ext cx="5486400" cy="3857652"/>
          </a:xfrm>
        </p:spPr>
      </p:pic>
      <p:sp>
        <p:nvSpPr>
          <p:cNvPr id="4" name="Текст 3"/>
          <p:cNvSpPr>
            <a:spLocks noGrp="1"/>
          </p:cNvSpPr>
          <p:nvPr>
            <p:ph type="body" sz="half" idx="2"/>
          </p:nvPr>
        </p:nvSpPr>
        <p:spPr>
          <a:xfrm>
            <a:off x="357158" y="5429264"/>
            <a:ext cx="8215370" cy="1000132"/>
          </a:xfrm>
        </p:spPr>
        <p:txBody>
          <a:bodyPr>
            <a:noAutofit/>
          </a:bodyPr>
          <a:lstStyle/>
          <a:p>
            <a:pPr algn="just"/>
            <a:r>
              <a:rPr lang="ru-RU" sz="2000" dirty="0" smtClean="0"/>
              <a:t>Довольно часто в пустыне возникают смерчи, когда сильно нагретый воздух от раскаленной солнцем земли стремительно поднимается вверх, захватывая мелкую пыль и унося ее высоко в небо.</a:t>
            </a:r>
            <a:endParaRPr lang="ru-RU" sz="2000" dirty="0"/>
          </a:p>
        </p:txBody>
      </p:sp>
    </p:spTree>
  </p:cSld>
  <p:clrMapOvr>
    <a:masterClrMapping/>
  </p:clrMapOvr>
  <p:transition advClick="0">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011882"/>
          </a:xfrm>
        </p:spPr>
        <p:txBody>
          <a:bodyPr>
            <a:noAutofit/>
          </a:bodyPr>
          <a:lstStyle/>
          <a:p>
            <a:r>
              <a:rPr lang="ru-RU" sz="2400" dirty="0" smtClean="0"/>
              <a:t>Но, </a:t>
            </a:r>
            <a:r>
              <a:rPr lang="ru-RU" sz="2400" dirty="0" smtClean="0"/>
              <a:t>если в Сахаре стоит тихая </a:t>
            </a:r>
            <a:r>
              <a:rPr lang="ru-RU" sz="2400" dirty="0" smtClean="0"/>
              <a:t>погода, </a:t>
            </a:r>
            <a:r>
              <a:rPr lang="ru-RU" sz="2400" dirty="0" smtClean="0"/>
              <a:t>и небо не затянуто поднятой ветром пылью, трудно найти более красивое зрелище, чем закат солнца в пустыне. Может быть, только полярное сияние производит на путешественника большее впечатление. Небо в лучах заходящего солнца каждый раз поражает новым сочетанием оттенков — это и кроваво-красный, и розово-перламутровый, незаметно сливающийся с </a:t>
            </a:r>
            <a:r>
              <a:rPr lang="ru-RU" sz="2400" dirty="0" err="1" smtClean="0"/>
              <a:t>нежно-голубым</a:t>
            </a:r>
            <a:r>
              <a:rPr lang="ru-RU" sz="2400" dirty="0" smtClean="0"/>
              <a:t> цветом. Все это громоздится на горизонте в несколько этажей, горит и сверкает, разрастаясь какими-то причудливыми, сказочными формами, а затем постепенно угасает. Тогда почти мгновенно наступает абсолютно черная ночь, темноту которой не в силах рассеять даже яркие южные звезды.</a:t>
            </a:r>
            <a:endParaRPr lang="ru-RU" sz="2400" dirty="0"/>
          </a:p>
        </p:txBody>
      </p:sp>
    </p:spTree>
  </p:cSld>
  <p:clrMapOvr>
    <a:masterClrMapping/>
  </p:clrMapOvr>
  <p:transition advClick="0">
    <p:dissolve/>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109</TotalTime>
  <Words>432</Words>
  <Application>Microsoft Office PowerPoint</Application>
  <PresentationFormat>Экран (4:3)</PresentationFormat>
  <Paragraphs>10</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Тема Office</vt:lpstr>
      <vt:lpstr>Пустыня-Сахара.</vt:lpstr>
      <vt:lpstr>Поистине бескрайнее море выжженных солнцем песка, камня и глины, оживляемое лишь редкими зелеными пятнами оазисов и одной единственной рекой — вот что такое Сахара. </vt:lpstr>
      <vt:lpstr>Гигантские масштабы этой самой большой пустыни мира просто поражают. Почти восемь миллионов квадратных километров занимает ее территория — это обширнее Австралии и лишь чуть-чуть меньше Бразилии. На пять тысяч километров от Атлантики до Красного моря раскинулись ее жаркие просторы.</vt:lpstr>
      <vt:lpstr>В целом Сахара — это обширное плато, столовый, плоский характер которого нарушается лишь впадинами долин Нила и Нигера и озером Чад. На этой равнине лишь в трех местах поднимаются по-настоящему высокие, хоть и небольшие по площади, горные массивы. Это нагорья Ахаггар и Тибести и плато Дарфур, вздымающиеся более чем на три километра над уровнем моря.</vt:lpstr>
      <vt:lpstr>Здесь находятся самые жаркие места нашей планеты. Скажем, в Ливии есть районы, где жара достигает пятидесяти восьми градусов! А в некоторых областях Эфиопии даже среднегодовая температура не опускается ниже плюс тридцати пяти.</vt:lpstr>
      <vt:lpstr>Из всех атмосферных явлений тяжелее всего в Сахаре путешественник переносит продолжительные бури. Ветер пустыни, горячий и сухой, причиняет лишения, даже когда он прозрачен, но еще труднее приходится путникам, когда он несет пыль или мелкие песчинки. Пыльные бури случаются чаще, чем песчаные. Сахара, пожалуй, самое пыльное место на Земле.</vt:lpstr>
      <vt:lpstr>Бури в Сахаре обладают необычайной силой. Скорость ветра достигает иногда пятидесяти метров в секунду (вспомним, что тридцать метров в секунду — это уже ураган!). Караванщики рассказывают, что иной раз тяжелые верблюжьи седла уносит ветром за двести метров, а камни, величиной с куриное яйцо, катятся по земле, как горох.  </vt:lpstr>
      <vt:lpstr>        Смерч в пустыне</vt:lpstr>
      <vt:lpstr>Но, если в Сахаре стоит тихая погода, и небо не затянуто поднятой ветром пылью, трудно найти более красивое зрелище, чем закат солнца в пустыне. Может быть, только полярное сияние производит на путешественника большее впечатление. Небо в лучах заходящего солнца каждый раз поражает новым сочетанием оттенков — это и кроваво-красный, и розово-перламутровый, незаметно сливающийся с нежно-голубым цветом. Все это громоздится на горизонте в несколько этажей, горит и сверкает, разрастаясь какими-то причудливыми, сказочными формами, а затем постепенно угасает. Тогда почти мгновенно наступает абсолютно черная ночь, темноту которой не в силах рассеять даже яркие южные звезды.</vt:lpstr>
      <vt:lpstr>Слайд 10</vt:lpstr>
      <vt:lpstr>Слайд 11</vt:lpstr>
    </vt:vector>
  </TitlesOfParts>
  <Company>Ya Blondinko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Пустыня-Сахара.</dc:title>
  <dc:creator>FuckYouBill</dc:creator>
  <cp:lastModifiedBy>ЭльмиР</cp:lastModifiedBy>
  <cp:revision>11</cp:revision>
  <dcterms:created xsi:type="dcterms:W3CDTF">2011-11-21T16:00:45Z</dcterms:created>
  <dcterms:modified xsi:type="dcterms:W3CDTF">2012-02-08T18:13:57Z</dcterms:modified>
</cp:coreProperties>
</file>