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1" r:id="rId4"/>
    <p:sldId id="263" r:id="rId5"/>
    <p:sldId id="280" r:id="rId6"/>
    <p:sldId id="262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275" r:id="rId19"/>
    <p:sldId id="276" r:id="rId20"/>
    <p:sldId id="277" r:id="rId21"/>
    <p:sldId id="278" r:id="rId22"/>
    <p:sldId id="279" r:id="rId23"/>
    <p:sldId id="281" r:id="rId24"/>
    <p:sldId id="282" r:id="rId25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F4033"/>
    <a:srgbClr val="663300"/>
    <a:srgbClr val="FFFF99"/>
    <a:srgbClr val="FFFF66"/>
    <a:srgbClr val="BEAB9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32787"/>
    <p:restoredTop sz="90929"/>
  </p:normalViewPr>
  <p:slideViewPr>
    <p:cSldViewPr>
      <p:cViewPr varScale="1">
        <p:scale>
          <a:sx n="52" d="100"/>
          <a:sy n="52" d="100"/>
        </p:scale>
        <p:origin x="-96" y="-51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905000" y="2438400"/>
            <a:ext cx="5943600" cy="1143000"/>
          </a:xfrm>
          <a:effectLst/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  <p:transition>
    <p:pull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  <p:transition>
    <p:pull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343650" y="1981200"/>
            <a:ext cx="2114550" cy="48768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0" y="1981200"/>
            <a:ext cx="6191250" cy="48768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  <p:transition>
    <p:pull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  <p:transition>
    <p:pull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  <p:transition>
    <p:pull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5800" y="3352800"/>
            <a:ext cx="3810000" cy="3505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3352800"/>
            <a:ext cx="3810000" cy="3505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  <p:transition>
    <p:pull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  <p:transition>
    <p:pull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</p:cSld>
  <p:clrMapOvr>
    <a:masterClrMapping/>
  </p:clrMapOvr>
  <p:transition>
    <p:pull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pull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  <p:transition>
    <p:pull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  <p:transition>
    <p:pull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19812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rgbClr val="BEAB9C"/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3352800"/>
            <a:ext cx="7772400" cy="350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rgbClr val="BEAB9C"/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pull/>
  </p:transition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663300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663300"/>
          </a:solidFill>
          <a:latin typeface="Ignacious" pitchFamily="2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663300"/>
          </a:solidFill>
          <a:latin typeface="Ignacious" pitchFamily="2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663300"/>
          </a:solidFill>
          <a:latin typeface="Ignacious" pitchFamily="2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663300"/>
          </a:solidFill>
          <a:latin typeface="Ignacious" pitchFamily="2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663300"/>
          </a:solidFill>
          <a:latin typeface="Ignacious" pitchFamily="2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663300"/>
          </a:solidFill>
          <a:latin typeface="Ignacious" pitchFamily="2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663300"/>
          </a:solidFill>
          <a:latin typeface="Ignacious" pitchFamily="2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663300"/>
          </a:solidFill>
          <a:latin typeface="Ignacious" pitchFamily="2" charset="0"/>
        </a:defRPr>
      </a:lvl9pPr>
    </p:titleStyle>
    <p:bodyStyle>
      <a:lvl1pPr marL="609600" indent="-609600" algn="l" rtl="0" eaLnBrk="1" fontAlgn="base" hangingPunct="1">
        <a:spcBef>
          <a:spcPct val="20000"/>
        </a:spcBef>
        <a:spcAft>
          <a:spcPct val="0"/>
        </a:spcAft>
        <a:buAutoNum type="arabicPeriod"/>
        <a:defRPr sz="3200">
          <a:solidFill>
            <a:srgbClr val="663300"/>
          </a:solidFill>
          <a:latin typeface="+mn-lt"/>
          <a:ea typeface="+mn-ea"/>
          <a:cs typeface="+mn-cs"/>
        </a:defRPr>
      </a:lvl1pPr>
      <a:lvl2pPr marL="990600" indent="-533400" algn="l" rtl="0" eaLnBrk="1" fontAlgn="base" hangingPunct="1">
        <a:spcBef>
          <a:spcPct val="20000"/>
        </a:spcBef>
        <a:spcAft>
          <a:spcPct val="0"/>
        </a:spcAft>
        <a:buAutoNum type="arabicPeriod"/>
        <a:defRPr sz="2800">
          <a:solidFill>
            <a:srgbClr val="663300"/>
          </a:solidFill>
          <a:latin typeface="+mn-lt"/>
        </a:defRPr>
      </a:lvl2pPr>
      <a:lvl3pPr marL="1371600" indent="-457200" algn="l" rtl="0" eaLnBrk="1" fontAlgn="base" hangingPunct="1">
        <a:spcBef>
          <a:spcPct val="20000"/>
        </a:spcBef>
        <a:spcAft>
          <a:spcPct val="0"/>
        </a:spcAft>
        <a:buAutoNum type="arabicPeriod"/>
        <a:defRPr sz="2400">
          <a:solidFill>
            <a:srgbClr val="663300"/>
          </a:solidFill>
          <a:latin typeface="+mn-lt"/>
        </a:defRPr>
      </a:lvl3pPr>
      <a:lvl4pPr marL="1752600" indent="-381000" algn="l" rtl="0" eaLnBrk="1" fontAlgn="base" hangingPunct="1">
        <a:spcBef>
          <a:spcPct val="20000"/>
        </a:spcBef>
        <a:spcAft>
          <a:spcPct val="0"/>
        </a:spcAft>
        <a:buAutoNum type="arabicPeriod"/>
        <a:defRPr sz="2000">
          <a:solidFill>
            <a:srgbClr val="663300"/>
          </a:solidFill>
          <a:latin typeface="+mn-lt"/>
        </a:defRPr>
      </a:lvl4pPr>
      <a:lvl5pPr marL="2209800" indent="-381000" algn="l" rtl="0" eaLnBrk="1" fontAlgn="base" hangingPunct="1">
        <a:spcBef>
          <a:spcPct val="20000"/>
        </a:spcBef>
        <a:spcAft>
          <a:spcPct val="0"/>
        </a:spcAft>
        <a:buAutoNum type="arabicPeriod"/>
        <a:defRPr sz="2000">
          <a:solidFill>
            <a:srgbClr val="663300"/>
          </a:solidFill>
          <a:latin typeface="+mn-lt"/>
        </a:defRPr>
      </a:lvl5pPr>
      <a:lvl6pPr marL="2667000" indent="-381000" algn="l" rtl="0" eaLnBrk="1" fontAlgn="base" hangingPunct="1">
        <a:spcBef>
          <a:spcPct val="20000"/>
        </a:spcBef>
        <a:spcAft>
          <a:spcPct val="0"/>
        </a:spcAft>
        <a:buAutoNum type="arabicPeriod"/>
        <a:defRPr sz="2000">
          <a:solidFill>
            <a:srgbClr val="663300"/>
          </a:solidFill>
          <a:latin typeface="+mn-lt"/>
        </a:defRPr>
      </a:lvl6pPr>
      <a:lvl7pPr marL="3124200" indent="-381000" algn="l" rtl="0" eaLnBrk="1" fontAlgn="base" hangingPunct="1">
        <a:spcBef>
          <a:spcPct val="20000"/>
        </a:spcBef>
        <a:spcAft>
          <a:spcPct val="0"/>
        </a:spcAft>
        <a:buAutoNum type="arabicPeriod"/>
        <a:defRPr sz="2000">
          <a:solidFill>
            <a:srgbClr val="663300"/>
          </a:solidFill>
          <a:latin typeface="+mn-lt"/>
        </a:defRPr>
      </a:lvl7pPr>
      <a:lvl8pPr marL="3581400" indent="-381000" algn="l" rtl="0" eaLnBrk="1" fontAlgn="base" hangingPunct="1">
        <a:spcBef>
          <a:spcPct val="20000"/>
        </a:spcBef>
        <a:spcAft>
          <a:spcPct val="0"/>
        </a:spcAft>
        <a:buAutoNum type="arabicPeriod"/>
        <a:defRPr sz="2000">
          <a:solidFill>
            <a:srgbClr val="663300"/>
          </a:solidFill>
          <a:latin typeface="+mn-lt"/>
        </a:defRPr>
      </a:lvl8pPr>
      <a:lvl9pPr marL="4038600" indent="-381000" algn="l" rtl="0" eaLnBrk="1" fontAlgn="base" hangingPunct="1">
        <a:spcBef>
          <a:spcPct val="20000"/>
        </a:spcBef>
        <a:spcAft>
          <a:spcPct val="0"/>
        </a:spcAft>
        <a:buAutoNum type="arabicPeriod"/>
        <a:defRPr sz="2000">
          <a:solidFill>
            <a:srgbClr val="663300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http://physic.if.ua/index-1.php" TargetMode="External"/><Relationship Id="rId2" Type="http://schemas.openxmlformats.org/officeDocument/2006/relationships/hyperlink" Target="http://leonardodavinchi.ru/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www.vinci.ru/" TargetMode="External"/><Relationship Id="rId4" Type="http://schemas.openxmlformats.org/officeDocument/2006/relationships/hyperlink" Target="http://ru.wikipedia.org/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928794" y="3071810"/>
            <a:ext cx="6553200" cy="1447800"/>
          </a:xfrm>
          <a:effectLst>
            <a:outerShdw dist="40161" dir="1106097" algn="ctr" rotWithShape="0">
              <a:srgbClr val="BEAB9C"/>
            </a:outerShdw>
          </a:effectLst>
        </p:spPr>
        <p:txBody>
          <a:bodyPr/>
          <a:lstStyle/>
          <a:p>
            <a:r>
              <a:rPr lang="ru-RU" sz="5400" dirty="0" smtClean="0">
                <a:effectLst/>
              </a:rPr>
              <a:t/>
            </a:r>
            <a:br>
              <a:rPr lang="ru-RU" sz="5400" dirty="0" smtClean="0">
                <a:effectLst/>
              </a:rPr>
            </a:br>
            <a:r>
              <a:rPr lang="ru-RU" sz="5400" b="1" dirty="0"/>
              <a:t> Боевые машины и </a:t>
            </a:r>
            <a:r>
              <a:rPr lang="ru-RU" sz="5400" b="1" dirty="0" smtClean="0"/>
              <a:t>механизмы</a:t>
            </a:r>
            <a:br>
              <a:rPr lang="ru-RU" sz="5400" b="1" dirty="0" smtClean="0"/>
            </a:br>
            <a:r>
              <a:rPr lang="ru-RU" sz="5400" dirty="0" smtClean="0">
                <a:effectLst/>
              </a:rPr>
              <a:t>Леонардо да Винчи</a:t>
            </a:r>
            <a:r>
              <a:rPr lang="ru-RU" sz="5400" b="1" dirty="0"/>
              <a:t/>
            </a:r>
            <a:br>
              <a:rPr lang="ru-RU" sz="5400" b="1" dirty="0"/>
            </a:br>
            <a:endParaRPr lang="en-US" sz="5400" dirty="0">
              <a:effectLst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286248" y="6119336"/>
            <a:ext cx="464350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/>
              <a:t>Автор: ученик 6А класса ГБОУСОШ№625 с углубленным изучением математики имени Героя РФ В.Е. Дудкина </a:t>
            </a:r>
          </a:p>
          <a:p>
            <a:r>
              <a:rPr lang="ru-RU" sz="1400" dirty="0" smtClean="0"/>
              <a:t>Иванов Никита</a:t>
            </a:r>
            <a:endParaRPr lang="ru-RU" sz="1400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pull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Военно-морские орудия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85918" y="1928802"/>
            <a:ext cx="4845632" cy="336709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Прямоугольник 4"/>
          <p:cNvSpPr/>
          <p:nvPr/>
        </p:nvSpPr>
        <p:spPr>
          <a:xfrm>
            <a:off x="5143504" y="857232"/>
            <a:ext cx="364333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Военно-морские орудия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0" y="5288340"/>
            <a:ext cx="885824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	Леонардо </a:t>
            </a:r>
            <a:r>
              <a:rPr lang="ru-RU" dirty="0"/>
              <a:t>предполагал установить на корабле большую мортиру, формой напоминающую ящик, рассчитанную на одного стрелка. Она водружалась на вращающееся основание и вела эффективный обстрел вражеских кораблей.</a:t>
            </a:r>
          </a:p>
        </p:txBody>
      </p:sp>
    </p:spTree>
  </p:cSld>
  <p:clrMapOvr>
    <a:masterClrMapping/>
  </p:clrMapOvr>
  <p:transition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245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AutoShape 2" descr="Гиганский арбалет"/>
          <p:cNvSpPr>
            <a:spLocks noChangeAspect="1" noChangeArrowheads="1"/>
          </p:cNvSpPr>
          <p:nvPr/>
        </p:nvSpPr>
        <p:spPr bwMode="auto">
          <a:xfrm>
            <a:off x="76200" y="-1825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5604" name="Picture 4" descr="Гиганский арбалет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357430"/>
            <a:ext cx="4357718" cy="332974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Прямоугольник 5"/>
          <p:cNvSpPr/>
          <p:nvPr/>
        </p:nvSpPr>
        <p:spPr>
          <a:xfrm>
            <a:off x="571472" y="6396335"/>
            <a:ext cx="241335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 err="1"/>
              <a:t>Гиганский</a:t>
            </a:r>
            <a:r>
              <a:rPr lang="ru-RU" sz="2000" b="1" dirty="0"/>
              <a:t> арбалет</a:t>
            </a:r>
            <a:endParaRPr lang="ru-RU" sz="20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572000" y="917912"/>
            <a:ext cx="4572000" cy="59400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/>
              <a:t>Катапульта </a:t>
            </a:r>
            <a:r>
              <a:rPr lang="ru-RU" sz="2000" dirty="0"/>
              <a:t>предназначалась для метания камней. Из описания Леонардо видно, что раствор плеча арбалета, т.е. его длина до места крепления тетивы составляет 42 длины рукояти, в раскрытом виде длина арбалета - 42 длины плеча (грубо 24 м). Он должен был устанавливаться на "тележку" шириной в 2 и длиной в 40 длин рукояти. Колеса тележки крепились под углом для придания ей устойчивости при стрельбе. Стрела для этого арбалета изготовлялась из плоских секций с тем, чтобы увеличить ее прочность и гибкость. Тетива натягивалась с помощью специального крепления, показанного в правом нижнем углу рисунка. Слева изображен спусковой механизм.</a:t>
            </a:r>
          </a:p>
        </p:txBody>
      </p:sp>
    </p:spTree>
  </p:cSld>
  <p:clrMapOvr>
    <a:masterClrMapping/>
  </p:clrMapOvr>
  <p:transition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256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Катапульта с лебёдкой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500306"/>
            <a:ext cx="3958367" cy="371477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Прямоугольник 4"/>
          <p:cNvSpPr/>
          <p:nvPr/>
        </p:nvSpPr>
        <p:spPr>
          <a:xfrm>
            <a:off x="357158" y="6457890"/>
            <a:ext cx="283334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/>
              <a:t>Катапульта с лебёдкой</a:t>
            </a:r>
            <a:endParaRPr lang="ru-RU" sz="20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143372" y="1964353"/>
            <a:ext cx="4572000" cy="489364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/>
              <a:t>Катапульта является одним из самых древних традиционных видов оружия. Катапульта с лебедкой имела гибкое плечо, сгибающееся назад при помощи ручной лебедки, а также ковш, куда по приставной лестнице помещали камень для броска. Засов лебедки открывался, освобождая гибкое плечо. Оно, в свою очередь, било по ковшу, выбрасывавшему камень на значительное расстояние. </a:t>
            </a:r>
          </a:p>
        </p:txBody>
      </p:sp>
    </p:spTree>
  </p:cSld>
  <p:clrMapOvr>
    <a:masterClrMapping/>
  </p:clrMapOvr>
  <p:transition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266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Лестница для штурм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1" y="2071678"/>
            <a:ext cx="3118983" cy="421484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Прямоугольник 4"/>
          <p:cNvSpPr/>
          <p:nvPr/>
        </p:nvSpPr>
        <p:spPr>
          <a:xfrm>
            <a:off x="214282" y="6396335"/>
            <a:ext cx="275145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/>
              <a:t>Лестница для штурма</a:t>
            </a:r>
            <a:endParaRPr lang="ru-RU" sz="20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929058" y="2500306"/>
            <a:ext cx="4572000" cy="267765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	Леонардо </a:t>
            </a:r>
            <a:r>
              <a:rPr lang="ru-RU" dirty="0"/>
              <a:t>разработал методику как нападения, так и обороны. Он нарисовал множество вариантов веревочных лестниц, с которыми легко было разместиться у основания стен.</a:t>
            </a:r>
          </a:p>
        </p:txBody>
      </p:sp>
    </p:spTree>
  </p:cSld>
  <p:clrMapOvr>
    <a:masterClrMapping/>
  </p:clrMapOvr>
  <p:transition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276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Машина для метания камней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71604" y="3000372"/>
            <a:ext cx="5774263" cy="285752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Прямоугольник 4"/>
          <p:cNvSpPr/>
          <p:nvPr/>
        </p:nvSpPr>
        <p:spPr>
          <a:xfrm>
            <a:off x="1142976" y="2143116"/>
            <a:ext cx="685804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/>
              <a:t>Машина для метания камней и бомб</a:t>
            </a:r>
            <a:endParaRPr lang="ru-RU" dirty="0"/>
          </a:p>
        </p:txBody>
      </p:sp>
    </p:spTree>
  </p:cSld>
  <p:clrMapOvr>
    <a:masterClrMapping/>
  </p:clrMapOvr>
  <p:transition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286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пушечные ядр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2071678"/>
            <a:ext cx="3414736" cy="428628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0" y="6396335"/>
            <a:ext cx="352692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 err="1"/>
              <a:t>Килевидные</a:t>
            </a:r>
            <a:r>
              <a:rPr lang="ru-RU" sz="2000" b="1" dirty="0"/>
              <a:t> пушечные ядра</a:t>
            </a:r>
            <a:endParaRPr lang="ru-RU" sz="20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143372" y="2143116"/>
            <a:ext cx="4572000" cy="378565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	Экспериментируя </a:t>
            </a:r>
            <a:r>
              <a:rPr lang="ru-RU" dirty="0"/>
              <a:t>с потоками воды, Леонардо пришел к выводу о влиянии воздуха на траекторию полета пушечных ядер. Эту проблему он решил с помощью </a:t>
            </a:r>
            <a:r>
              <a:rPr lang="ru-RU" dirty="0" err="1"/>
              <a:t>килевидных</a:t>
            </a:r>
            <a:r>
              <a:rPr lang="ru-RU" dirty="0"/>
              <a:t> снарядов, актуальных и в наши дни. Они имели аэродинамический контур и направляющие крылья.</a:t>
            </a:r>
          </a:p>
        </p:txBody>
      </p:sp>
    </p:spTree>
  </p:cSld>
  <p:clrMapOvr>
    <a:masterClrMapping/>
  </p:clrMapOvr>
  <p:transition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296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колесо для перезарядки арбалет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643182"/>
            <a:ext cx="4727285" cy="335758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Прямоугольник 4"/>
          <p:cNvSpPr/>
          <p:nvPr/>
        </p:nvSpPr>
        <p:spPr>
          <a:xfrm>
            <a:off x="0" y="6457890"/>
            <a:ext cx="4572000" cy="40011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b="1" dirty="0"/>
              <a:t>Колесо для перезарядки арбалета</a:t>
            </a:r>
            <a:endParaRPr lang="ru-RU" sz="20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857752" y="1964353"/>
            <a:ext cx="4286248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На </a:t>
            </a:r>
            <a:r>
              <a:rPr lang="ru-RU" dirty="0"/>
              <a:t>этом рисунке изображен еще один скорострельный арбалет, разработанный Леонардо. Главным его отличием от предыдущего является большее количество арбалетов, расположенных в колесе, и почти полная автоматизация. Чтобы привести в действие механизм, который поворачивает колесо и заряжает арбалеты, требовался всего один человек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  <p:transition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307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Крытая тележк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000240"/>
            <a:ext cx="4144640" cy="413034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Прямоугольник 4"/>
          <p:cNvSpPr/>
          <p:nvPr/>
        </p:nvSpPr>
        <p:spPr>
          <a:xfrm>
            <a:off x="0" y="6027003"/>
            <a:ext cx="407193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/>
              <a:t>Крытая тележка для атаки вражеских укреплений</a:t>
            </a:r>
            <a:endParaRPr lang="ru-RU" sz="20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286248" y="1964353"/>
            <a:ext cx="4572000" cy="489364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/>
              <a:t>Из античности Леонардо позаимствовал крытую лестницу на передвижной колесной платформе. Приблизившись к стене на соответствующее расстояние, при помощи веревок можно было опустить мостик (закрытый остроконечной крышей) именно в то место крепостной стены, откуда солдаты могли безопасно проникнуть на вражеские оборонительные позиции.</a:t>
            </a:r>
          </a:p>
        </p:txBody>
      </p:sp>
    </p:spTree>
  </p:cSld>
  <p:clrMapOvr>
    <a:masterClrMapping/>
  </p:clrMapOvr>
  <p:transition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317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Орудие &quot;COTOMBROT&quot;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00166" y="2214554"/>
            <a:ext cx="5857104" cy="2643206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5357818" y="1643050"/>
            <a:ext cx="367748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/>
              <a:t>Орудие "</a:t>
            </a:r>
            <a:r>
              <a:rPr lang="en-US" b="1" dirty="0"/>
              <a:t>COTOMBROT"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0" y="4919008"/>
            <a:ext cx="892971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"</a:t>
            </a:r>
            <a:r>
              <a:rPr lang="ru-RU" dirty="0" err="1"/>
              <a:t>Сotombrot</a:t>
            </a:r>
            <a:r>
              <a:rPr lang="ru-RU" dirty="0"/>
              <a:t>": "Пушечное ядро в полфута шириной, начиненное небольшими бомбами, сделанными из смеси бумаги с серой, которые чадят так, что заставляют чихать, а посередине - порох, который поджигают и от которого загораются все бомбы перед броском во вражеские ряды..."</a:t>
            </a:r>
          </a:p>
        </p:txBody>
      </p:sp>
    </p:spTree>
  </p:cSld>
  <p:clrMapOvr>
    <a:masterClrMapping/>
  </p:clrMapOvr>
  <p:transition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327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1428736"/>
            <a:ext cx="878687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/>
              <a:t>Пушки с подъемной дугой</a:t>
            </a:r>
            <a:br>
              <a:rPr lang="ru-RU" b="1" dirty="0"/>
            </a:br>
            <a:r>
              <a:rPr lang="ru-RU" dirty="0"/>
              <a:t>Леонардо отдает предпочтение легкому оружию с регулируемой (при помощи подъемной дуги) траекторией полета снаряда. Пушки заряжались с тыльной стороны, что устраняло проблемы их загрузки через жерло.</a:t>
            </a:r>
          </a:p>
        </p:txBody>
      </p:sp>
      <p:pic>
        <p:nvPicPr>
          <p:cNvPr id="33794" name="Picture 2" descr="Пушки с подъемной дугой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3273016"/>
            <a:ext cx="3071834" cy="358498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3796" name="Picture 4" descr="Пушки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14942" y="3332488"/>
            <a:ext cx="2714644" cy="352551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337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0" dur="2000"/>
                                        <p:tgtEl>
                                          <p:spTgt spid="337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214282" y="2143116"/>
            <a:ext cx="8643998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 dirty="0" smtClean="0">
                <a:solidFill>
                  <a:srgbClr val="663300"/>
                </a:solidFill>
                <a:latin typeface="+mj-lt"/>
                <a:ea typeface="+mj-ea"/>
                <a:cs typeface="+mj-cs"/>
              </a:rPr>
              <a:t>	</a:t>
            </a:r>
            <a:r>
              <a:rPr lang="ru-RU" dirty="0" smtClean="0">
                <a:solidFill>
                  <a:srgbClr val="663300"/>
                </a:solidFill>
                <a:latin typeface="Adventure" pitchFamily="2" charset="0"/>
                <a:ea typeface="+mj-ea"/>
                <a:cs typeface="+mj-cs"/>
              </a:rPr>
              <a:t>Леонардо </a:t>
            </a:r>
            <a:r>
              <a:rPr lang="ru-RU" dirty="0">
                <a:solidFill>
                  <a:srgbClr val="663300"/>
                </a:solidFill>
                <a:latin typeface="Adventure" pitchFamily="2" charset="0"/>
                <a:ea typeface="+mj-ea"/>
                <a:cs typeface="+mj-cs"/>
              </a:rPr>
              <a:t>да Винчи родился 15 апреля 1452 в местечке Винчи, недалеко от Флоренции. </a:t>
            </a:r>
            <a:r>
              <a:rPr lang="ru-RU" dirty="0">
                <a:solidFill>
                  <a:srgbClr val="663300"/>
                </a:solidFill>
                <a:latin typeface="Adventure" pitchFamily="2" charset="0"/>
                <a:ea typeface="+mj-ea"/>
                <a:cs typeface="+mj-cs"/>
              </a:rPr>
              <a:t>Отец - сеньор, </a:t>
            </a:r>
            <a:r>
              <a:rPr lang="ru-RU" dirty="0" err="1">
                <a:solidFill>
                  <a:srgbClr val="663300"/>
                </a:solidFill>
                <a:latin typeface="Adventure" pitchFamily="2" charset="0"/>
                <a:ea typeface="+mj-ea"/>
                <a:cs typeface="+mj-cs"/>
              </a:rPr>
              <a:t>мессэр</a:t>
            </a:r>
            <a:r>
              <a:rPr lang="ru-RU" dirty="0">
                <a:solidFill>
                  <a:srgbClr val="663300"/>
                </a:solidFill>
                <a:latin typeface="Adventure" pitchFamily="2" charset="0"/>
                <a:ea typeface="+mj-ea"/>
                <a:cs typeface="+mj-cs"/>
              </a:rPr>
              <a:t> Пьеро да Винчи - был богатым нотариусом. </a:t>
            </a:r>
            <a:r>
              <a:rPr lang="ru-RU" dirty="0">
                <a:solidFill>
                  <a:srgbClr val="663300"/>
                </a:solidFill>
                <a:latin typeface="Adventure" pitchFamily="2" charset="0"/>
                <a:ea typeface="+mj-ea"/>
                <a:cs typeface="+mj-cs"/>
              </a:rPr>
              <a:t>О матери Леонардо почти ничего не известно: в его биографиях чаще всего упоминается некая "молодая крестьянка" Катерина</a:t>
            </a:r>
            <a:r>
              <a:rPr lang="ru-RU" dirty="0" smtClean="0">
                <a:solidFill>
                  <a:srgbClr val="663300"/>
                </a:solidFill>
                <a:latin typeface="Adventure" pitchFamily="2" charset="0"/>
                <a:ea typeface="+mj-ea"/>
                <a:cs typeface="+mj-cs"/>
              </a:rPr>
              <a:t>.</a:t>
            </a:r>
            <a:r>
              <a:rPr lang="ru-RU" dirty="0" smtClean="0">
                <a:solidFill>
                  <a:srgbClr val="663300"/>
                </a:solidFill>
                <a:latin typeface="Adventure" pitchFamily="2" charset="0"/>
              </a:rPr>
              <a:t> </a:t>
            </a:r>
            <a:endParaRPr lang="ru-RU" b="1" dirty="0">
              <a:solidFill>
                <a:srgbClr val="663300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7" name="Picture 7" descr="800px-Vinci_casa_Leonardo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57752" y="4071942"/>
            <a:ext cx="3886200" cy="246221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Прямоугольник 7"/>
          <p:cNvSpPr/>
          <p:nvPr/>
        </p:nvSpPr>
        <p:spPr>
          <a:xfrm>
            <a:off x="214282" y="4000504"/>
            <a:ext cx="4572000" cy="267765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>
                <a:solidFill>
                  <a:srgbClr val="663300"/>
                </a:solidFill>
                <a:latin typeface="Adventure" pitchFamily="2" charset="0"/>
              </a:rPr>
              <a:t>Леонардо не имел фамилии в современном смысле; «да Винчи» означает просто (родом) из городка Винчи». Полное его имя — </a:t>
            </a:r>
            <a:r>
              <a:rPr lang="ru-RU" dirty="0" err="1" smtClean="0">
                <a:solidFill>
                  <a:srgbClr val="663300"/>
                </a:solidFill>
                <a:latin typeface="Adventure" pitchFamily="2" charset="0"/>
              </a:rPr>
              <a:t>итал</a:t>
            </a:r>
            <a:r>
              <a:rPr lang="ru-RU" dirty="0" smtClean="0">
                <a:solidFill>
                  <a:srgbClr val="663300"/>
                </a:solidFill>
                <a:latin typeface="Adventure" pitchFamily="2" charset="0"/>
              </a:rPr>
              <a:t>. </a:t>
            </a:r>
            <a:r>
              <a:rPr lang="ru-RU" dirty="0" err="1" smtClean="0">
                <a:solidFill>
                  <a:srgbClr val="663300"/>
                </a:solidFill>
                <a:latin typeface="Adventure" pitchFamily="2" charset="0"/>
              </a:rPr>
              <a:t>Leonardo</a:t>
            </a:r>
            <a:r>
              <a:rPr lang="ru-RU" dirty="0" smtClean="0">
                <a:solidFill>
                  <a:srgbClr val="663300"/>
                </a:solidFill>
                <a:latin typeface="Adventure" pitchFamily="2" charset="0"/>
              </a:rPr>
              <a:t> </a:t>
            </a:r>
            <a:r>
              <a:rPr lang="ru-RU" dirty="0" err="1" smtClean="0">
                <a:solidFill>
                  <a:srgbClr val="663300"/>
                </a:solidFill>
                <a:latin typeface="Adventure" pitchFamily="2" charset="0"/>
              </a:rPr>
              <a:t>di</a:t>
            </a:r>
            <a:r>
              <a:rPr lang="ru-RU" dirty="0" smtClean="0">
                <a:solidFill>
                  <a:srgbClr val="663300"/>
                </a:solidFill>
                <a:latin typeface="Adventure" pitchFamily="2" charset="0"/>
              </a:rPr>
              <a:t> </a:t>
            </a:r>
            <a:r>
              <a:rPr lang="ru-RU" dirty="0" err="1" smtClean="0">
                <a:solidFill>
                  <a:srgbClr val="663300"/>
                </a:solidFill>
                <a:latin typeface="Adventure" pitchFamily="2" charset="0"/>
              </a:rPr>
              <a:t>ser</a:t>
            </a:r>
            <a:r>
              <a:rPr lang="ru-RU" dirty="0" smtClean="0">
                <a:solidFill>
                  <a:srgbClr val="663300"/>
                </a:solidFill>
                <a:latin typeface="Adventure" pitchFamily="2" charset="0"/>
              </a:rPr>
              <a:t> </a:t>
            </a:r>
            <a:r>
              <a:rPr lang="ru-RU" dirty="0" err="1" smtClean="0">
                <a:solidFill>
                  <a:srgbClr val="663300"/>
                </a:solidFill>
                <a:latin typeface="Adventure" pitchFamily="2" charset="0"/>
              </a:rPr>
              <a:t>Piero</a:t>
            </a:r>
            <a:r>
              <a:rPr lang="ru-RU" dirty="0" smtClean="0">
                <a:solidFill>
                  <a:srgbClr val="663300"/>
                </a:solidFill>
                <a:latin typeface="Adventure" pitchFamily="2" charset="0"/>
              </a:rPr>
              <a:t> </a:t>
            </a:r>
            <a:r>
              <a:rPr lang="ru-RU" dirty="0" err="1" smtClean="0">
                <a:solidFill>
                  <a:srgbClr val="663300"/>
                </a:solidFill>
                <a:latin typeface="Adventure" pitchFamily="2" charset="0"/>
              </a:rPr>
              <a:t>da</a:t>
            </a:r>
            <a:r>
              <a:rPr lang="ru-RU" dirty="0" smtClean="0">
                <a:solidFill>
                  <a:srgbClr val="663300"/>
                </a:solidFill>
                <a:latin typeface="Adventure" pitchFamily="2" charset="0"/>
              </a:rPr>
              <a:t> </a:t>
            </a:r>
            <a:r>
              <a:rPr lang="ru-RU" dirty="0" err="1" smtClean="0">
                <a:solidFill>
                  <a:srgbClr val="663300"/>
                </a:solidFill>
                <a:latin typeface="Adventure" pitchFamily="2" charset="0"/>
              </a:rPr>
              <a:t>Vinci</a:t>
            </a:r>
            <a:r>
              <a:rPr lang="ru-RU" dirty="0" smtClean="0">
                <a:solidFill>
                  <a:srgbClr val="663300"/>
                </a:solidFill>
                <a:latin typeface="Adventure" pitchFamily="2" charset="0"/>
              </a:rPr>
              <a:t>, то есть «Леонардо, сын господина Пьеро из Винчи».</a:t>
            </a:r>
            <a:endParaRPr lang="ru-RU" dirty="0"/>
          </a:p>
        </p:txBody>
      </p:sp>
      <p:sp>
        <p:nvSpPr>
          <p:cNvPr id="9" name="Text Box 8"/>
          <p:cNvSpPr txBox="1">
            <a:spLocks noChangeArrowheads="1"/>
          </p:cNvSpPr>
          <p:nvPr/>
        </p:nvSpPr>
        <p:spPr bwMode="auto">
          <a:xfrm>
            <a:off x="5357818" y="6488668"/>
            <a:ext cx="307183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1800" dirty="0"/>
              <a:t>Дом Леонардо Да Винчи</a:t>
            </a:r>
          </a:p>
        </p:txBody>
      </p:sp>
    </p:spTree>
  </p:cSld>
  <p:clrMapOvr>
    <a:masterClrMapping/>
  </p:clrMapOvr>
  <p:transition>
    <p:pull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 descr="Разрывные пушечные ядр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286124"/>
            <a:ext cx="3714750" cy="18859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Прямоугольник 4"/>
          <p:cNvSpPr/>
          <p:nvPr/>
        </p:nvSpPr>
        <p:spPr>
          <a:xfrm>
            <a:off x="214282" y="6215082"/>
            <a:ext cx="338906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/>
              <a:t>Разрывные пушечные ядра</a:t>
            </a:r>
            <a:endParaRPr lang="ru-RU" sz="20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786182" y="1841242"/>
            <a:ext cx="5357818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Против движущихся целей </a:t>
            </a:r>
            <a:r>
              <a:rPr lang="ru-RU" dirty="0" smtClean="0"/>
              <a:t>Леонардо </a:t>
            </a:r>
            <a:r>
              <a:rPr lang="ru-RU" dirty="0"/>
              <a:t>хотел применять разрывные пушечные ядра, которыми стреляет большая мортира. Они разрываются на множество смертоносных кусков при ударе:</a:t>
            </a:r>
            <a:r>
              <a:rPr lang="ru-RU" i="1" dirty="0"/>
              <a:t> "Это самая смертоносная машина из всех существующих. При падении ядра его центр поджигает другие ядра, и центральное ядро взрывается и разрывает остальные, которые вспыхивают так быстро, что не успеешь произнести "Святая Мария!""</a:t>
            </a:r>
            <a:r>
              <a:rPr lang="ru-RU" dirty="0"/>
              <a:t> 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  <p:transition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348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 descr="Лопасти для рубки нападающих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2143116"/>
            <a:ext cx="2928958" cy="377119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Прямоугольник 4"/>
          <p:cNvSpPr/>
          <p:nvPr/>
        </p:nvSpPr>
        <p:spPr>
          <a:xfrm>
            <a:off x="0" y="6215082"/>
            <a:ext cx="4572000" cy="40011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000" b="1" dirty="0"/>
              <a:t>Лопасти для рубки нападающих</a:t>
            </a:r>
            <a:endParaRPr lang="ru-RU" sz="20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214810" y="2357430"/>
            <a:ext cx="45720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/>
              <a:t>На этом рисунке представлена одна из эффективных систем защиты крепостей, разработанная Леонардо. Она применялась, когда противник оказывался наверху стены. Вращающиеся лезвия сбрасывали нападавших вниз.</a:t>
            </a:r>
          </a:p>
        </p:txBody>
      </p:sp>
    </p:spTree>
  </p:cSld>
  <p:clrMapOvr>
    <a:masterClrMapping/>
  </p:clrMapOvr>
  <p:transition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358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2" descr="Скорострельный огневой арбалет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2643182"/>
            <a:ext cx="4014357" cy="290512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Прямоугольник 4"/>
          <p:cNvSpPr/>
          <p:nvPr/>
        </p:nvSpPr>
        <p:spPr>
          <a:xfrm>
            <a:off x="0" y="6143644"/>
            <a:ext cx="350043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/>
              <a:t>Скорострельный огневой арбалет</a:t>
            </a:r>
            <a:endParaRPr lang="ru-RU" sz="20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000496" y="1225689"/>
            <a:ext cx="5143504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Стрелок</a:t>
            </a:r>
            <a:r>
              <a:rPr lang="ru-RU" dirty="0"/>
              <a:t>, сидящий в середине огромного колеса, должен был только тщательно прицелиться и выпустить стрелу. Перезарядка четырех арбалетов происходила автоматически в результате вращения колеса, к которому они крепились. Колесо приводилось в движение вручную группой людей, прикрытых для безопасности деревянным щитом. К стрелку арбалеты попадали уже заряженными и готовыми к бою. Таким образом, значительно повышались скорострельность и разрушительная сила этого оружия.</a:t>
            </a:r>
          </a:p>
        </p:txBody>
      </p:sp>
    </p:spTree>
  </p:cSld>
  <p:clrMapOvr>
    <a:masterClrMapping/>
  </p:clrMapOvr>
  <p:transition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368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85720" y="2571744"/>
            <a:ext cx="8429684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rgbClr val="663300"/>
                </a:solidFill>
                <a:latin typeface="Adventure" pitchFamily="2" charset="0"/>
                <a:ea typeface="+mj-ea"/>
                <a:cs typeface="+mj-cs"/>
              </a:rPr>
              <a:t>	Леонардо </a:t>
            </a:r>
            <a:r>
              <a:rPr lang="ru-RU" sz="2800" dirty="0">
                <a:solidFill>
                  <a:srgbClr val="663300"/>
                </a:solidFill>
                <a:latin typeface="Adventure" pitchFamily="2" charset="0"/>
                <a:ea typeface="+mj-ea"/>
                <a:cs typeface="+mj-cs"/>
              </a:rPr>
              <a:t>был совершенно равнодушен к богатству и презрительно отзывался о золоте, которое нередко многим подменяло истинные ценности жизни. </a:t>
            </a:r>
            <a:r>
              <a:rPr lang="ru-RU" sz="2800" dirty="0">
                <a:solidFill>
                  <a:srgbClr val="663300"/>
                </a:solidFill>
                <a:latin typeface="Adventure" pitchFamily="2" charset="0"/>
                <a:ea typeface="+mj-ea"/>
                <a:cs typeface="+mj-cs"/>
              </a:rPr>
              <a:t>Он писал: "Как бы не был при жизни знаменит богач, все это бесследно исчезнет с его смертью. Куда больше славы приносят человеку ум и доблесть, нежели накопленные им сокровища... Сколько философов отвергли презренное злато, чтобы не запятнать им себя".</a:t>
            </a:r>
          </a:p>
        </p:txBody>
      </p:sp>
    </p:spTree>
  </p:cSld>
  <p:clrMapOvr>
    <a:masterClrMapping/>
  </p:clrMapOvr>
  <p:transition>
    <p:pull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85720" y="3571876"/>
            <a:ext cx="7429552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hlinkClick r:id="rId2"/>
              </a:rPr>
              <a:t>http://leonardodavinchi.ru</a:t>
            </a:r>
            <a:endParaRPr lang="ru-RU" sz="3200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r>
              <a:rPr lang="en-US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hlinkClick r:id="rId3"/>
              </a:rPr>
              <a:t>http://physic.if.ua/index-1.php</a:t>
            </a:r>
            <a:endParaRPr lang="ru-RU" sz="3200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r>
              <a:rPr lang="en-US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hlinkClick r:id="rId4"/>
              </a:rPr>
              <a:t>http://ru.wikipedia.org</a:t>
            </a:r>
            <a:endParaRPr lang="ru-RU" sz="3200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r>
              <a:rPr lang="en-US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hlinkClick r:id="rId5"/>
              </a:rPr>
              <a:t>http://www.vinci.ru</a:t>
            </a:r>
            <a:endParaRPr lang="ru-RU" sz="3200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endParaRPr lang="ru-RU" sz="3200" dirty="0"/>
          </a:p>
        </p:txBody>
      </p:sp>
    </p:spTree>
  </p:cSld>
  <p:clrMapOvr>
    <a:masterClrMapping/>
  </p:clrMapOvr>
  <p:transition>
    <p:pull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428596" y="2643182"/>
            <a:ext cx="8143932" cy="31085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dirty="0" smtClean="0">
                <a:solidFill>
                  <a:srgbClr val="663300"/>
                </a:solidFill>
                <a:latin typeface="Adventure" pitchFamily="2" charset="0"/>
                <a:ea typeface="+mj-ea"/>
                <a:cs typeface="+mj-cs"/>
              </a:rPr>
              <a:t>	Леонардо </a:t>
            </a:r>
            <a:r>
              <a:rPr lang="ru-RU" sz="2800" dirty="0">
                <a:solidFill>
                  <a:srgbClr val="663300"/>
                </a:solidFill>
                <a:latin typeface="Adventure" pitchFamily="2" charset="0"/>
                <a:ea typeface="+mj-ea"/>
                <a:cs typeface="+mj-cs"/>
              </a:rPr>
              <a:t>Да Винчи – это уникальный человек с большой буквы, его фантазиям и логики не было границ. Он был как итальянский живописцем так и скульптором, архитектором, инженером техником, ученым, математиком, </a:t>
            </a:r>
            <a:r>
              <a:rPr lang="ru-RU" sz="2800" dirty="0" smtClean="0">
                <a:solidFill>
                  <a:srgbClr val="663300"/>
                </a:solidFill>
                <a:latin typeface="Adventure" pitchFamily="2" charset="0"/>
                <a:ea typeface="+mj-ea"/>
                <a:cs typeface="+mj-cs"/>
              </a:rPr>
              <a:t>анатомом, </a:t>
            </a:r>
            <a:r>
              <a:rPr lang="ru-RU" sz="2800" dirty="0">
                <a:solidFill>
                  <a:srgbClr val="663300"/>
                </a:solidFill>
                <a:latin typeface="Adventure" pitchFamily="2" charset="0"/>
                <a:ea typeface="+mj-ea"/>
                <a:cs typeface="+mj-cs"/>
              </a:rPr>
              <a:t>ботаником, музыкантом, философом эпохи Высокого Возрождения.</a:t>
            </a:r>
            <a:endParaRPr lang="ru-RU" sz="2800" dirty="0">
              <a:solidFill>
                <a:srgbClr val="663300"/>
              </a:solidFill>
              <a:latin typeface="Adventure" pitchFamily="2" charset="0"/>
              <a:ea typeface="+mj-ea"/>
              <a:cs typeface="+mj-cs"/>
            </a:endParaRPr>
          </a:p>
        </p:txBody>
      </p:sp>
    </p:spTree>
  </p:cSld>
  <p:clrMapOvr>
    <a:masterClrMapping/>
  </p:clrMapOvr>
  <p:transition>
    <p:pull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2143116"/>
            <a:ext cx="9001156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 </a:t>
            </a:r>
            <a:r>
              <a:rPr lang="ru-RU" dirty="0" smtClean="0"/>
              <a:t>	</a:t>
            </a:r>
            <a:r>
              <a:rPr lang="ru-RU" sz="2800" dirty="0" smtClean="0">
                <a:solidFill>
                  <a:srgbClr val="663300"/>
                </a:solidFill>
                <a:latin typeface="Adventure" pitchFamily="2" charset="0"/>
                <a:ea typeface="+mj-ea"/>
                <a:cs typeface="+mj-cs"/>
              </a:rPr>
              <a:t>На </a:t>
            </a:r>
            <a:r>
              <a:rPr lang="ru-RU" sz="2800" dirty="0">
                <a:solidFill>
                  <a:srgbClr val="663300"/>
                </a:solidFill>
                <a:latin typeface="Adventure" pitchFamily="2" charset="0"/>
                <a:ea typeface="+mj-ea"/>
                <a:cs typeface="+mj-cs"/>
              </a:rPr>
              <a:t>протяжении столетий неизменный интерес вызывало не только художественное наследие Леонардо да Винчи, но и его теоретические труды, открытия и изобретения. </a:t>
            </a:r>
            <a:r>
              <a:rPr lang="ru-RU" sz="2800" dirty="0">
                <a:solidFill>
                  <a:srgbClr val="663300"/>
                </a:solidFill>
                <a:latin typeface="Adventure" pitchFamily="2" charset="0"/>
                <a:ea typeface="+mj-ea"/>
                <a:cs typeface="+mj-cs"/>
              </a:rPr>
              <a:t>Источником для изучения научных воззрений Леонардо да Винчи являются так называемые кодексы, объединившие исследования ученого в области физики, химии, медицины, астрономии, анатомии, математики. Леонардо вел дневник, в котором приведено множество чертежей и рисунков придуманных им механизмов и аппаратов.</a:t>
            </a:r>
          </a:p>
        </p:txBody>
      </p:sp>
    </p:spTree>
  </p:cSld>
  <p:clrMapOvr>
    <a:masterClrMapping/>
  </p:clrMapOvr>
  <p:transition>
    <p:pull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2" descr="http://physic.if.ua/81-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428992" y="0"/>
            <a:ext cx="5715008" cy="2005532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4000464" y="1841242"/>
            <a:ext cx="5143536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cs typeface="Times New Roman" pitchFamily="18" charset="0"/>
              </a:rPr>
              <a:t> </a:t>
            </a:r>
            <a:r>
              <a:rPr lang="ru-RU" sz="2000" dirty="0" smtClean="0">
                <a:cs typeface="Times New Roman" pitchFamily="18" charset="0"/>
              </a:rPr>
              <a:t>	Леонардо </a:t>
            </a:r>
            <a:r>
              <a:rPr lang="ru-RU" sz="2000" dirty="0">
                <a:cs typeface="Times New Roman" pitchFamily="18" charset="0"/>
              </a:rPr>
              <a:t>разработал фургон на трех колесах в форме черепахи, вооруженный со всех сторон пушками и окованный броней -прообраза танка</a:t>
            </a:r>
            <a:r>
              <a:rPr lang="ru-RU" sz="2000" dirty="0" smtClean="0">
                <a:cs typeface="Times New Roman" pitchFamily="18" charset="0"/>
              </a:rPr>
              <a:t>. Внутрь </a:t>
            </a:r>
            <a:r>
              <a:rPr lang="ru-RU" sz="2000" dirty="0">
                <a:cs typeface="Times New Roman" pitchFamily="18" charset="0"/>
              </a:rPr>
              <a:t>фургон а Леонардо предложил поместить восемь человек, приводящих его в движение, используя коробку передач</a:t>
            </a:r>
            <a:r>
              <a:rPr lang="ru-RU" sz="2000" dirty="0" smtClean="0">
                <a:cs typeface="Times New Roman" pitchFamily="18" charset="0"/>
              </a:rPr>
              <a:t>, соединенную </a:t>
            </a:r>
            <a:r>
              <a:rPr lang="ru-RU" sz="2000" dirty="0">
                <a:cs typeface="Times New Roman" pitchFamily="18" charset="0"/>
              </a:rPr>
              <a:t>с колесами. </a:t>
            </a:r>
            <a:r>
              <a:rPr lang="ru-RU" sz="2000" dirty="0" smtClean="0">
                <a:cs typeface="Times New Roman" pitchFamily="18" charset="0"/>
              </a:rPr>
              <a:t>	</a:t>
            </a:r>
          </a:p>
          <a:p>
            <a:r>
              <a:rPr lang="ru-RU" sz="2000" dirty="0">
                <a:cs typeface="Times New Roman" pitchFamily="18" charset="0"/>
              </a:rPr>
              <a:t>	</a:t>
            </a:r>
            <a:r>
              <a:rPr lang="ru-RU" sz="2000" dirty="0" smtClean="0">
                <a:cs typeface="Times New Roman" pitchFamily="18" charset="0"/>
              </a:rPr>
              <a:t>Задача </a:t>
            </a:r>
            <a:r>
              <a:rPr lang="ru-RU" sz="2000" dirty="0">
                <a:cs typeface="Times New Roman" pitchFamily="18" charset="0"/>
              </a:rPr>
              <a:t>такой машины состояла в том, чтобы внезапно пробиться сквозь шеренги противника и внести в них переполох. В этом ей помогало огнестрельное оружие, которым она была оснащена. По периметру фургона Леонардо расположил пушечки, стреляющие во всех направлениях. </a:t>
            </a:r>
          </a:p>
        </p:txBody>
      </p:sp>
      <p:pic>
        <p:nvPicPr>
          <p:cNvPr id="37892" name="Picture 4" descr="http://physic.if.ua/88-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44" y="2143115"/>
            <a:ext cx="3714776" cy="342585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Прямоугольник 6"/>
          <p:cNvSpPr/>
          <p:nvPr/>
        </p:nvSpPr>
        <p:spPr>
          <a:xfrm>
            <a:off x="928662" y="5857892"/>
            <a:ext cx="2071702" cy="40011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r>
              <a:rPr lang="ru-RU" sz="2000" dirty="0"/>
              <a:t>"ТАНК"</a:t>
            </a:r>
          </a:p>
        </p:txBody>
      </p:sp>
    </p:spTree>
  </p:cSld>
  <p:clrMapOvr>
    <a:masterClrMapping/>
  </p:clrMapOvr>
  <p:transition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378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1"/>
      <p:bldP spid="7" grpId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Автомат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85852" y="3214686"/>
            <a:ext cx="6254467" cy="314327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Прямоугольник 4"/>
          <p:cNvSpPr/>
          <p:nvPr/>
        </p:nvSpPr>
        <p:spPr>
          <a:xfrm>
            <a:off x="3714744" y="6396335"/>
            <a:ext cx="116987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/>
              <a:t>Автомат</a:t>
            </a:r>
            <a:endParaRPr lang="ru-RU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857224" y="2143116"/>
            <a:ext cx="735811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cs typeface="Times New Roman" pitchFamily="18" charset="0"/>
              </a:rPr>
              <a:t>Автоматическое орудие </a:t>
            </a:r>
          </a:p>
          <a:p>
            <a:pPr algn="ctr"/>
            <a:r>
              <a:rPr lang="ru-RU" dirty="0" smtClean="0">
                <a:cs typeface="Times New Roman" pitchFamily="18" charset="0"/>
              </a:rPr>
              <a:t>с несколькими оружейными стойками и подъемником. </a:t>
            </a:r>
            <a:endParaRPr lang="ru-RU" sz="2000" dirty="0">
              <a:cs typeface="Times New Roman" pitchFamily="18" charset="0"/>
            </a:endParaRPr>
          </a:p>
        </p:txBody>
      </p:sp>
    </p:spTree>
  </p:cSld>
  <p:clrMapOvr>
    <a:masterClrMapping/>
  </p:clrMapOvr>
  <p:transition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Автоматическая зажигательная система с запалом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428868"/>
            <a:ext cx="5117291" cy="321471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Прямоугольник 4"/>
          <p:cNvSpPr/>
          <p:nvPr/>
        </p:nvSpPr>
        <p:spPr>
          <a:xfrm>
            <a:off x="214282" y="5857892"/>
            <a:ext cx="4572000" cy="707886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000" b="1" dirty="0"/>
              <a:t>Автоматическая зажигательная система с запалом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5286380" y="2143116"/>
            <a:ext cx="385762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На </a:t>
            </a:r>
            <a:r>
              <a:rPr lang="ru-RU" dirty="0"/>
              <a:t>этом рисунке Леонардо изображено устройство для открывания емкости с порохом и одновременного его </a:t>
            </a:r>
            <a:r>
              <a:rPr lang="ru-RU" dirty="0" err="1" smtClean="0"/>
              <a:t>поджога.Опущенный</a:t>
            </a:r>
            <a:r>
              <a:rPr lang="ru-RU" dirty="0" smtClean="0"/>
              <a:t> </a:t>
            </a:r>
            <a:r>
              <a:rPr lang="ru-RU" dirty="0"/>
              <a:t>запал поджигается "во рту змеи", спусковой крючок оттягивается, огонь охватывает порох в уже открытом контейнере.</a:t>
            </a:r>
          </a:p>
        </p:txBody>
      </p:sp>
    </p:spTree>
  </p:cSld>
  <p:clrMapOvr>
    <a:masterClrMapping/>
  </p:clrMapOvr>
  <p:transition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21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Автоматическая система зажиганий с огнивом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3" y="2000239"/>
            <a:ext cx="3429025" cy="404484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Прямоугольник 4"/>
          <p:cNvSpPr/>
          <p:nvPr/>
        </p:nvSpPr>
        <p:spPr>
          <a:xfrm>
            <a:off x="4143372" y="2143116"/>
            <a:ext cx="4572000" cy="378565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/>
              <a:t>Более совершенным изобретением Леонардо является автоматическое зажигание от огнива. Слева - спусковой механизм, расположенный в центре винтовой пружины, которая цепью соединяется с колесом. Колесо при вращении задевает об огниво и высекает искру.</a:t>
            </a:r>
            <a:endParaRPr lang="ru-RU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14282" y="6027003"/>
            <a:ext cx="421484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/>
              <a:t>Автоматическая система зажигания с огнивом</a:t>
            </a:r>
          </a:p>
        </p:txBody>
      </p:sp>
    </p:spTree>
  </p:cSld>
  <p:clrMapOvr>
    <a:masterClrMapping/>
  </p:clrMapOvr>
  <p:transition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225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Варианты скорострельных орудий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1643050"/>
            <a:ext cx="3049688" cy="455177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Прямоугольник 4"/>
          <p:cNvSpPr/>
          <p:nvPr/>
        </p:nvSpPr>
        <p:spPr>
          <a:xfrm>
            <a:off x="214282" y="6150114"/>
            <a:ext cx="328614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/>
              <a:t>Варианты скорострельных орудий</a:t>
            </a:r>
            <a:endParaRPr lang="ru-RU" sz="20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929058" y="1964353"/>
            <a:ext cx="5214942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Большое внимание Леонардо уделял проектированию автоматического огнестрельного оружия. В рисунках многоствольных пушек, эффективных </a:t>
            </a:r>
            <a:r>
              <a:rPr lang="ru-RU" dirty="0" smtClean="0"/>
              <a:t>при </a:t>
            </a:r>
            <a:r>
              <a:rPr lang="ru-RU" dirty="0"/>
              <a:t>обстреле наступающей пехоты, он оснастил обычную пушку подъемным блоком, позволявшим корректировать угол стрельбы и повысить точность поражения. Это было действительно интересное изобретение, которое могло бы стать средневековым аналогом систем залпового огня. </a:t>
            </a:r>
          </a:p>
        </p:txBody>
      </p:sp>
    </p:spTree>
  </p:cSld>
  <p:clrMapOvr>
    <a:masterClrMapping/>
  </p:clrMapOvr>
  <p:transition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235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theme/theme1.xml><?xml version="1.0" encoding="utf-8"?>
<a:theme xmlns:a="http://schemas.openxmlformats.org/drawingml/2006/main" name="de_vinci_presentation">
  <a:themeElements>
    <a:clrScheme name="Тема Office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Тема Office">
      <a:majorFont>
        <a:latin typeface="Ignacious"/>
        <a:ea typeface=""/>
        <a:cs typeface=""/>
      </a:majorFont>
      <a:minorFont>
        <a:latin typeface="Ignacious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ема Office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Override1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000000"/>
    </a:dk2>
    <a:lt2>
      <a:srgbClr val="CC990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CCCCFF"/>
    </a:hlink>
    <a:folHlink>
      <a:srgbClr val="B2B2B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de_vinci_presentation</Template>
  <TotalTime>168</TotalTime>
  <Words>509</Words>
  <Application>Microsoft PowerPoint</Application>
  <PresentationFormat>Экран (4:3)</PresentationFormat>
  <Paragraphs>49</Paragraphs>
  <Slides>24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7" baseType="lpstr">
      <vt:lpstr>Times New Roman</vt:lpstr>
      <vt:lpstr>Ignacious</vt:lpstr>
      <vt:lpstr>de_vinci_presentation</vt:lpstr>
      <vt:lpstr>  Боевые машины и механизмы Леонардо да Винчи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Леонардо да Винчи</dc:title>
  <dc:creator>Иванова</dc:creator>
  <cp:lastModifiedBy>Иванова</cp:lastModifiedBy>
  <cp:revision>22</cp:revision>
  <dcterms:created xsi:type="dcterms:W3CDTF">2012-02-08T17:43:26Z</dcterms:created>
  <dcterms:modified xsi:type="dcterms:W3CDTF">2012-02-08T20:31:29Z</dcterms:modified>
</cp:coreProperties>
</file>