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4" r:id="rId1"/>
  </p:sldMasterIdLst>
  <p:notesMasterIdLst>
    <p:notesMasterId r:id="rId24"/>
  </p:notesMasterIdLst>
  <p:handoutMasterIdLst>
    <p:handoutMasterId r:id="rId25"/>
  </p:handoutMasterIdLst>
  <p:sldIdLst>
    <p:sldId id="256" r:id="rId2"/>
    <p:sldId id="260" r:id="rId3"/>
    <p:sldId id="261" r:id="rId4"/>
    <p:sldId id="257" r:id="rId5"/>
    <p:sldId id="262" r:id="rId6"/>
    <p:sldId id="263" r:id="rId7"/>
    <p:sldId id="258" r:id="rId8"/>
    <p:sldId id="259" r:id="rId9"/>
    <p:sldId id="264" r:id="rId10"/>
    <p:sldId id="265" r:id="rId11"/>
    <p:sldId id="266" r:id="rId12"/>
    <p:sldId id="269" r:id="rId13"/>
    <p:sldId id="268" r:id="rId14"/>
    <p:sldId id="273" r:id="rId15"/>
    <p:sldId id="276" r:id="rId16"/>
    <p:sldId id="277" r:id="rId17"/>
    <p:sldId id="275" r:id="rId18"/>
    <p:sldId id="270" r:id="rId19"/>
    <p:sldId id="267" r:id="rId20"/>
    <p:sldId id="271" r:id="rId21"/>
    <p:sldId id="272" r:id="rId22"/>
    <p:sldId id="274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CC"/>
    <a:srgbClr val="FFCC99"/>
    <a:srgbClr val="FF99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932DB3D-A988-4459-B990-AB3111372CA8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BEC99B0-4F70-4020-B86E-5DC278C29DFB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BEA37EE-5B12-4361-B747-9ACAE3C74441}" type="datetime10">
              <a:rPr lang="ru-RU" smtClean="0"/>
              <a:pPr/>
              <a:t>00:59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7E6C72-92B6-48EB-B7DE-19535016639E}" type="datetime10">
              <a:rPr lang="ru-RU" smtClean="0"/>
              <a:pPr/>
              <a:t>00:59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2CD5AB-ADCE-42AD-8B9E-D1EFFE383BCE}" type="datetime10">
              <a:rPr lang="ru-RU" smtClean="0"/>
              <a:pPr/>
              <a:t>00:59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7910513" y="6092825"/>
            <a:ext cx="1233487" cy="476250"/>
          </a:xfrm>
        </p:spPr>
        <p:txBody>
          <a:bodyPr/>
          <a:lstStyle>
            <a:lvl1pPr>
              <a:defRPr/>
            </a:lvl1pPr>
          </a:lstStyle>
          <a:p>
            <a:fld id="{A04843CD-CF7B-447F-982C-628B32D6130B}" type="datetime10">
              <a:rPr lang="ru-RU"/>
              <a:pPr/>
              <a:t>00:59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EF7233-4CC4-43E7-9318-5F4E70228A2F}" type="datetime10">
              <a:rPr lang="ru-RU" smtClean="0"/>
              <a:pPr/>
              <a:t>00:59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E29CEA-526E-4B39-91B1-2413D4F2673D}" type="datetime10">
              <a:rPr lang="ru-RU" smtClean="0"/>
              <a:pPr/>
              <a:t>00:59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73E724-EC02-47A8-87D1-5A86BB14D4D3}" type="datetime10">
              <a:rPr lang="ru-RU" smtClean="0"/>
              <a:pPr/>
              <a:t>00:59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2B1A66-494C-4D31-89B4-765E186BE3FB}" type="datetime10">
              <a:rPr lang="ru-RU" smtClean="0"/>
              <a:pPr/>
              <a:t>00:59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F9476F-DE9D-4BAF-9D07-FDC3C29A84ED}" type="datetime10">
              <a:rPr lang="ru-RU" smtClean="0"/>
              <a:pPr/>
              <a:t>00:59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C8E535-3916-45A3-9F9A-61CB67C3F60F}" type="datetime10">
              <a:rPr lang="ru-RU" smtClean="0"/>
              <a:pPr/>
              <a:t>00:59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8646C3D4-E83A-4367-89CB-18651D9DBE16}" type="datetime10">
              <a:rPr lang="ru-RU" smtClean="0"/>
              <a:pPr/>
              <a:t>00:59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55FFA61-0D62-40D7-B23C-7A2277AEE5DE}" type="datetime10">
              <a:rPr lang="ru-RU" smtClean="0"/>
              <a:pPr/>
              <a:t>00:59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AD5E3F2-BA63-439E-886F-DC5DEEB97F98}" type="datetime10">
              <a:rPr lang="ru-RU" smtClean="0"/>
              <a:pPr/>
              <a:t>00:59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 algn="ctr" eaLnBrk="1" latinLnBrk="0" hangingPunct="1"/>
            <a:fld id="{6294C92D-0306-4E69-9CD3-20855E849650}" type="slidenum">
              <a:rPr kumimoji="0" lang="en-US" smtClean="0"/>
              <a:pPr algn="ctr" eaLnBrk="1" latinLnBrk="0" hangingPunct="1"/>
              <a:t>‹#›</a:t>
            </a:fld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hf sldNum="0" hdr="0" ftr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&#1055;&#1088;&#1080;&#1084;&#1077;&#1088;%20&#1090;&#1077;&#1089;&#1090;&#1072;1.xls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00398" y="3357562"/>
            <a:ext cx="5643602" cy="1581152"/>
          </a:xfrm>
        </p:spPr>
        <p:txBody>
          <a:bodyPr>
            <a:normAutofit/>
          </a:bodyPr>
          <a:lstStyle/>
          <a:p>
            <a:pPr algn="l">
              <a:lnSpc>
                <a:spcPct val="80000"/>
              </a:lnSpc>
            </a:pPr>
            <a:r>
              <a:rPr lang="ru-RU" sz="2000" dirty="0" smtClean="0">
                <a:latin typeface="Garamond" pitchFamily="18" charset="0"/>
              </a:rPr>
              <a:t>УЧИТЕЛЬ ИНФОРМАТИКИ И ИКТ</a:t>
            </a:r>
          </a:p>
          <a:p>
            <a:pPr algn="l">
              <a:lnSpc>
                <a:spcPct val="80000"/>
              </a:lnSpc>
            </a:pPr>
            <a:r>
              <a:rPr lang="ru-RU" sz="2000" dirty="0" smtClean="0">
                <a:latin typeface="Garamond" pitchFamily="18" charset="0"/>
              </a:rPr>
              <a:t>МАОУ «ЛИЦЕЙ №36»</a:t>
            </a:r>
          </a:p>
          <a:p>
            <a:pPr algn="l">
              <a:lnSpc>
                <a:spcPct val="80000"/>
              </a:lnSpc>
            </a:pPr>
            <a:r>
              <a:rPr lang="ru-RU" sz="2000" dirty="0" smtClean="0">
                <a:latin typeface="Garamond" pitchFamily="18" charset="0"/>
              </a:rPr>
              <a:t>ЛЕНИНСКОГО РАЙОНА</a:t>
            </a:r>
          </a:p>
          <a:p>
            <a:pPr algn="l">
              <a:lnSpc>
                <a:spcPct val="80000"/>
              </a:lnSpc>
            </a:pPr>
            <a:r>
              <a:rPr lang="ru-RU" sz="2000" dirty="0" smtClean="0">
                <a:latin typeface="Garamond" pitchFamily="18" charset="0"/>
              </a:rPr>
              <a:t>Г.САРАТОВА</a:t>
            </a:r>
          </a:p>
          <a:p>
            <a:pPr algn="l">
              <a:lnSpc>
                <a:spcPct val="80000"/>
              </a:lnSpc>
            </a:pPr>
            <a:r>
              <a:rPr lang="ru-RU" sz="2000" b="1" dirty="0" smtClean="0">
                <a:latin typeface="Garamond" pitchFamily="18" charset="0"/>
              </a:rPr>
              <a:t>ШАБАЛДИНА НАТАЛЬЯ ВЛАДИМИРОВНА </a:t>
            </a:r>
            <a:endParaRPr lang="ru-RU" sz="2000" b="1" dirty="0">
              <a:latin typeface="Garamond" pitchFamily="18" charset="0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1500166" y="1571612"/>
            <a:ext cx="6143668" cy="357190"/>
          </a:xfrm>
          <a:prstGeom prst="rect">
            <a:avLst/>
          </a:prstGeom>
        </p:spPr>
        <p:txBody>
          <a:bodyPr vert="horz" lIns="45720" rIns="45720">
            <a:normAutofit fontScale="85000" lnSpcReduction="10000"/>
          </a:bodyPr>
          <a:lstStyle/>
          <a:p>
            <a:pPr marL="0" marR="64008" lvl="0" indent="0" algn="ctr" defTabSz="914400" rtl="0" eaLnBrk="1" fontAlgn="auto" latinLnBrk="0" hangingPunct="1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ru-RU" sz="2800" b="1" i="0" u="none" strike="noStrike" kern="1200" normalizeH="0" baseline="0" noProof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Garamond" pitchFamily="18" charset="0"/>
              </a:rPr>
              <a:t>ОПЕРАТОР ВЕТВЛЕНИЯ</a:t>
            </a:r>
            <a:endParaRPr kumimoji="0" lang="ru-RU" sz="2800" b="1" i="0" u="none" strike="noStrike" kern="1200" normalizeH="0" baseline="0" noProof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Программа на Паскале</a:t>
            </a:r>
          </a:p>
        </p:txBody>
      </p:sp>
      <p:graphicFrame>
        <p:nvGraphicFramePr>
          <p:cNvPr id="14556" name="Group 220"/>
          <p:cNvGraphicFramePr>
            <a:graphicFrameLocks noGrp="1"/>
          </p:cNvGraphicFramePr>
          <p:nvPr>
            <p:ph sz="half" idx="2"/>
          </p:nvPr>
        </p:nvGraphicFramePr>
        <p:xfrm>
          <a:off x="539750" y="1628775"/>
          <a:ext cx="8142288" cy="4383024"/>
        </p:xfrm>
        <a:graphic>
          <a:graphicData uri="http://schemas.openxmlformats.org/drawingml/2006/table">
            <a:tbl>
              <a:tblPr/>
              <a:tblGrid>
                <a:gridCol w="1511300"/>
                <a:gridCol w="2560638"/>
                <a:gridCol w="2035175"/>
                <a:gridCol w="2035175"/>
              </a:tblGrid>
              <a:tr h="904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№ теста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Количество монет, которое дала Черепаха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Долг Мальвине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Зарыл на поле Чудес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3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3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D8BDF-5538-4658-B07F-4EE9FC05A955}" type="datetime10">
              <a:rPr lang="ru-RU"/>
              <a:pPr/>
              <a:t>01:03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F54AB-3FA9-498C-9364-06430A30D99C}" type="datetime10">
              <a:rPr lang="ru-RU"/>
              <a:pPr/>
              <a:t>01:03</a:t>
            </a:fld>
            <a:endParaRPr lang="ru-RU"/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235743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/>
              <a:t>Алгоритмическая конструкция «Ветвление»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B049F-D6EF-49E8-A7E4-A9F2F0A464CA}" type="datetime10">
              <a:rPr lang="ru-RU"/>
              <a:pPr/>
              <a:t>01:03</a:t>
            </a:fld>
            <a:endParaRPr lang="ru-RU"/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Полная форма ветвления</a:t>
            </a:r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4419600" y="1600200"/>
            <a:ext cx="4114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609600" indent="-609600">
              <a:spcBef>
                <a:spcPct val="20000"/>
              </a:spcBef>
              <a:buFontTx/>
              <a:buAutoNum type="arabicPeriod"/>
            </a:pPr>
            <a:r>
              <a:rPr lang="en-US" sz="2000" b="1"/>
              <a:t>If</a:t>
            </a:r>
            <a:r>
              <a:rPr lang="en-US" sz="2000"/>
              <a:t> A&gt;B</a:t>
            </a:r>
            <a:endParaRPr lang="en-US" sz="2000" b="1"/>
          </a:p>
          <a:p>
            <a:pPr marL="609600" indent="-609600">
              <a:spcBef>
                <a:spcPct val="20000"/>
              </a:spcBef>
              <a:buFontTx/>
              <a:buAutoNum type="arabicPeriod"/>
            </a:pPr>
            <a:r>
              <a:rPr lang="en-US" sz="2000" b="1"/>
              <a:t>     Then </a:t>
            </a:r>
            <a:endParaRPr lang="en-US" sz="2000"/>
          </a:p>
          <a:p>
            <a:pPr marL="609600" indent="-609600">
              <a:spcBef>
                <a:spcPct val="20000"/>
              </a:spcBef>
              <a:buFontTx/>
              <a:buAutoNum type="arabicPeriod"/>
            </a:pPr>
            <a:r>
              <a:rPr lang="en-US" sz="2000"/>
              <a:t>          begin</a:t>
            </a:r>
          </a:p>
          <a:p>
            <a:pPr marL="609600" indent="-609600">
              <a:spcBef>
                <a:spcPct val="20000"/>
              </a:spcBef>
              <a:buFontTx/>
              <a:buAutoNum type="arabicPeriod"/>
            </a:pPr>
            <a:r>
              <a:rPr lang="en-US" sz="2000"/>
              <a:t>               X:=25;</a:t>
            </a:r>
          </a:p>
          <a:p>
            <a:pPr marL="609600" indent="-609600">
              <a:spcBef>
                <a:spcPct val="20000"/>
              </a:spcBef>
              <a:buFontTx/>
              <a:buAutoNum type="arabicPeriod"/>
            </a:pPr>
            <a:r>
              <a:rPr lang="en-US" sz="2000"/>
              <a:t>                Y:=7;</a:t>
            </a:r>
          </a:p>
          <a:p>
            <a:pPr marL="609600" indent="-609600">
              <a:spcBef>
                <a:spcPct val="20000"/>
              </a:spcBef>
              <a:buFontTx/>
              <a:buAutoNum type="arabicPeriod"/>
            </a:pPr>
            <a:r>
              <a:rPr lang="en-US" sz="2000"/>
              <a:t>          end</a:t>
            </a:r>
            <a:endParaRPr lang="en-US" sz="2000" b="1"/>
          </a:p>
          <a:p>
            <a:pPr marL="609600" indent="-609600">
              <a:spcBef>
                <a:spcPct val="20000"/>
              </a:spcBef>
              <a:buFontTx/>
              <a:buAutoNum type="arabicPeriod"/>
            </a:pPr>
            <a:r>
              <a:rPr lang="en-US" sz="2000" b="1"/>
              <a:t>    Else</a:t>
            </a:r>
            <a:endParaRPr lang="en-US" sz="2000"/>
          </a:p>
          <a:p>
            <a:pPr marL="609600" indent="-609600">
              <a:spcBef>
                <a:spcPct val="20000"/>
              </a:spcBef>
              <a:buFontTx/>
              <a:buAutoNum type="arabicPeriod"/>
            </a:pPr>
            <a:r>
              <a:rPr lang="en-US" sz="2000"/>
              <a:t>          begin</a:t>
            </a:r>
          </a:p>
          <a:p>
            <a:pPr marL="609600" indent="-609600">
              <a:spcBef>
                <a:spcPct val="20000"/>
              </a:spcBef>
              <a:buFontTx/>
              <a:buAutoNum type="arabicPeriod"/>
            </a:pPr>
            <a:r>
              <a:rPr lang="en-US" sz="2000"/>
              <a:t>               X:=2;</a:t>
            </a:r>
          </a:p>
          <a:p>
            <a:pPr marL="609600" indent="-609600">
              <a:spcBef>
                <a:spcPct val="20000"/>
              </a:spcBef>
              <a:buFontTx/>
              <a:buAutoNum type="arabicPeriod"/>
            </a:pPr>
            <a:r>
              <a:rPr lang="en-US" sz="2000"/>
              <a:t>                Y:=75;</a:t>
            </a:r>
          </a:p>
          <a:p>
            <a:pPr marL="609600" indent="-609600">
              <a:spcBef>
                <a:spcPct val="20000"/>
              </a:spcBef>
              <a:buFontTx/>
              <a:buAutoNum type="arabicPeriod"/>
            </a:pPr>
            <a:r>
              <a:rPr lang="en-US" sz="2000"/>
              <a:t>          end</a:t>
            </a:r>
            <a:r>
              <a:rPr lang="en-US" sz="2000" b="1"/>
              <a:t>;</a:t>
            </a:r>
            <a:endParaRPr lang="ru-RU" sz="2000" b="1"/>
          </a:p>
        </p:txBody>
      </p:sp>
      <p:grpSp>
        <p:nvGrpSpPr>
          <p:cNvPr id="19460" name="Group 4"/>
          <p:cNvGrpSpPr>
            <a:grpSpLocks/>
          </p:cNvGrpSpPr>
          <p:nvPr/>
        </p:nvGrpSpPr>
        <p:grpSpPr bwMode="auto">
          <a:xfrm>
            <a:off x="381000" y="1295400"/>
            <a:ext cx="3276600" cy="4830763"/>
            <a:chOff x="240" y="816"/>
            <a:chExt cx="2064" cy="3043"/>
          </a:xfrm>
        </p:grpSpPr>
        <p:sp>
          <p:nvSpPr>
            <p:cNvPr id="19461" name="AutoShape 5"/>
            <p:cNvSpPr>
              <a:spLocks noChangeArrowheads="1"/>
            </p:cNvSpPr>
            <p:nvPr/>
          </p:nvSpPr>
          <p:spPr bwMode="auto">
            <a:xfrm>
              <a:off x="768" y="1200"/>
              <a:ext cx="1008" cy="624"/>
            </a:xfrm>
            <a:prstGeom prst="flowChartDecision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/>
                <a:t>A&gt;B</a:t>
              </a:r>
              <a:endParaRPr lang="ru-RU"/>
            </a:p>
          </p:txBody>
        </p:sp>
        <p:sp>
          <p:nvSpPr>
            <p:cNvPr id="19462" name="Rectangle 6"/>
            <p:cNvSpPr>
              <a:spLocks noChangeArrowheads="1"/>
            </p:cNvSpPr>
            <p:nvPr/>
          </p:nvSpPr>
          <p:spPr bwMode="auto">
            <a:xfrm>
              <a:off x="240" y="1968"/>
              <a:ext cx="720" cy="52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/>
                <a:t>X:=2</a:t>
              </a:r>
            </a:p>
            <a:p>
              <a:pPr algn="ctr"/>
              <a:r>
                <a:rPr lang="en-US"/>
                <a:t>Y:=75</a:t>
              </a:r>
              <a:endParaRPr lang="ru-RU"/>
            </a:p>
          </p:txBody>
        </p:sp>
        <p:sp>
          <p:nvSpPr>
            <p:cNvPr id="19463" name="Rectangle 7"/>
            <p:cNvSpPr>
              <a:spLocks noChangeArrowheads="1"/>
            </p:cNvSpPr>
            <p:nvPr/>
          </p:nvSpPr>
          <p:spPr bwMode="auto">
            <a:xfrm>
              <a:off x="1584" y="1968"/>
              <a:ext cx="720" cy="52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/>
                <a:t>X:=25</a:t>
              </a:r>
            </a:p>
            <a:p>
              <a:pPr algn="ctr"/>
              <a:r>
                <a:rPr lang="en-US"/>
                <a:t>Y:=7</a:t>
              </a:r>
              <a:endParaRPr lang="ru-RU"/>
            </a:p>
          </p:txBody>
        </p:sp>
        <p:cxnSp>
          <p:nvCxnSpPr>
            <p:cNvPr id="19464" name="AutoShape 8"/>
            <p:cNvCxnSpPr>
              <a:cxnSpLocks noChangeShapeType="1"/>
              <a:stCxn id="19461" idx="3"/>
              <a:endCxn id="19463" idx="0"/>
            </p:cNvCxnSpPr>
            <p:nvPr/>
          </p:nvCxnSpPr>
          <p:spPr bwMode="auto">
            <a:xfrm>
              <a:off x="1776" y="1512"/>
              <a:ext cx="168" cy="456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</p:cxnSp>
        <p:cxnSp>
          <p:nvCxnSpPr>
            <p:cNvPr id="19465" name="AutoShape 9"/>
            <p:cNvCxnSpPr>
              <a:cxnSpLocks noChangeShapeType="1"/>
              <a:stCxn id="19461" idx="1"/>
              <a:endCxn id="19462" idx="0"/>
            </p:cNvCxnSpPr>
            <p:nvPr/>
          </p:nvCxnSpPr>
          <p:spPr bwMode="auto">
            <a:xfrm rot="10800000" flipV="1">
              <a:off x="600" y="1512"/>
              <a:ext cx="168" cy="456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</p:cxnSp>
        <p:sp>
          <p:nvSpPr>
            <p:cNvPr id="19466" name="Line 10"/>
            <p:cNvSpPr>
              <a:spLocks noChangeShapeType="1"/>
            </p:cNvSpPr>
            <p:nvPr/>
          </p:nvSpPr>
          <p:spPr bwMode="auto">
            <a:xfrm>
              <a:off x="1282" y="816"/>
              <a:ext cx="0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cxnSp>
          <p:nvCxnSpPr>
            <p:cNvPr id="19467" name="AutoShape 11"/>
            <p:cNvCxnSpPr>
              <a:cxnSpLocks noChangeShapeType="1"/>
              <a:stCxn id="19462" idx="2"/>
            </p:cNvCxnSpPr>
            <p:nvPr/>
          </p:nvCxnSpPr>
          <p:spPr bwMode="auto">
            <a:xfrm rot="16200000" flipH="1">
              <a:off x="266" y="2830"/>
              <a:ext cx="1363" cy="696"/>
            </a:xfrm>
            <a:prstGeom prst="bentConnector3">
              <a:avLst>
                <a:gd name="adj1" fmla="val 49963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</p:cxnSp>
        <p:cxnSp>
          <p:nvCxnSpPr>
            <p:cNvPr id="19468" name="AutoShape 12"/>
            <p:cNvCxnSpPr>
              <a:cxnSpLocks noChangeShapeType="1"/>
              <a:stCxn id="19463" idx="2"/>
            </p:cNvCxnSpPr>
            <p:nvPr/>
          </p:nvCxnSpPr>
          <p:spPr bwMode="auto">
            <a:xfrm rot="5400000">
              <a:off x="938" y="2854"/>
              <a:ext cx="1363" cy="648"/>
            </a:xfrm>
            <a:prstGeom prst="bentConnector3">
              <a:avLst>
                <a:gd name="adj1" fmla="val 49963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</p:cxnSp>
        <p:sp>
          <p:nvSpPr>
            <p:cNvPr id="19469" name="Text Box 13"/>
            <p:cNvSpPr txBox="1">
              <a:spLocks noChangeArrowheads="1"/>
            </p:cNvSpPr>
            <p:nvPr/>
          </p:nvSpPr>
          <p:spPr bwMode="auto">
            <a:xfrm>
              <a:off x="1728" y="1296"/>
              <a:ext cx="43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/>
                <a:t>да</a:t>
              </a:r>
            </a:p>
          </p:txBody>
        </p:sp>
        <p:sp>
          <p:nvSpPr>
            <p:cNvPr id="19470" name="Text Box 14"/>
            <p:cNvSpPr txBox="1">
              <a:spLocks noChangeArrowheads="1"/>
            </p:cNvSpPr>
            <p:nvPr/>
          </p:nvSpPr>
          <p:spPr bwMode="auto">
            <a:xfrm>
              <a:off x="480" y="1248"/>
              <a:ext cx="43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/>
                <a:t>нет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3250A-C6B8-4331-9F4E-E7C7AF6BC833}" type="datetime10">
              <a:rPr lang="ru-RU"/>
              <a:pPr/>
              <a:t>01:03</a:t>
            </a:fld>
            <a:endParaRPr lang="ru-RU"/>
          </a:p>
        </p:txBody>
      </p:sp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1116013" y="404813"/>
            <a:ext cx="65516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539750" y="188913"/>
            <a:ext cx="7848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rgbClr val="2407D3"/>
                </a:solidFill>
              </a:rPr>
              <a:t>Алгоритм размышлений колобка можно представить в виде блок-схемы:</a:t>
            </a:r>
          </a:p>
        </p:txBody>
      </p:sp>
      <p:grpSp>
        <p:nvGrpSpPr>
          <p:cNvPr id="18436" name="Group 4"/>
          <p:cNvGrpSpPr>
            <a:grpSpLocks/>
          </p:cNvGrpSpPr>
          <p:nvPr/>
        </p:nvGrpSpPr>
        <p:grpSpPr bwMode="auto">
          <a:xfrm>
            <a:off x="1403350" y="1268413"/>
            <a:ext cx="6218238" cy="3241675"/>
            <a:chOff x="884" y="1026"/>
            <a:chExt cx="3917" cy="2042"/>
          </a:xfrm>
        </p:grpSpPr>
        <p:sp>
          <p:nvSpPr>
            <p:cNvPr id="18437" name="Text Box 5"/>
            <p:cNvSpPr txBox="1">
              <a:spLocks noChangeArrowheads="1"/>
            </p:cNvSpPr>
            <p:nvPr/>
          </p:nvSpPr>
          <p:spPr bwMode="auto">
            <a:xfrm>
              <a:off x="1837" y="1661"/>
              <a:ext cx="488" cy="2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1400">
                  <a:solidFill>
                    <a:srgbClr val="FF0000"/>
                  </a:solidFill>
                </a:rPr>
                <a:t>ДА</a:t>
              </a:r>
              <a:endParaRPr lang="ru-RU" sz="1400"/>
            </a:p>
          </p:txBody>
        </p:sp>
        <p:sp>
          <p:nvSpPr>
            <p:cNvPr id="18438" name="Text Box 6"/>
            <p:cNvSpPr txBox="1">
              <a:spLocks noChangeArrowheads="1"/>
            </p:cNvSpPr>
            <p:nvPr/>
          </p:nvSpPr>
          <p:spPr bwMode="auto">
            <a:xfrm>
              <a:off x="3515" y="1661"/>
              <a:ext cx="488" cy="2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1400">
                  <a:solidFill>
                    <a:srgbClr val="FF0000"/>
                  </a:solidFill>
                </a:rPr>
                <a:t>НЕТ</a:t>
              </a:r>
              <a:endParaRPr lang="ru-RU" sz="1400"/>
            </a:p>
          </p:txBody>
        </p:sp>
        <p:sp>
          <p:nvSpPr>
            <p:cNvPr id="18439" name="Oval 7"/>
            <p:cNvSpPr>
              <a:spLocks noChangeArrowheads="1"/>
            </p:cNvSpPr>
            <p:nvPr/>
          </p:nvSpPr>
          <p:spPr bwMode="auto">
            <a:xfrm>
              <a:off x="2276" y="2745"/>
              <a:ext cx="1058" cy="323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ru-RU" b="1"/>
                <a:t>Конец</a:t>
              </a:r>
            </a:p>
          </p:txBody>
        </p:sp>
        <p:sp>
          <p:nvSpPr>
            <p:cNvPr id="18440" name="Rectangle 8"/>
            <p:cNvSpPr>
              <a:spLocks noChangeArrowheads="1"/>
            </p:cNvSpPr>
            <p:nvPr/>
          </p:nvSpPr>
          <p:spPr bwMode="auto">
            <a:xfrm>
              <a:off x="884" y="2024"/>
              <a:ext cx="1384" cy="40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ru-RU" b="1"/>
                <a:t>Идти по длинной дороге</a:t>
              </a:r>
            </a:p>
          </p:txBody>
        </p:sp>
        <p:sp>
          <p:nvSpPr>
            <p:cNvPr id="18441" name="Line 9"/>
            <p:cNvSpPr>
              <a:spLocks noChangeShapeType="1"/>
            </p:cNvSpPr>
            <p:nvPr/>
          </p:nvSpPr>
          <p:spPr bwMode="auto">
            <a:xfrm>
              <a:off x="2808" y="2584"/>
              <a:ext cx="0" cy="16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42" name="Line 10"/>
            <p:cNvSpPr>
              <a:spLocks noChangeShapeType="1"/>
            </p:cNvSpPr>
            <p:nvPr/>
          </p:nvSpPr>
          <p:spPr bwMode="auto">
            <a:xfrm>
              <a:off x="1583" y="1863"/>
              <a:ext cx="0" cy="16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43" name="Line 11"/>
            <p:cNvSpPr>
              <a:spLocks noChangeShapeType="1"/>
            </p:cNvSpPr>
            <p:nvPr/>
          </p:nvSpPr>
          <p:spPr bwMode="auto">
            <a:xfrm>
              <a:off x="4110" y="1863"/>
              <a:ext cx="0" cy="16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44" name="Oval 12"/>
            <p:cNvSpPr>
              <a:spLocks noChangeArrowheads="1"/>
            </p:cNvSpPr>
            <p:nvPr/>
          </p:nvSpPr>
          <p:spPr bwMode="auto">
            <a:xfrm>
              <a:off x="2314" y="1026"/>
              <a:ext cx="1058" cy="323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ru-RU" b="1"/>
                <a:t>Начало</a:t>
              </a:r>
            </a:p>
          </p:txBody>
        </p:sp>
        <p:sp>
          <p:nvSpPr>
            <p:cNvPr id="18445" name="Line 13"/>
            <p:cNvSpPr>
              <a:spLocks noChangeShapeType="1"/>
            </p:cNvSpPr>
            <p:nvPr/>
          </p:nvSpPr>
          <p:spPr bwMode="auto">
            <a:xfrm>
              <a:off x="2851" y="1373"/>
              <a:ext cx="0" cy="16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46" name="AutoShape 14"/>
            <p:cNvSpPr>
              <a:spLocks noChangeArrowheads="1"/>
            </p:cNvSpPr>
            <p:nvPr/>
          </p:nvSpPr>
          <p:spPr bwMode="auto">
            <a:xfrm>
              <a:off x="2238" y="1534"/>
              <a:ext cx="1221" cy="646"/>
            </a:xfrm>
            <a:prstGeom prst="diamond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ru-RU" sz="1400" b="1">
                  <a:solidFill>
                    <a:srgbClr val="FF0000"/>
                  </a:solidFill>
                </a:rPr>
                <a:t>Есть</a:t>
              </a:r>
            </a:p>
            <a:p>
              <a:pPr algn="ctr"/>
              <a:r>
                <a:rPr lang="ru-RU" sz="1400" b="1">
                  <a:solidFill>
                    <a:srgbClr val="FF0000"/>
                  </a:solidFill>
                </a:rPr>
                <a:t>время</a:t>
              </a:r>
              <a:r>
                <a:rPr lang="ru-RU" sz="1400" b="1"/>
                <a:t> </a:t>
              </a:r>
              <a:r>
                <a:rPr lang="ru-RU" sz="1400" b="1">
                  <a:solidFill>
                    <a:srgbClr val="FF0000"/>
                  </a:solidFill>
                </a:rPr>
                <a:t>?</a:t>
              </a:r>
              <a:endParaRPr lang="ru-RU" b="1"/>
            </a:p>
          </p:txBody>
        </p:sp>
        <p:sp>
          <p:nvSpPr>
            <p:cNvPr id="18447" name="Line 15"/>
            <p:cNvSpPr>
              <a:spLocks noChangeShapeType="1"/>
            </p:cNvSpPr>
            <p:nvPr/>
          </p:nvSpPr>
          <p:spPr bwMode="auto">
            <a:xfrm>
              <a:off x="3459" y="1857"/>
              <a:ext cx="65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48" name="Line 16"/>
            <p:cNvSpPr>
              <a:spLocks noChangeShapeType="1"/>
            </p:cNvSpPr>
            <p:nvPr/>
          </p:nvSpPr>
          <p:spPr bwMode="auto">
            <a:xfrm>
              <a:off x="1587" y="1857"/>
              <a:ext cx="65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49" name="Rectangle 17"/>
            <p:cNvSpPr>
              <a:spLocks noChangeArrowheads="1"/>
            </p:cNvSpPr>
            <p:nvPr/>
          </p:nvSpPr>
          <p:spPr bwMode="auto">
            <a:xfrm>
              <a:off x="3417" y="2028"/>
              <a:ext cx="1384" cy="40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ru-RU" b="1"/>
                <a:t>Идти по короткой дороге</a:t>
              </a:r>
            </a:p>
          </p:txBody>
        </p:sp>
        <p:sp>
          <p:nvSpPr>
            <p:cNvPr id="18450" name="Line 18"/>
            <p:cNvSpPr>
              <a:spLocks noChangeShapeType="1"/>
            </p:cNvSpPr>
            <p:nvPr/>
          </p:nvSpPr>
          <p:spPr bwMode="auto">
            <a:xfrm>
              <a:off x="1568" y="2422"/>
              <a:ext cx="0" cy="16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51" name="Line 19"/>
            <p:cNvSpPr>
              <a:spLocks noChangeShapeType="1"/>
            </p:cNvSpPr>
            <p:nvPr/>
          </p:nvSpPr>
          <p:spPr bwMode="auto">
            <a:xfrm>
              <a:off x="4110" y="2422"/>
              <a:ext cx="0" cy="16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52" name="Line 20"/>
            <p:cNvSpPr>
              <a:spLocks noChangeShapeType="1"/>
            </p:cNvSpPr>
            <p:nvPr/>
          </p:nvSpPr>
          <p:spPr bwMode="auto">
            <a:xfrm>
              <a:off x="1587" y="2584"/>
              <a:ext cx="2523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8453" name="Text Box 21"/>
          <p:cNvSpPr txBox="1">
            <a:spLocks noChangeArrowheads="1"/>
          </p:cNvSpPr>
          <p:nvPr/>
        </p:nvSpPr>
        <p:spPr bwMode="auto">
          <a:xfrm>
            <a:off x="1403350" y="4868863"/>
            <a:ext cx="64087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Вопрос «Есть время?» – это</a:t>
            </a:r>
            <a:r>
              <a:rPr lang="ru-RU"/>
              <a:t> </a:t>
            </a:r>
            <a:r>
              <a:rPr lang="ru-RU" b="1"/>
              <a:t>условие, по которому выбирается действие.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BAB49-A001-448F-A277-95D9EEE08EE6}" type="datetime10">
              <a:rPr lang="ru-RU"/>
              <a:pPr/>
              <a:t>01:03</a:t>
            </a:fld>
            <a:endParaRPr lang="ru-RU"/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Витязь на распутье</a:t>
            </a:r>
          </a:p>
        </p:txBody>
      </p:sp>
      <p:pic>
        <p:nvPicPr>
          <p:cNvPr id="25605" name="Picture 5" descr="богатырь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088" y="1628775"/>
            <a:ext cx="7848600" cy="42973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74A94-5305-4704-8AED-679AFAB0DFA0}" type="datetime10">
              <a:rPr lang="ru-RU"/>
              <a:pPr/>
              <a:t>01:03</a:t>
            </a:fld>
            <a:endParaRPr lang="ru-RU"/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Тип членистоногие</a:t>
            </a:r>
          </a:p>
        </p:txBody>
      </p:sp>
      <p:grpSp>
        <p:nvGrpSpPr>
          <p:cNvPr id="32771" name="Group 3"/>
          <p:cNvGrpSpPr>
            <a:grpSpLocks/>
          </p:cNvGrpSpPr>
          <p:nvPr/>
        </p:nvGrpSpPr>
        <p:grpSpPr bwMode="auto">
          <a:xfrm>
            <a:off x="771525" y="1268413"/>
            <a:ext cx="7762875" cy="5041900"/>
            <a:chOff x="486" y="799"/>
            <a:chExt cx="4890" cy="3176"/>
          </a:xfrm>
        </p:grpSpPr>
        <p:sp>
          <p:nvSpPr>
            <p:cNvPr id="32772" name="Line 4"/>
            <p:cNvSpPr>
              <a:spLocks noChangeShapeType="1"/>
            </p:cNvSpPr>
            <p:nvPr/>
          </p:nvSpPr>
          <p:spPr bwMode="auto">
            <a:xfrm>
              <a:off x="3470" y="799"/>
              <a:ext cx="0" cy="2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773" name="AutoShape 5"/>
            <p:cNvSpPr>
              <a:spLocks noChangeArrowheads="1"/>
            </p:cNvSpPr>
            <p:nvPr/>
          </p:nvSpPr>
          <p:spPr bwMode="auto">
            <a:xfrm>
              <a:off x="2578" y="1072"/>
              <a:ext cx="1769" cy="907"/>
            </a:xfrm>
            <a:prstGeom prst="flowChartDecision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/>
                <a:t>5 пар ходильных ног</a:t>
              </a:r>
            </a:p>
          </p:txBody>
        </p:sp>
        <p:sp>
          <p:nvSpPr>
            <p:cNvPr id="32774" name="Line 6"/>
            <p:cNvSpPr>
              <a:spLocks noChangeShapeType="1"/>
            </p:cNvSpPr>
            <p:nvPr/>
          </p:nvSpPr>
          <p:spPr bwMode="auto">
            <a:xfrm flipH="1">
              <a:off x="2200" y="1525"/>
              <a:ext cx="40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775" name="Line 7"/>
            <p:cNvSpPr>
              <a:spLocks noChangeShapeType="1"/>
            </p:cNvSpPr>
            <p:nvPr/>
          </p:nvSpPr>
          <p:spPr bwMode="auto">
            <a:xfrm flipH="1">
              <a:off x="4342" y="1535"/>
              <a:ext cx="40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776" name="Line 8"/>
            <p:cNvSpPr>
              <a:spLocks noChangeShapeType="1"/>
            </p:cNvSpPr>
            <p:nvPr/>
          </p:nvSpPr>
          <p:spPr bwMode="auto">
            <a:xfrm>
              <a:off x="2200" y="1525"/>
              <a:ext cx="0" cy="3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777" name="Line 9"/>
            <p:cNvSpPr>
              <a:spLocks noChangeShapeType="1"/>
            </p:cNvSpPr>
            <p:nvPr/>
          </p:nvSpPr>
          <p:spPr bwMode="auto">
            <a:xfrm>
              <a:off x="4750" y="1535"/>
              <a:ext cx="0" cy="3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778" name="Rectangle 10"/>
            <p:cNvSpPr>
              <a:spLocks noChangeArrowheads="1"/>
            </p:cNvSpPr>
            <p:nvPr/>
          </p:nvSpPr>
          <p:spPr bwMode="auto">
            <a:xfrm>
              <a:off x="4287" y="1893"/>
              <a:ext cx="1089" cy="318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/>
                <a:t>ракообразные</a:t>
              </a:r>
            </a:p>
          </p:txBody>
        </p:sp>
        <p:sp>
          <p:nvSpPr>
            <p:cNvPr id="32779" name="AutoShape 11"/>
            <p:cNvSpPr>
              <a:spLocks noChangeArrowheads="1"/>
            </p:cNvSpPr>
            <p:nvPr/>
          </p:nvSpPr>
          <p:spPr bwMode="auto">
            <a:xfrm>
              <a:off x="1303" y="1888"/>
              <a:ext cx="1769" cy="907"/>
            </a:xfrm>
            <a:prstGeom prst="flowChartDecision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/>
                <a:t>4 пары ходильных ног</a:t>
              </a:r>
            </a:p>
          </p:txBody>
        </p:sp>
        <p:sp>
          <p:nvSpPr>
            <p:cNvPr id="32780" name="Rectangle 12"/>
            <p:cNvSpPr>
              <a:spLocks noChangeArrowheads="1"/>
            </p:cNvSpPr>
            <p:nvPr/>
          </p:nvSpPr>
          <p:spPr bwMode="auto">
            <a:xfrm>
              <a:off x="2932" y="2709"/>
              <a:ext cx="1089" cy="318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/>
                <a:t>паукообразные</a:t>
              </a:r>
            </a:p>
          </p:txBody>
        </p:sp>
        <p:sp>
          <p:nvSpPr>
            <p:cNvPr id="32781" name="Line 13"/>
            <p:cNvSpPr>
              <a:spLocks noChangeShapeType="1"/>
            </p:cNvSpPr>
            <p:nvPr/>
          </p:nvSpPr>
          <p:spPr bwMode="auto">
            <a:xfrm flipH="1">
              <a:off x="3027" y="2341"/>
              <a:ext cx="40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782" name="Line 14"/>
            <p:cNvSpPr>
              <a:spLocks noChangeShapeType="1"/>
            </p:cNvSpPr>
            <p:nvPr/>
          </p:nvSpPr>
          <p:spPr bwMode="auto">
            <a:xfrm>
              <a:off x="3435" y="2347"/>
              <a:ext cx="0" cy="3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783" name="Line 15"/>
            <p:cNvSpPr>
              <a:spLocks noChangeShapeType="1"/>
            </p:cNvSpPr>
            <p:nvPr/>
          </p:nvSpPr>
          <p:spPr bwMode="auto">
            <a:xfrm flipH="1">
              <a:off x="867" y="2331"/>
              <a:ext cx="40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784" name="Line 16"/>
            <p:cNvSpPr>
              <a:spLocks noChangeShapeType="1"/>
            </p:cNvSpPr>
            <p:nvPr/>
          </p:nvSpPr>
          <p:spPr bwMode="auto">
            <a:xfrm>
              <a:off x="857" y="2331"/>
              <a:ext cx="0" cy="3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785" name="Rectangle 17"/>
            <p:cNvSpPr>
              <a:spLocks noChangeArrowheads="1"/>
            </p:cNvSpPr>
            <p:nvPr/>
          </p:nvSpPr>
          <p:spPr bwMode="auto">
            <a:xfrm>
              <a:off x="486" y="2704"/>
              <a:ext cx="1089" cy="318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/>
                <a:t>насекомые</a:t>
              </a:r>
            </a:p>
          </p:txBody>
        </p:sp>
        <p:sp>
          <p:nvSpPr>
            <p:cNvPr id="32786" name="Line 18"/>
            <p:cNvSpPr>
              <a:spLocks noChangeShapeType="1"/>
            </p:cNvSpPr>
            <p:nvPr/>
          </p:nvSpPr>
          <p:spPr bwMode="auto">
            <a:xfrm>
              <a:off x="940" y="3021"/>
              <a:ext cx="0" cy="3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787" name="Line 19"/>
            <p:cNvSpPr>
              <a:spLocks noChangeShapeType="1"/>
            </p:cNvSpPr>
            <p:nvPr/>
          </p:nvSpPr>
          <p:spPr bwMode="auto">
            <a:xfrm>
              <a:off x="3435" y="3037"/>
              <a:ext cx="0" cy="3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788" name="Line 20"/>
            <p:cNvSpPr>
              <a:spLocks noChangeShapeType="1"/>
            </p:cNvSpPr>
            <p:nvPr/>
          </p:nvSpPr>
          <p:spPr bwMode="auto">
            <a:xfrm flipV="1">
              <a:off x="957" y="3385"/>
              <a:ext cx="2467" cy="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789" name="Line 21"/>
            <p:cNvSpPr>
              <a:spLocks noChangeShapeType="1"/>
            </p:cNvSpPr>
            <p:nvPr/>
          </p:nvSpPr>
          <p:spPr bwMode="auto">
            <a:xfrm>
              <a:off x="3651" y="3612"/>
              <a:ext cx="0" cy="3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790" name="Text Box 22"/>
            <p:cNvSpPr txBox="1">
              <a:spLocks noChangeArrowheads="1"/>
            </p:cNvSpPr>
            <p:nvPr/>
          </p:nvSpPr>
          <p:spPr bwMode="auto">
            <a:xfrm>
              <a:off x="2091" y="1253"/>
              <a:ext cx="36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/>
                <a:t>нет</a:t>
              </a:r>
            </a:p>
          </p:txBody>
        </p:sp>
        <p:sp>
          <p:nvSpPr>
            <p:cNvPr id="32791" name="Text Box 23"/>
            <p:cNvSpPr txBox="1">
              <a:spLocks noChangeArrowheads="1"/>
            </p:cNvSpPr>
            <p:nvPr/>
          </p:nvSpPr>
          <p:spPr bwMode="auto">
            <a:xfrm>
              <a:off x="866" y="1979"/>
              <a:ext cx="36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/>
                <a:t>нет</a:t>
              </a:r>
            </a:p>
          </p:txBody>
        </p:sp>
        <p:sp>
          <p:nvSpPr>
            <p:cNvPr id="32792" name="Text Box 24"/>
            <p:cNvSpPr txBox="1">
              <a:spLocks noChangeArrowheads="1"/>
            </p:cNvSpPr>
            <p:nvPr/>
          </p:nvSpPr>
          <p:spPr bwMode="auto">
            <a:xfrm>
              <a:off x="3043" y="1979"/>
              <a:ext cx="36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/>
                <a:t>да</a:t>
              </a:r>
            </a:p>
          </p:txBody>
        </p:sp>
        <p:sp>
          <p:nvSpPr>
            <p:cNvPr id="32793" name="Text Box 25"/>
            <p:cNvSpPr txBox="1">
              <a:spLocks noChangeArrowheads="1"/>
            </p:cNvSpPr>
            <p:nvPr/>
          </p:nvSpPr>
          <p:spPr bwMode="auto">
            <a:xfrm>
              <a:off x="4404" y="1207"/>
              <a:ext cx="36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/>
                <a:t>да</a:t>
              </a:r>
            </a:p>
          </p:txBody>
        </p:sp>
        <p:sp>
          <p:nvSpPr>
            <p:cNvPr id="32794" name="Line 26"/>
            <p:cNvSpPr>
              <a:spLocks noChangeShapeType="1"/>
            </p:cNvSpPr>
            <p:nvPr/>
          </p:nvSpPr>
          <p:spPr bwMode="auto">
            <a:xfrm>
              <a:off x="4785" y="2205"/>
              <a:ext cx="0" cy="140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795" name="Line 27"/>
            <p:cNvSpPr>
              <a:spLocks noChangeShapeType="1"/>
            </p:cNvSpPr>
            <p:nvPr/>
          </p:nvSpPr>
          <p:spPr bwMode="auto">
            <a:xfrm>
              <a:off x="2154" y="3385"/>
              <a:ext cx="0" cy="22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796" name="Line 28"/>
            <p:cNvSpPr>
              <a:spLocks noChangeShapeType="1"/>
            </p:cNvSpPr>
            <p:nvPr/>
          </p:nvSpPr>
          <p:spPr bwMode="auto">
            <a:xfrm>
              <a:off x="2154" y="3612"/>
              <a:ext cx="263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DD444-E7A5-4697-B0BB-B6BE1B03FEEE}" type="datetime10">
              <a:rPr lang="ru-RU"/>
              <a:pPr/>
              <a:t>01:03</a:t>
            </a:fld>
            <a:endParaRPr lang="ru-RU"/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Движение</a:t>
            </a:r>
          </a:p>
        </p:txBody>
      </p:sp>
      <p:grpSp>
        <p:nvGrpSpPr>
          <p:cNvPr id="33795" name="Group 3"/>
          <p:cNvGrpSpPr>
            <a:grpSpLocks/>
          </p:cNvGrpSpPr>
          <p:nvPr/>
        </p:nvGrpSpPr>
        <p:grpSpPr bwMode="auto">
          <a:xfrm>
            <a:off x="395288" y="1268413"/>
            <a:ext cx="8096250" cy="5130800"/>
            <a:chOff x="249" y="799"/>
            <a:chExt cx="5100" cy="3232"/>
          </a:xfrm>
        </p:grpSpPr>
        <p:sp>
          <p:nvSpPr>
            <p:cNvPr id="33796" name="Line 4"/>
            <p:cNvSpPr>
              <a:spLocks noChangeShapeType="1"/>
            </p:cNvSpPr>
            <p:nvPr/>
          </p:nvSpPr>
          <p:spPr bwMode="auto">
            <a:xfrm>
              <a:off x="3453" y="799"/>
              <a:ext cx="0" cy="2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3797" name="AutoShape 5"/>
            <p:cNvSpPr>
              <a:spLocks noChangeArrowheads="1"/>
            </p:cNvSpPr>
            <p:nvPr/>
          </p:nvSpPr>
          <p:spPr bwMode="auto">
            <a:xfrm>
              <a:off x="2561" y="1072"/>
              <a:ext cx="1769" cy="907"/>
            </a:xfrm>
            <a:prstGeom prst="flowChartDecision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/>
                <a:t>Ускорение =0</a:t>
              </a:r>
            </a:p>
          </p:txBody>
        </p:sp>
        <p:sp>
          <p:nvSpPr>
            <p:cNvPr id="33798" name="Line 6"/>
            <p:cNvSpPr>
              <a:spLocks noChangeShapeType="1"/>
            </p:cNvSpPr>
            <p:nvPr/>
          </p:nvSpPr>
          <p:spPr bwMode="auto">
            <a:xfrm flipH="1">
              <a:off x="2173" y="1525"/>
              <a:ext cx="40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3799" name="Line 7"/>
            <p:cNvSpPr>
              <a:spLocks noChangeShapeType="1"/>
            </p:cNvSpPr>
            <p:nvPr/>
          </p:nvSpPr>
          <p:spPr bwMode="auto">
            <a:xfrm flipH="1">
              <a:off x="4315" y="1535"/>
              <a:ext cx="40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3800" name="Line 8"/>
            <p:cNvSpPr>
              <a:spLocks noChangeShapeType="1"/>
            </p:cNvSpPr>
            <p:nvPr/>
          </p:nvSpPr>
          <p:spPr bwMode="auto">
            <a:xfrm>
              <a:off x="2173" y="1525"/>
              <a:ext cx="0" cy="3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3801" name="Line 9"/>
            <p:cNvSpPr>
              <a:spLocks noChangeShapeType="1"/>
            </p:cNvSpPr>
            <p:nvPr/>
          </p:nvSpPr>
          <p:spPr bwMode="auto">
            <a:xfrm>
              <a:off x="4723" y="1535"/>
              <a:ext cx="0" cy="3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3802" name="Rectangle 10"/>
            <p:cNvSpPr>
              <a:spLocks noChangeArrowheads="1"/>
            </p:cNvSpPr>
            <p:nvPr/>
          </p:nvSpPr>
          <p:spPr bwMode="auto">
            <a:xfrm>
              <a:off x="4260" y="1893"/>
              <a:ext cx="1089" cy="318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/>
                <a:t>Равномерное</a:t>
              </a:r>
            </a:p>
            <a:p>
              <a:pPr algn="ctr"/>
              <a:r>
                <a:rPr lang="ru-RU"/>
                <a:t> движение</a:t>
              </a:r>
            </a:p>
          </p:txBody>
        </p:sp>
        <p:sp>
          <p:nvSpPr>
            <p:cNvPr id="33803" name="AutoShape 11"/>
            <p:cNvSpPr>
              <a:spLocks noChangeArrowheads="1"/>
            </p:cNvSpPr>
            <p:nvPr/>
          </p:nvSpPr>
          <p:spPr bwMode="auto">
            <a:xfrm>
              <a:off x="1276" y="1888"/>
              <a:ext cx="1769" cy="907"/>
            </a:xfrm>
            <a:prstGeom prst="flowChartDecision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/>
                <a:t>Ускорение </a:t>
              </a:r>
              <a:r>
                <a:rPr lang="en-US"/>
                <a:t>&lt; 0</a:t>
              </a:r>
              <a:endParaRPr lang="ru-RU"/>
            </a:p>
          </p:txBody>
        </p:sp>
        <p:sp>
          <p:nvSpPr>
            <p:cNvPr id="33804" name="Rectangle 12"/>
            <p:cNvSpPr>
              <a:spLocks noChangeArrowheads="1"/>
            </p:cNvSpPr>
            <p:nvPr/>
          </p:nvSpPr>
          <p:spPr bwMode="auto">
            <a:xfrm>
              <a:off x="2905" y="2709"/>
              <a:ext cx="1563" cy="313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/>
                <a:t>Равнозамедленное</a:t>
              </a:r>
            </a:p>
            <a:p>
              <a:pPr algn="ctr"/>
              <a:r>
                <a:rPr lang="ru-RU"/>
                <a:t>движение</a:t>
              </a:r>
            </a:p>
          </p:txBody>
        </p:sp>
        <p:sp>
          <p:nvSpPr>
            <p:cNvPr id="33805" name="Line 13"/>
            <p:cNvSpPr>
              <a:spLocks noChangeShapeType="1"/>
            </p:cNvSpPr>
            <p:nvPr/>
          </p:nvSpPr>
          <p:spPr bwMode="auto">
            <a:xfrm flipH="1">
              <a:off x="3000" y="2341"/>
              <a:ext cx="40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3806" name="Line 14"/>
            <p:cNvSpPr>
              <a:spLocks noChangeShapeType="1"/>
            </p:cNvSpPr>
            <p:nvPr/>
          </p:nvSpPr>
          <p:spPr bwMode="auto">
            <a:xfrm>
              <a:off x="3408" y="2347"/>
              <a:ext cx="0" cy="3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3807" name="Line 15"/>
            <p:cNvSpPr>
              <a:spLocks noChangeShapeType="1"/>
            </p:cNvSpPr>
            <p:nvPr/>
          </p:nvSpPr>
          <p:spPr bwMode="auto">
            <a:xfrm flipH="1">
              <a:off x="840" y="2331"/>
              <a:ext cx="40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3808" name="Line 16"/>
            <p:cNvSpPr>
              <a:spLocks noChangeShapeType="1"/>
            </p:cNvSpPr>
            <p:nvPr/>
          </p:nvSpPr>
          <p:spPr bwMode="auto">
            <a:xfrm>
              <a:off x="830" y="2331"/>
              <a:ext cx="0" cy="3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3809" name="Rectangle 17"/>
            <p:cNvSpPr>
              <a:spLocks noChangeArrowheads="1"/>
            </p:cNvSpPr>
            <p:nvPr/>
          </p:nvSpPr>
          <p:spPr bwMode="auto">
            <a:xfrm>
              <a:off x="249" y="2704"/>
              <a:ext cx="1299" cy="318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/>
                <a:t>Равноускоренное</a:t>
              </a:r>
            </a:p>
            <a:p>
              <a:pPr algn="ctr"/>
              <a:r>
                <a:rPr lang="ru-RU"/>
                <a:t>движение</a:t>
              </a:r>
            </a:p>
          </p:txBody>
        </p:sp>
        <p:sp>
          <p:nvSpPr>
            <p:cNvPr id="33810" name="Line 18"/>
            <p:cNvSpPr>
              <a:spLocks noChangeShapeType="1"/>
            </p:cNvSpPr>
            <p:nvPr/>
          </p:nvSpPr>
          <p:spPr bwMode="auto">
            <a:xfrm>
              <a:off x="913" y="3021"/>
              <a:ext cx="0" cy="3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3811" name="Line 19"/>
            <p:cNvSpPr>
              <a:spLocks noChangeShapeType="1"/>
            </p:cNvSpPr>
            <p:nvPr/>
          </p:nvSpPr>
          <p:spPr bwMode="auto">
            <a:xfrm>
              <a:off x="3408" y="3037"/>
              <a:ext cx="0" cy="3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3812" name="Line 20"/>
            <p:cNvSpPr>
              <a:spLocks noChangeShapeType="1"/>
            </p:cNvSpPr>
            <p:nvPr/>
          </p:nvSpPr>
          <p:spPr bwMode="auto">
            <a:xfrm>
              <a:off x="910" y="3390"/>
              <a:ext cx="249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3813" name="Line 21"/>
            <p:cNvSpPr>
              <a:spLocks noChangeShapeType="1"/>
            </p:cNvSpPr>
            <p:nvPr/>
          </p:nvSpPr>
          <p:spPr bwMode="auto">
            <a:xfrm>
              <a:off x="3606" y="3668"/>
              <a:ext cx="0" cy="3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3814" name="Text Box 22"/>
            <p:cNvSpPr txBox="1">
              <a:spLocks noChangeArrowheads="1"/>
            </p:cNvSpPr>
            <p:nvPr/>
          </p:nvSpPr>
          <p:spPr bwMode="auto">
            <a:xfrm>
              <a:off x="2064" y="1253"/>
              <a:ext cx="36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/>
                <a:t>нет</a:t>
              </a:r>
            </a:p>
          </p:txBody>
        </p:sp>
        <p:sp>
          <p:nvSpPr>
            <p:cNvPr id="33815" name="Text Box 23"/>
            <p:cNvSpPr txBox="1">
              <a:spLocks noChangeArrowheads="1"/>
            </p:cNvSpPr>
            <p:nvPr/>
          </p:nvSpPr>
          <p:spPr bwMode="auto">
            <a:xfrm>
              <a:off x="839" y="1979"/>
              <a:ext cx="36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/>
                <a:t>нет</a:t>
              </a:r>
            </a:p>
          </p:txBody>
        </p:sp>
        <p:sp>
          <p:nvSpPr>
            <p:cNvPr id="33816" name="Text Box 24"/>
            <p:cNvSpPr txBox="1">
              <a:spLocks noChangeArrowheads="1"/>
            </p:cNvSpPr>
            <p:nvPr/>
          </p:nvSpPr>
          <p:spPr bwMode="auto">
            <a:xfrm>
              <a:off x="3016" y="1979"/>
              <a:ext cx="36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/>
                <a:t>да</a:t>
              </a:r>
            </a:p>
          </p:txBody>
        </p:sp>
        <p:sp>
          <p:nvSpPr>
            <p:cNvPr id="33817" name="Text Box 25"/>
            <p:cNvSpPr txBox="1">
              <a:spLocks noChangeArrowheads="1"/>
            </p:cNvSpPr>
            <p:nvPr/>
          </p:nvSpPr>
          <p:spPr bwMode="auto">
            <a:xfrm>
              <a:off x="4377" y="1207"/>
              <a:ext cx="36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/>
                <a:t>да</a:t>
              </a:r>
            </a:p>
          </p:txBody>
        </p:sp>
        <p:sp>
          <p:nvSpPr>
            <p:cNvPr id="33818" name="Line 26"/>
            <p:cNvSpPr>
              <a:spLocks noChangeShapeType="1"/>
            </p:cNvSpPr>
            <p:nvPr/>
          </p:nvSpPr>
          <p:spPr bwMode="auto">
            <a:xfrm>
              <a:off x="4830" y="2205"/>
              <a:ext cx="0" cy="145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3819" name="Line 27"/>
            <p:cNvSpPr>
              <a:spLocks noChangeShapeType="1"/>
            </p:cNvSpPr>
            <p:nvPr/>
          </p:nvSpPr>
          <p:spPr bwMode="auto">
            <a:xfrm>
              <a:off x="2109" y="3385"/>
              <a:ext cx="0" cy="2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3820" name="Line 28"/>
            <p:cNvSpPr>
              <a:spLocks noChangeShapeType="1"/>
            </p:cNvSpPr>
            <p:nvPr/>
          </p:nvSpPr>
          <p:spPr bwMode="auto">
            <a:xfrm>
              <a:off x="2109" y="3657"/>
              <a:ext cx="272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64E13-103B-4E27-BDAD-A4CCEBCC312E}" type="datetime10">
              <a:rPr lang="ru-RU"/>
              <a:pPr/>
              <a:t>01:03</a:t>
            </a:fld>
            <a:endParaRPr lang="ru-RU"/>
          </a:p>
        </p:txBody>
      </p:sp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/>
              <a:t>Решение уравнения вида: </a:t>
            </a:r>
            <a:r>
              <a:rPr lang="ru-RU" sz="4000" b="1"/>
              <a:t>ах</a:t>
            </a:r>
            <a:r>
              <a:rPr lang="ru-RU" sz="4000" b="1" baseline="30000"/>
              <a:t>2</a:t>
            </a:r>
            <a:r>
              <a:rPr lang="ru-RU" sz="4000" b="1"/>
              <a:t>+вх+с=0</a:t>
            </a:r>
          </a:p>
        </p:txBody>
      </p:sp>
      <p:grpSp>
        <p:nvGrpSpPr>
          <p:cNvPr id="29722" name="Group 26"/>
          <p:cNvGrpSpPr>
            <a:grpSpLocks/>
          </p:cNvGrpSpPr>
          <p:nvPr/>
        </p:nvGrpSpPr>
        <p:grpSpPr bwMode="auto">
          <a:xfrm>
            <a:off x="1692275" y="1773238"/>
            <a:ext cx="6985000" cy="5084762"/>
            <a:chOff x="1111" y="1117"/>
            <a:chExt cx="4400" cy="3203"/>
          </a:xfrm>
        </p:grpSpPr>
        <p:sp>
          <p:nvSpPr>
            <p:cNvPr id="29700" name="Rectangle 4"/>
            <p:cNvSpPr>
              <a:spLocks noChangeArrowheads="1"/>
            </p:cNvSpPr>
            <p:nvPr/>
          </p:nvSpPr>
          <p:spPr bwMode="auto">
            <a:xfrm>
              <a:off x="2290" y="1117"/>
              <a:ext cx="1543" cy="49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400"/>
                <a:t>D:=b*b-4*a*c</a:t>
              </a:r>
              <a:endParaRPr lang="ru-RU" sz="2400"/>
            </a:p>
          </p:txBody>
        </p:sp>
        <p:sp>
          <p:nvSpPr>
            <p:cNvPr id="29701" name="AutoShape 5"/>
            <p:cNvSpPr>
              <a:spLocks noChangeArrowheads="1"/>
            </p:cNvSpPr>
            <p:nvPr/>
          </p:nvSpPr>
          <p:spPr bwMode="auto">
            <a:xfrm>
              <a:off x="2381" y="1797"/>
              <a:ext cx="1225" cy="635"/>
            </a:xfrm>
            <a:prstGeom prst="flowChartDecision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400"/>
                <a:t>D&lt;0</a:t>
              </a:r>
              <a:endParaRPr lang="ru-RU" sz="2400"/>
            </a:p>
          </p:txBody>
        </p:sp>
        <p:sp>
          <p:nvSpPr>
            <p:cNvPr id="29702" name="Rectangle 6"/>
            <p:cNvSpPr>
              <a:spLocks noChangeArrowheads="1"/>
            </p:cNvSpPr>
            <p:nvPr/>
          </p:nvSpPr>
          <p:spPr bwMode="auto">
            <a:xfrm>
              <a:off x="3878" y="2523"/>
              <a:ext cx="1633" cy="499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2400"/>
                <a:t>Нет решений</a:t>
              </a:r>
            </a:p>
          </p:txBody>
        </p:sp>
        <p:sp>
          <p:nvSpPr>
            <p:cNvPr id="29703" name="Rectangle 7"/>
            <p:cNvSpPr>
              <a:spLocks noChangeArrowheads="1"/>
            </p:cNvSpPr>
            <p:nvPr/>
          </p:nvSpPr>
          <p:spPr bwMode="auto">
            <a:xfrm>
              <a:off x="1111" y="2523"/>
              <a:ext cx="1225" cy="499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graphicFrame>
          <p:nvGraphicFramePr>
            <p:cNvPr id="29707" name="Object 11"/>
            <p:cNvGraphicFramePr>
              <a:graphicFrameLocks noChangeAspect="1"/>
            </p:cNvGraphicFramePr>
            <p:nvPr/>
          </p:nvGraphicFramePr>
          <p:xfrm>
            <a:off x="1202" y="2523"/>
            <a:ext cx="972" cy="453"/>
          </p:xfrm>
          <a:graphic>
            <a:graphicData uri="http://schemas.openxmlformats.org/presentationml/2006/ole">
              <p:oleObj spid="_x0000_s29707" name="Формула" r:id="rId3" imgW="927000" imgH="431640" progId="Equation.3">
                <p:embed/>
              </p:oleObj>
            </a:graphicData>
          </a:graphic>
        </p:graphicFrame>
        <p:sp>
          <p:nvSpPr>
            <p:cNvPr id="29709" name="Rectangle 13"/>
            <p:cNvSpPr>
              <a:spLocks noChangeArrowheads="1"/>
            </p:cNvSpPr>
            <p:nvPr/>
          </p:nvSpPr>
          <p:spPr bwMode="auto">
            <a:xfrm>
              <a:off x="1111" y="3339"/>
              <a:ext cx="1225" cy="499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graphicFrame>
          <p:nvGraphicFramePr>
            <p:cNvPr id="29710" name="Object 14"/>
            <p:cNvGraphicFramePr>
              <a:graphicFrameLocks noChangeAspect="1"/>
            </p:cNvGraphicFramePr>
            <p:nvPr/>
          </p:nvGraphicFramePr>
          <p:xfrm>
            <a:off x="1247" y="3339"/>
            <a:ext cx="999" cy="453"/>
          </p:xfrm>
          <a:graphic>
            <a:graphicData uri="http://schemas.openxmlformats.org/presentationml/2006/ole">
              <p:oleObj spid="_x0000_s29710" name="Формула" r:id="rId4" imgW="952200" imgH="431640" progId="Equation.3">
                <p:embed/>
              </p:oleObj>
            </a:graphicData>
          </a:graphic>
        </p:graphicFrame>
        <p:sp>
          <p:nvSpPr>
            <p:cNvPr id="29711" name="Line 15"/>
            <p:cNvSpPr>
              <a:spLocks noChangeShapeType="1"/>
            </p:cNvSpPr>
            <p:nvPr/>
          </p:nvSpPr>
          <p:spPr bwMode="auto">
            <a:xfrm>
              <a:off x="3001" y="1616"/>
              <a:ext cx="0" cy="18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9712" name="Line 16"/>
            <p:cNvSpPr>
              <a:spLocks noChangeShapeType="1"/>
            </p:cNvSpPr>
            <p:nvPr/>
          </p:nvSpPr>
          <p:spPr bwMode="auto">
            <a:xfrm>
              <a:off x="3601" y="2115"/>
              <a:ext cx="68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9713" name="Line 17"/>
            <p:cNvSpPr>
              <a:spLocks noChangeShapeType="1"/>
            </p:cNvSpPr>
            <p:nvPr/>
          </p:nvSpPr>
          <p:spPr bwMode="auto">
            <a:xfrm>
              <a:off x="4286" y="2115"/>
              <a:ext cx="0" cy="4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9714" name="Line 18"/>
            <p:cNvSpPr>
              <a:spLocks noChangeShapeType="1"/>
            </p:cNvSpPr>
            <p:nvPr/>
          </p:nvSpPr>
          <p:spPr bwMode="auto">
            <a:xfrm>
              <a:off x="1635" y="2099"/>
              <a:ext cx="72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9716" name="Line 20"/>
            <p:cNvSpPr>
              <a:spLocks noChangeShapeType="1"/>
            </p:cNvSpPr>
            <p:nvPr/>
          </p:nvSpPr>
          <p:spPr bwMode="auto">
            <a:xfrm>
              <a:off x="1625" y="2099"/>
              <a:ext cx="0" cy="40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9717" name="Line 21"/>
            <p:cNvSpPr>
              <a:spLocks noChangeShapeType="1"/>
            </p:cNvSpPr>
            <p:nvPr/>
          </p:nvSpPr>
          <p:spPr bwMode="auto">
            <a:xfrm>
              <a:off x="1655" y="3022"/>
              <a:ext cx="0" cy="3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9718" name="Line 22"/>
            <p:cNvSpPr>
              <a:spLocks noChangeShapeType="1"/>
            </p:cNvSpPr>
            <p:nvPr/>
          </p:nvSpPr>
          <p:spPr bwMode="auto">
            <a:xfrm>
              <a:off x="1655" y="3838"/>
              <a:ext cx="0" cy="18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9719" name="Line 23"/>
            <p:cNvSpPr>
              <a:spLocks noChangeShapeType="1"/>
            </p:cNvSpPr>
            <p:nvPr/>
          </p:nvSpPr>
          <p:spPr bwMode="auto">
            <a:xfrm>
              <a:off x="4422" y="3022"/>
              <a:ext cx="0" cy="99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9720" name="Line 24"/>
            <p:cNvSpPr>
              <a:spLocks noChangeShapeType="1"/>
            </p:cNvSpPr>
            <p:nvPr/>
          </p:nvSpPr>
          <p:spPr bwMode="auto">
            <a:xfrm>
              <a:off x="1655" y="4020"/>
              <a:ext cx="276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9721" name="Line 25"/>
            <p:cNvSpPr>
              <a:spLocks noChangeShapeType="1"/>
            </p:cNvSpPr>
            <p:nvPr/>
          </p:nvSpPr>
          <p:spPr bwMode="auto">
            <a:xfrm>
              <a:off x="3107" y="4020"/>
              <a:ext cx="0" cy="3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9723" name="Text Box 27"/>
          <p:cNvSpPr txBox="1">
            <a:spLocks noChangeArrowheads="1"/>
          </p:cNvSpPr>
          <p:nvPr/>
        </p:nvSpPr>
        <p:spPr bwMode="auto">
          <a:xfrm>
            <a:off x="2484438" y="2781300"/>
            <a:ext cx="863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?</a:t>
            </a:r>
          </a:p>
        </p:txBody>
      </p:sp>
      <p:sp>
        <p:nvSpPr>
          <p:cNvPr id="29724" name="Text Box 28"/>
          <p:cNvSpPr txBox="1">
            <a:spLocks noChangeArrowheads="1"/>
          </p:cNvSpPr>
          <p:nvPr/>
        </p:nvSpPr>
        <p:spPr bwMode="auto">
          <a:xfrm>
            <a:off x="6084888" y="2781300"/>
            <a:ext cx="863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C4E77-A06E-49CA-9C64-89C0B41DE152}" type="datetime10">
              <a:rPr lang="ru-RU"/>
              <a:pPr/>
              <a:t>01:03</a:t>
            </a:fld>
            <a:endParaRPr lang="ru-RU"/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Решение задачи</a:t>
            </a: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4643438" y="1628775"/>
            <a:ext cx="4114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609600" indent="-609600">
              <a:spcBef>
                <a:spcPct val="20000"/>
              </a:spcBef>
              <a:buFontTx/>
              <a:buAutoNum type="arabicPeriod"/>
            </a:pPr>
            <a:r>
              <a:rPr lang="en-US" sz="2000" b="1"/>
              <a:t>If</a:t>
            </a:r>
            <a:r>
              <a:rPr lang="en-US" sz="2000"/>
              <a:t> B&gt;M</a:t>
            </a:r>
            <a:endParaRPr lang="en-US" sz="2000" b="1"/>
          </a:p>
          <a:p>
            <a:pPr marL="609600" indent="-609600">
              <a:spcBef>
                <a:spcPct val="20000"/>
              </a:spcBef>
              <a:buFontTx/>
              <a:buAutoNum type="arabicPeriod"/>
            </a:pPr>
            <a:r>
              <a:rPr lang="en-US" sz="2000" b="1"/>
              <a:t>     Then </a:t>
            </a:r>
            <a:endParaRPr lang="en-US" sz="2000"/>
          </a:p>
          <a:p>
            <a:pPr marL="609600" indent="-609600">
              <a:spcBef>
                <a:spcPct val="20000"/>
              </a:spcBef>
              <a:buFontTx/>
              <a:buAutoNum type="arabicPeriod"/>
            </a:pPr>
            <a:r>
              <a:rPr lang="en-US" sz="2000"/>
              <a:t>          begin</a:t>
            </a:r>
          </a:p>
          <a:p>
            <a:pPr marL="609600" indent="-609600">
              <a:spcBef>
                <a:spcPct val="20000"/>
              </a:spcBef>
              <a:buFontTx/>
              <a:buAutoNum type="arabicPeriod"/>
            </a:pPr>
            <a:r>
              <a:rPr lang="ru-RU" sz="2000"/>
              <a:t>               В:=В-М;</a:t>
            </a:r>
            <a:endParaRPr lang="en-US" sz="2000"/>
          </a:p>
          <a:p>
            <a:pPr marL="609600" indent="-609600">
              <a:spcBef>
                <a:spcPct val="20000"/>
              </a:spcBef>
              <a:buFontTx/>
              <a:buAutoNum type="arabicPeriod"/>
            </a:pPr>
            <a:r>
              <a:rPr lang="en-US" sz="2000"/>
              <a:t>          end</a:t>
            </a:r>
            <a:endParaRPr lang="en-US" sz="2000" b="1"/>
          </a:p>
          <a:p>
            <a:pPr marL="609600" indent="-609600">
              <a:spcBef>
                <a:spcPct val="20000"/>
              </a:spcBef>
              <a:buFontTx/>
              <a:buAutoNum type="arabicPeriod"/>
            </a:pPr>
            <a:r>
              <a:rPr lang="en-US" sz="2000" b="1"/>
              <a:t>    Else</a:t>
            </a:r>
            <a:endParaRPr lang="en-US" sz="2000"/>
          </a:p>
          <a:p>
            <a:pPr marL="609600" indent="-609600">
              <a:spcBef>
                <a:spcPct val="20000"/>
              </a:spcBef>
              <a:buFontTx/>
              <a:buAutoNum type="arabicPeriod"/>
            </a:pPr>
            <a:r>
              <a:rPr lang="en-US" sz="2000"/>
              <a:t>          begin</a:t>
            </a:r>
          </a:p>
          <a:p>
            <a:pPr marL="609600" indent="-609600">
              <a:spcBef>
                <a:spcPct val="20000"/>
              </a:spcBef>
              <a:buFontTx/>
              <a:buAutoNum type="arabicPeriod"/>
            </a:pPr>
            <a:r>
              <a:rPr lang="ru-RU" sz="2000"/>
              <a:t>                 В:=0;</a:t>
            </a:r>
            <a:endParaRPr lang="en-US" sz="2000"/>
          </a:p>
          <a:p>
            <a:pPr marL="609600" indent="-609600">
              <a:spcBef>
                <a:spcPct val="20000"/>
              </a:spcBef>
              <a:buFontTx/>
              <a:buAutoNum type="arabicPeriod"/>
            </a:pPr>
            <a:r>
              <a:rPr lang="en-US" sz="2000"/>
              <a:t>          end</a:t>
            </a:r>
            <a:r>
              <a:rPr lang="en-US" sz="2000" b="1"/>
              <a:t>;</a:t>
            </a:r>
            <a:endParaRPr lang="ru-RU" sz="2000" b="1"/>
          </a:p>
          <a:p>
            <a:pPr marL="609600" indent="-609600">
              <a:spcBef>
                <a:spcPct val="20000"/>
              </a:spcBef>
              <a:buFontTx/>
              <a:buAutoNum type="arabicPeriod"/>
            </a:pPr>
            <a:r>
              <a:rPr lang="en-US" sz="2000" b="1"/>
              <a:t>Writeln (“</a:t>
            </a:r>
            <a:r>
              <a:rPr lang="ru-RU" sz="2000" b="1"/>
              <a:t>Буратино закопает </a:t>
            </a:r>
            <a:r>
              <a:rPr lang="en-US" sz="2000" b="1"/>
              <a:t>”, B, ‘</a:t>
            </a:r>
            <a:r>
              <a:rPr lang="ru-RU" sz="2000" b="1"/>
              <a:t>монет</a:t>
            </a:r>
            <a:r>
              <a:rPr lang="en-US" sz="2000" b="1"/>
              <a:t>’)</a:t>
            </a:r>
            <a:endParaRPr lang="ru-RU" sz="2000" b="1"/>
          </a:p>
        </p:txBody>
      </p:sp>
      <p:sp>
        <p:nvSpPr>
          <p:cNvPr id="20485" name="AutoShape 5"/>
          <p:cNvSpPr>
            <a:spLocks noChangeArrowheads="1"/>
          </p:cNvSpPr>
          <p:nvPr/>
        </p:nvSpPr>
        <p:spPr bwMode="auto">
          <a:xfrm>
            <a:off x="1212850" y="1516063"/>
            <a:ext cx="1600200" cy="990600"/>
          </a:xfrm>
          <a:prstGeom prst="flowChartDecision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B&gt;M</a:t>
            </a:r>
            <a:endParaRPr lang="ru-RU" sz="2000" b="1"/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374650" y="2735263"/>
            <a:ext cx="1143000" cy="838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B:=0</a:t>
            </a:r>
            <a:endParaRPr lang="ru-RU" sz="2000" b="1"/>
          </a:p>
        </p:txBody>
      </p:sp>
      <p:sp>
        <p:nvSpPr>
          <p:cNvPr id="20487" name="Rectangle 7"/>
          <p:cNvSpPr>
            <a:spLocks noChangeArrowheads="1"/>
          </p:cNvSpPr>
          <p:nvPr/>
        </p:nvSpPr>
        <p:spPr bwMode="auto">
          <a:xfrm>
            <a:off x="2508250" y="2735263"/>
            <a:ext cx="1143000" cy="838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b="1"/>
              <a:t>B:=B-M</a:t>
            </a:r>
            <a:endParaRPr lang="ru-RU" b="1"/>
          </a:p>
        </p:txBody>
      </p:sp>
      <p:cxnSp>
        <p:nvCxnSpPr>
          <p:cNvPr id="20488" name="AutoShape 8"/>
          <p:cNvCxnSpPr>
            <a:cxnSpLocks noChangeShapeType="1"/>
            <a:stCxn id="20485" idx="3"/>
            <a:endCxn id="20487" idx="0"/>
          </p:cNvCxnSpPr>
          <p:nvPr/>
        </p:nvCxnSpPr>
        <p:spPr bwMode="auto">
          <a:xfrm>
            <a:off x="2813050" y="2011363"/>
            <a:ext cx="266700" cy="723900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20489" name="AutoShape 9"/>
          <p:cNvCxnSpPr>
            <a:cxnSpLocks noChangeShapeType="1"/>
            <a:stCxn id="20485" idx="1"/>
            <a:endCxn id="20486" idx="0"/>
          </p:cNvCxnSpPr>
          <p:nvPr/>
        </p:nvCxnSpPr>
        <p:spPr bwMode="auto">
          <a:xfrm rot="10800000" flipV="1">
            <a:off x="946150" y="2011363"/>
            <a:ext cx="266700" cy="723900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20490" name="Line 10"/>
          <p:cNvSpPr>
            <a:spLocks noChangeShapeType="1"/>
          </p:cNvSpPr>
          <p:nvPr/>
        </p:nvSpPr>
        <p:spPr bwMode="auto">
          <a:xfrm>
            <a:off x="2028825" y="906463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cxnSp>
        <p:nvCxnSpPr>
          <p:cNvPr id="20491" name="AutoShape 11"/>
          <p:cNvCxnSpPr>
            <a:cxnSpLocks noChangeShapeType="1"/>
            <a:stCxn id="20486" idx="2"/>
          </p:cNvCxnSpPr>
          <p:nvPr/>
        </p:nvCxnSpPr>
        <p:spPr bwMode="auto">
          <a:xfrm rot="16200000" flipH="1">
            <a:off x="416719" y="4102894"/>
            <a:ext cx="2163762" cy="1104900"/>
          </a:xfrm>
          <a:prstGeom prst="bentConnector3">
            <a:avLst>
              <a:gd name="adj1" fmla="val 25384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20492" name="AutoShape 12"/>
          <p:cNvCxnSpPr>
            <a:cxnSpLocks noChangeShapeType="1"/>
            <a:stCxn id="20487" idx="2"/>
          </p:cNvCxnSpPr>
          <p:nvPr/>
        </p:nvCxnSpPr>
        <p:spPr bwMode="auto">
          <a:xfrm rot="5400000">
            <a:off x="1483519" y="4140994"/>
            <a:ext cx="2163762" cy="1028700"/>
          </a:xfrm>
          <a:prstGeom prst="bentConnector3">
            <a:avLst>
              <a:gd name="adj1" fmla="val 24648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20493" name="Text Box 13"/>
          <p:cNvSpPr txBox="1">
            <a:spLocks noChangeArrowheads="1"/>
          </p:cNvSpPr>
          <p:nvPr/>
        </p:nvSpPr>
        <p:spPr bwMode="auto">
          <a:xfrm>
            <a:off x="2736850" y="1668463"/>
            <a:ext cx="68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да</a:t>
            </a:r>
          </a:p>
        </p:txBody>
      </p:sp>
      <p:sp>
        <p:nvSpPr>
          <p:cNvPr id="20494" name="Text Box 14"/>
          <p:cNvSpPr txBox="1">
            <a:spLocks noChangeArrowheads="1"/>
          </p:cNvSpPr>
          <p:nvPr/>
        </p:nvSpPr>
        <p:spPr bwMode="auto">
          <a:xfrm>
            <a:off x="755650" y="1592263"/>
            <a:ext cx="68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нет</a:t>
            </a:r>
          </a:p>
        </p:txBody>
      </p:sp>
      <p:sp>
        <p:nvSpPr>
          <p:cNvPr id="20495" name="AutoShape 15"/>
          <p:cNvSpPr>
            <a:spLocks noChangeArrowheads="1"/>
          </p:cNvSpPr>
          <p:nvPr/>
        </p:nvSpPr>
        <p:spPr bwMode="auto">
          <a:xfrm>
            <a:off x="1027113" y="4652963"/>
            <a:ext cx="2016125" cy="647700"/>
          </a:xfrm>
          <a:prstGeom prst="flowChartInputOutpu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/>
              <a:t>Вывод В</a:t>
            </a:r>
          </a:p>
        </p:txBody>
      </p:sp>
      <p:pic>
        <p:nvPicPr>
          <p:cNvPr id="20496" name="Picture 16" descr="компания"/>
          <p:cNvPicPr>
            <a:picLocks noChangeAspect="1" noChangeArrowheads="1"/>
          </p:cNvPicPr>
          <p:nvPr/>
        </p:nvPicPr>
        <p:blipFill>
          <a:blip r:embed="rId2"/>
          <a:srcRect l="8620" t="12271" r="5133" b="10979"/>
          <a:stretch>
            <a:fillRect/>
          </a:stretch>
        </p:blipFill>
        <p:spPr bwMode="auto">
          <a:xfrm>
            <a:off x="4718050" y="1268413"/>
            <a:ext cx="3862388" cy="52276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204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04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F7A4E-29EF-4463-ADF4-74ADA916D249}" type="datetime10">
              <a:rPr lang="ru-RU"/>
              <a:pPr/>
              <a:t>01:03</a:t>
            </a:fld>
            <a:endParaRPr lang="ru-RU"/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sz="2800" dirty="0">
                <a:solidFill>
                  <a:schemeClr val="tx1"/>
                </a:solidFill>
              </a:rPr>
              <a:t>С клавиатуры введены ответы:</a:t>
            </a:r>
            <a:r>
              <a:rPr lang="ru-RU" sz="2800" b="1" dirty="0">
                <a:solidFill>
                  <a:schemeClr val="tx1"/>
                </a:solidFill>
              </a:rPr>
              <a:t>  </a:t>
            </a:r>
            <a:r>
              <a:rPr lang="ru-RU" sz="2800" b="1" i="1" dirty="0">
                <a:solidFill>
                  <a:schemeClr val="tx1"/>
                </a:solidFill>
              </a:rPr>
              <a:t>да</a:t>
            </a:r>
            <a:r>
              <a:rPr lang="en-US" sz="2800" b="1" i="1" dirty="0">
                <a:solidFill>
                  <a:schemeClr val="tx1"/>
                </a:solidFill>
              </a:rPr>
              <a:t> </a:t>
            </a:r>
            <a:r>
              <a:rPr lang="ru-RU" sz="2800" b="1" i="1" dirty="0">
                <a:solidFill>
                  <a:schemeClr val="tx1"/>
                </a:solidFill>
              </a:rPr>
              <a:t>да</a:t>
            </a:r>
            <a:r>
              <a:rPr lang="en-US" sz="2800" b="1" i="1" dirty="0">
                <a:solidFill>
                  <a:schemeClr val="tx1"/>
                </a:solidFill>
              </a:rPr>
              <a:t> </a:t>
            </a:r>
            <a:r>
              <a:rPr lang="ru-RU" sz="2800" b="1" i="1" dirty="0">
                <a:solidFill>
                  <a:schemeClr val="tx1"/>
                </a:solidFill>
              </a:rPr>
              <a:t>да</a:t>
            </a:r>
            <a:r>
              <a:rPr lang="en-US" sz="2800" b="1" i="1" dirty="0">
                <a:solidFill>
                  <a:schemeClr val="tx1"/>
                </a:solidFill>
              </a:rPr>
              <a:t> </a:t>
            </a:r>
            <a:r>
              <a:rPr lang="ru-RU" sz="2800" b="1" i="1" dirty="0">
                <a:solidFill>
                  <a:schemeClr val="tx1"/>
                </a:solidFill>
              </a:rPr>
              <a:t> </a:t>
            </a:r>
            <a:r>
              <a:rPr lang="ru-RU" sz="2800" b="1" dirty="0">
                <a:solidFill>
                  <a:schemeClr val="tx1"/>
                </a:solidFill>
              </a:rPr>
              <a:t>5</a:t>
            </a:r>
            <a:r>
              <a:rPr lang="ru-RU" sz="2800" dirty="0">
                <a:solidFill>
                  <a:schemeClr val="tx1"/>
                </a:solidFill>
              </a:rPr>
              <a:t/>
            </a:r>
            <a:br>
              <a:rPr lang="ru-RU" sz="2800" dirty="0">
                <a:solidFill>
                  <a:schemeClr val="tx1"/>
                </a:solidFill>
              </a:rPr>
            </a:b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0" y="642918"/>
            <a:ext cx="8893175" cy="531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77788">
              <a:tabLst>
                <a:tab pos="4500563" algn="l"/>
              </a:tabLst>
            </a:pPr>
            <a:r>
              <a:rPr lang="en-US" i="1" dirty="0" err="1"/>
              <a:t>var</a:t>
            </a:r>
            <a:r>
              <a:rPr lang="en-US" i="1" dirty="0"/>
              <a:t>   </a:t>
            </a:r>
            <a:r>
              <a:rPr lang="en-US" dirty="0"/>
              <a:t>a</a:t>
            </a:r>
            <a:r>
              <a:rPr lang="ru-RU" dirty="0"/>
              <a:t>1</a:t>
            </a:r>
            <a:r>
              <a:rPr lang="en-US" dirty="0"/>
              <a:t>,a2,a3 :string;</a:t>
            </a:r>
            <a:endParaRPr lang="ru-RU" dirty="0"/>
          </a:p>
          <a:p>
            <a:pPr indent="77788">
              <a:tabLst>
                <a:tab pos="4500563" algn="l"/>
              </a:tabLst>
            </a:pPr>
            <a:r>
              <a:rPr lang="en-US" dirty="0"/>
              <a:t>     </a:t>
            </a:r>
            <a:r>
              <a:rPr lang="ru-RU" dirty="0"/>
              <a:t>   </a:t>
            </a:r>
            <a:r>
              <a:rPr lang="en-US" dirty="0"/>
              <a:t>s  :integer;</a:t>
            </a:r>
            <a:endParaRPr lang="ru-RU" dirty="0"/>
          </a:p>
          <a:p>
            <a:pPr indent="77788">
              <a:tabLst>
                <a:tab pos="4500563" algn="l"/>
              </a:tabLst>
            </a:pPr>
            <a:r>
              <a:rPr lang="ru-RU" dirty="0"/>
              <a:t>        </a:t>
            </a:r>
            <a:r>
              <a:rPr lang="en-US" dirty="0" err="1"/>
              <a:t>otv</a:t>
            </a:r>
            <a:r>
              <a:rPr lang="en-US" dirty="0"/>
              <a:t> :string;</a:t>
            </a:r>
            <a:endParaRPr lang="ru-RU" dirty="0"/>
          </a:p>
          <a:p>
            <a:pPr indent="77788">
              <a:tabLst>
                <a:tab pos="4500563" algn="l"/>
              </a:tabLst>
            </a:pPr>
            <a:r>
              <a:rPr lang="en-US" dirty="0"/>
              <a:t>begin</a:t>
            </a:r>
            <a:endParaRPr lang="ru-RU" dirty="0"/>
          </a:p>
          <a:p>
            <a:pPr indent="77788">
              <a:tabLst>
                <a:tab pos="4500563" algn="l"/>
              </a:tabLst>
            </a:pPr>
            <a:r>
              <a:rPr lang="ru-RU" dirty="0"/>
              <a:t>               </a:t>
            </a:r>
            <a:r>
              <a:rPr lang="en-US" dirty="0" err="1"/>
              <a:t>writeln</a:t>
            </a:r>
            <a:r>
              <a:rPr lang="en-US" dirty="0"/>
              <a:t>('B</a:t>
            </a:r>
            <a:r>
              <a:rPr lang="ru-RU" dirty="0" err="1"/>
              <a:t>ы</a:t>
            </a:r>
            <a:r>
              <a:rPr lang="en-US" dirty="0"/>
              <a:t> </a:t>
            </a:r>
            <a:r>
              <a:rPr lang="ru-RU" dirty="0"/>
              <a:t>любите</a:t>
            </a:r>
            <a:r>
              <a:rPr lang="en-US" dirty="0"/>
              <a:t> </a:t>
            </a:r>
            <a:r>
              <a:rPr lang="ru-RU" dirty="0"/>
              <a:t>бананы</a:t>
            </a:r>
            <a:r>
              <a:rPr lang="en-US" dirty="0"/>
              <a:t>?’);</a:t>
            </a:r>
            <a:endParaRPr lang="ru-RU" dirty="0"/>
          </a:p>
          <a:p>
            <a:pPr indent="77788">
              <a:tabLst>
                <a:tab pos="4500563" algn="l"/>
              </a:tabLst>
            </a:pPr>
            <a:r>
              <a:rPr lang="ru-RU" dirty="0"/>
              <a:t>               </a:t>
            </a:r>
            <a:r>
              <a:rPr lang="en-US" dirty="0"/>
              <a:t>READLN(</a:t>
            </a:r>
            <a:r>
              <a:rPr lang="ru-RU" dirty="0"/>
              <a:t>о</a:t>
            </a:r>
            <a:r>
              <a:rPr lang="en-US" dirty="0" err="1"/>
              <a:t>tv</a:t>
            </a:r>
            <a:r>
              <a:rPr lang="en-US" dirty="0"/>
              <a:t>);</a:t>
            </a:r>
            <a:endParaRPr lang="ru-RU" dirty="0"/>
          </a:p>
          <a:p>
            <a:pPr indent="77788">
              <a:tabLst>
                <a:tab pos="4500563" algn="l"/>
              </a:tabLst>
            </a:pPr>
            <a:r>
              <a:rPr lang="ru-RU" dirty="0"/>
              <a:t>               </a:t>
            </a:r>
            <a:r>
              <a:rPr lang="en-US" b="1" dirty="0"/>
              <a:t>if </a:t>
            </a:r>
            <a:r>
              <a:rPr lang="en-US" b="1" dirty="0" err="1"/>
              <a:t>otv</a:t>
            </a:r>
            <a:r>
              <a:rPr lang="en-US" b="1" dirty="0"/>
              <a:t>='</a:t>
            </a:r>
            <a:r>
              <a:rPr lang="ru-RU" b="1" dirty="0"/>
              <a:t>да</a:t>
            </a:r>
            <a:r>
              <a:rPr lang="en-US" b="1" dirty="0"/>
              <a:t>' then a</a:t>
            </a:r>
            <a:r>
              <a:rPr lang="ru-RU" b="1" dirty="0"/>
              <a:t>1</a:t>
            </a:r>
            <a:r>
              <a:rPr lang="en-US" b="1" dirty="0"/>
              <a:t> :='</a:t>
            </a:r>
            <a:r>
              <a:rPr lang="ru-RU" b="1" dirty="0"/>
              <a:t>банан</a:t>
            </a:r>
            <a:r>
              <a:rPr lang="en-US" b="1" dirty="0"/>
              <a:t>‘</a:t>
            </a:r>
            <a:r>
              <a:rPr lang="ru-RU" b="1" dirty="0"/>
              <a:t>        </a:t>
            </a:r>
            <a:r>
              <a:rPr lang="en-US" b="1" dirty="0"/>
              <a:t>else a</a:t>
            </a:r>
            <a:r>
              <a:rPr lang="ru-RU" b="1" dirty="0"/>
              <a:t>1</a:t>
            </a:r>
            <a:r>
              <a:rPr lang="en-US" b="1" dirty="0"/>
              <a:t> :='</a:t>
            </a:r>
            <a:r>
              <a:rPr lang="ru-RU" b="1" dirty="0"/>
              <a:t>арбуз</a:t>
            </a:r>
            <a:r>
              <a:rPr lang="en-US" b="1" dirty="0"/>
              <a:t>';</a:t>
            </a:r>
            <a:endParaRPr lang="ru-RU" b="1" dirty="0"/>
          </a:p>
          <a:p>
            <a:pPr indent="77788">
              <a:tabLst>
                <a:tab pos="4500563" algn="l"/>
              </a:tabLst>
            </a:pPr>
            <a:r>
              <a:rPr lang="ru-RU" dirty="0"/>
              <a:t>               </a:t>
            </a:r>
            <a:r>
              <a:rPr lang="en-US" dirty="0" err="1"/>
              <a:t>writeln</a:t>
            </a:r>
            <a:r>
              <a:rPr lang="ru-RU" dirty="0"/>
              <a:t>('</a:t>
            </a:r>
            <a:r>
              <a:rPr lang="en-US" dirty="0"/>
              <a:t>B</a:t>
            </a:r>
            <a:r>
              <a:rPr lang="ru-RU" dirty="0" err="1"/>
              <a:t>ам</a:t>
            </a:r>
            <a:r>
              <a:rPr lang="ru-RU" dirty="0"/>
              <a:t> нравится желтый цвет?);</a:t>
            </a:r>
          </a:p>
          <a:p>
            <a:pPr indent="77788">
              <a:tabLst>
                <a:tab pos="4500563" algn="l"/>
              </a:tabLst>
            </a:pPr>
            <a:r>
              <a:rPr lang="ru-RU" dirty="0"/>
              <a:t>               </a:t>
            </a:r>
            <a:r>
              <a:rPr lang="en-US" dirty="0"/>
              <a:t>READLN(</a:t>
            </a:r>
            <a:r>
              <a:rPr lang="en-US" dirty="0" err="1"/>
              <a:t>otv</a:t>
            </a:r>
            <a:r>
              <a:rPr lang="en-US" dirty="0"/>
              <a:t>);</a:t>
            </a:r>
            <a:endParaRPr lang="ru-RU" dirty="0"/>
          </a:p>
          <a:p>
            <a:pPr indent="77788">
              <a:tabLst>
                <a:tab pos="4500563" algn="l"/>
              </a:tabLst>
            </a:pPr>
            <a:r>
              <a:rPr lang="ru-RU" dirty="0"/>
              <a:t>               </a:t>
            </a:r>
            <a:r>
              <a:rPr lang="en-US" b="1" dirty="0"/>
              <a:t>if </a:t>
            </a:r>
            <a:r>
              <a:rPr lang="en-US" b="1" dirty="0" err="1"/>
              <a:t>otv</a:t>
            </a:r>
            <a:r>
              <a:rPr lang="en-US" b="1" dirty="0"/>
              <a:t>='</a:t>
            </a:r>
            <a:r>
              <a:rPr lang="ru-RU" b="1" dirty="0" err="1"/>
              <a:t>д</a:t>
            </a:r>
            <a:r>
              <a:rPr lang="en-US" b="1" dirty="0"/>
              <a:t>a’ then a2:='</a:t>
            </a:r>
            <a:r>
              <a:rPr lang="ru-RU" b="1" dirty="0"/>
              <a:t>желтый</a:t>
            </a:r>
            <a:r>
              <a:rPr lang="en-US" b="1" dirty="0"/>
              <a:t>‘</a:t>
            </a:r>
            <a:r>
              <a:rPr lang="ru-RU" b="1" dirty="0"/>
              <a:t> </a:t>
            </a:r>
            <a:r>
              <a:rPr lang="en-US" b="1" dirty="0"/>
              <a:t>    else a2:=' </a:t>
            </a:r>
            <a:r>
              <a:rPr lang="ru-RU" b="1" dirty="0"/>
              <a:t>зеленый</a:t>
            </a:r>
            <a:r>
              <a:rPr lang="en-US" b="1" dirty="0"/>
              <a:t> ' ;</a:t>
            </a:r>
            <a:endParaRPr lang="ru-RU" b="1" dirty="0"/>
          </a:p>
          <a:p>
            <a:pPr indent="77788">
              <a:tabLst>
                <a:tab pos="4500563" algn="l"/>
              </a:tabLst>
            </a:pPr>
            <a:r>
              <a:rPr lang="ru-RU" dirty="0"/>
              <a:t>               </a:t>
            </a:r>
            <a:r>
              <a:rPr lang="en-US" dirty="0" err="1"/>
              <a:t>writeln</a:t>
            </a:r>
            <a:r>
              <a:rPr lang="ru-RU" dirty="0"/>
              <a:t>('</a:t>
            </a:r>
            <a:r>
              <a:rPr lang="en-US" dirty="0"/>
              <a:t>B</a:t>
            </a:r>
            <a:r>
              <a:rPr lang="ru-RU" dirty="0" err="1"/>
              <a:t>ы</a:t>
            </a:r>
            <a:r>
              <a:rPr lang="ru-RU" dirty="0"/>
              <a:t> любите кошек ?');</a:t>
            </a:r>
          </a:p>
          <a:p>
            <a:pPr indent="77788">
              <a:tabLst>
                <a:tab pos="4500563" algn="l"/>
              </a:tabLst>
            </a:pPr>
            <a:r>
              <a:rPr lang="ru-RU" dirty="0"/>
              <a:t>               </a:t>
            </a:r>
            <a:r>
              <a:rPr lang="en-US" dirty="0"/>
              <a:t>READLN(</a:t>
            </a:r>
            <a:r>
              <a:rPr lang="ru-RU" dirty="0"/>
              <a:t>о</a:t>
            </a:r>
            <a:r>
              <a:rPr lang="en-US" dirty="0" err="1"/>
              <a:t>tv</a:t>
            </a:r>
            <a:r>
              <a:rPr lang="en-US" dirty="0"/>
              <a:t>);</a:t>
            </a:r>
            <a:endParaRPr lang="ru-RU" dirty="0"/>
          </a:p>
          <a:p>
            <a:pPr indent="77788">
              <a:tabLst>
                <a:tab pos="4500563" algn="l"/>
              </a:tabLst>
            </a:pPr>
            <a:r>
              <a:rPr lang="ru-RU" b="1" dirty="0"/>
              <a:t>               </a:t>
            </a:r>
            <a:r>
              <a:rPr lang="en-US" b="1" dirty="0"/>
              <a:t>if </a:t>
            </a:r>
            <a:r>
              <a:rPr lang="ru-RU" b="1" dirty="0"/>
              <a:t>о</a:t>
            </a:r>
            <a:r>
              <a:rPr lang="en-US" b="1" dirty="0" err="1"/>
              <a:t>tv</a:t>
            </a:r>
            <a:r>
              <a:rPr lang="en-US" b="1" dirty="0"/>
              <a:t>='</a:t>
            </a:r>
            <a:r>
              <a:rPr lang="ru-RU" b="1" dirty="0"/>
              <a:t>да</a:t>
            </a:r>
            <a:r>
              <a:rPr lang="en-US" b="1" dirty="0"/>
              <a:t>' then a3:='</a:t>
            </a:r>
            <a:r>
              <a:rPr lang="ru-RU" b="1" dirty="0"/>
              <a:t>кошка</a:t>
            </a:r>
            <a:r>
              <a:rPr lang="en-US" b="1" dirty="0"/>
              <a:t>'	 else a</a:t>
            </a:r>
            <a:r>
              <a:rPr lang="ru-RU" b="1" dirty="0"/>
              <a:t>3:='собака';</a:t>
            </a:r>
          </a:p>
          <a:p>
            <a:pPr indent="77788">
              <a:tabLst>
                <a:tab pos="4500563" algn="l"/>
              </a:tabLst>
            </a:pPr>
            <a:r>
              <a:rPr lang="ru-RU" dirty="0"/>
              <a:t>               </a:t>
            </a:r>
            <a:r>
              <a:rPr lang="en-US" dirty="0" err="1"/>
              <a:t>writeln</a:t>
            </a:r>
            <a:r>
              <a:rPr lang="ru-RU" dirty="0"/>
              <a:t>('Сколько сосисок в холодильнике?');</a:t>
            </a:r>
          </a:p>
          <a:p>
            <a:pPr indent="77788">
              <a:tabLst>
                <a:tab pos="4500563" algn="l"/>
              </a:tabLst>
            </a:pPr>
            <a:r>
              <a:rPr lang="ru-RU" dirty="0"/>
              <a:t>               </a:t>
            </a:r>
            <a:r>
              <a:rPr lang="en-US" dirty="0"/>
              <a:t>READLN(s); </a:t>
            </a:r>
            <a:endParaRPr lang="ru-RU" dirty="0"/>
          </a:p>
          <a:p>
            <a:pPr indent="77788">
              <a:tabLst>
                <a:tab pos="4500563" algn="l"/>
              </a:tabLst>
            </a:pPr>
            <a:r>
              <a:rPr lang="en-US" dirty="0"/>
              <a:t> </a:t>
            </a:r>
            <a:r>
              <a:rPr lang="ru-RU" dirty="0"/>
              <a:t>             </a:t>
            </a:r>
            <a:r>
              <a:rPr lang="en-US" dirty="0"/>
              <a:t> </a:t>
            </a:r>
            <a:r>
              <a:rPr lang="en-US" dirty="0" err="1"/>
              <a:t>writeln</a:t>
            </a:r>
            <a:r>
              <a:rPr lang="en-US" dirty="0"/>
              <a:t>('</a:t>
            </a:r>
            <a:r>
              <a:rPr lang="ru-RU" dirty="0"/>
              <a:t>Ваша</a:t>
            </a:r>
            <a:r>
              <a:rPr lang="en-US" dirty="0"/>
              <a:t> ',</a:t>
            </a:r>
            <a:r>
              <a:rPr lang="ru-RU" dirty="0" err="1"/>
              <a:t>аЗ</a:t>
            </a:r>
            <a:r>
              <a:rPr lang="en-US" dirty="0"/>
              <a:t>,' </a:t>
            </a:r>
            <a:r>
              <a:rPr lang="ru-RU" dirty="0"/>
              <a:t>скушала</a:t>
            </a:r>
            <a:r>
              <a:rPr lang="en-US" dirty="0"/>
              <a:t> ',a2,a</a:t>
            </a:r>
            <a:r>
              <a:rPr lang="ru-RU" dirty="0"/>
              <a:t>1, ' и ',</a:t>
            </a:r>
            <a:r>
              <a:rPr lang="en-US" dirty="0"/>
              <a:t>s</a:t>
            </a:r>
            <a:r>
              <a:rPr lang="ru-RU" dirty="0"/>
              <a:t>,' сосисок,');</a:t>
            </a:r>
          </a:p>
          <a:p>
            <a:pPr indent="77788">
              <a:tabLst>
                <a:tab pos="4500563" algn="l"/>
              </a:tabLst>
            </a:pPr>
            <a:r>
              <a:rPr lang="ru-RU" dirty="0"/>
              <a:t>               </a:t>
            </a:r>
            <a:r>
              <a:rPr lang="en-US" dirty="0"/>
              <a:t>write</a:t>
            </a:r>
            <a:r>
              <a:rPr lang="ru-RU" dirty="0"/>
              <a:t>('и сказала: ');</a:t>
            </a:r>
          </a:p>
          <a:p>
            <a:pPr indent="77788">
              <a:tabLst>
                <a:tab pos="4500563" algn="l"/>
              </a:tabLst>
            </a:pPr>
            <a:r>
              <a:rPr lang="ru-RU" b="1" dirty="0"/>
              <a:t>               </a:t>
            </a:r>
            <a:r>
              <a:rPr lang="en-US" b="1" dirty="0"/>
              <a:t>if s&lt;5 then </a:t>
            </a:r>
            <a:r>
              <a:rPr lang="en-US" b="1" dirty="0" err="1"/>
              <a:t>writeln</a:t>
            </a:r>
            <a:r>
              <a:rPr lang="en-US" b="1" dirty="0"/>
              <a:t>('XOPO</a:t>
            </a:r>
            <a:r>
              <a:rPr lang="ru-RU" b="1" dirty="0"/>
              <a:t>Ш</a:t>
            </a:r>
            <a:r>
              <a:rPr lang="en-US" b="1" dirty="0"/>
              <a:t>O, </a:t>
            </a:r>
            <a:r>
              <a:rPr lang="ru-RU" b="1" dirty="0"/>
              <a:t>НО</a:t>
            </a:r>
            <a:r>
              <a:rPr lang="en-US" b="1" dirty="0"/>
              <a:t> </a:t>
            </a:r>
            <a:r>
              <a:rPr lang="ru-RU" b="1" dirty="0"/>
              <a:t>МАЛО</a:t>
            </a:r>
            <a:r>
              <a:rPr lang="en-US" b="1" dirty="0"/>
              <a:t>')</a:t>
            </a:r>
            <a:r>
              <a:rPr lang="ru-RU" b="1" dirty="0"/>
              <a:t> </a:t>
            </a:r>
            <a:r>
              <a:rPr lang="en-US" b="1" dirty="0"/>
              <a:t>else </a:t>
            </a:r>
            <a:r>
              <a:rPr lang="en-US" b="1" dirty="0" err="1"/>
              <a:t>writeln</a:t>
            </a:r>
            <a:r>
              <a:rPr lang="en-US" b="1" dirty="0"/>
              <a:t>('</a:t>
            </a:r>
            <a:r>
              <a:rPr lang="ru-RU" b="1" dirty="0"/>
              <a:t>Спасибо</a:t>
            </a:r>
            <a:r>
              <a:rPr lang="en-US" b="1" dirty="0"/>
              <a:t> !!!');</a:t>
            </a:r>
            <a:endParaRPr lang="ru-RU" b="1" dirty="0"/>
          </a:p>
          <a:p>
            <a:pPr indent="77788">
              <a:tabLst>
                <a:tab pos="4500563" algn="l"/>
              </a:tabLst>
            </a:pPr>
            <a:r>
              <a:rPr lang="en-US" dirty="0"/>
              <a:t> end.</a:t>
            </a:r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1619250" y="2420938"/>
            <a:ext cx="5832475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/>
              <a:t>Ваша кошка скушала желтый банан и 5 сосисок и сказала Спасибо!!!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34326-6D57-49DC-BAC1-FFB1284917CA}" type="datetime10">
              <a:rPr lang="ru-RU"/>
              <a:pPr/>
              <a:t>01:02</a:t>
            </a:fld>
            <a:endParaRPr lang="ru-RU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anchorCtr="1"/>
          <a:lstStyle/>
          <a:p>
            <a:r>
              <a:rPr lang="ru-RU" sz="4000"/>
              <a:t>Элементы блок-схем</a:t>
            </a:r>
            <a:endParaRPr lang="ru-RU" sz="3600"/>
          </a:p>
        </p:txBody>
      </p:sp>
      <p:sp>
        <p:nvSpPr>
          <p:cNvPr id="6148" name="Oval 4"/>
          <p:cNvSpPr>
            <a:spLocks noChangeArrowheads="1"/>
          </p:cNvSpPr>
          <p:nvPr/>
        </p:nvSpPr>
        <p:spPr bwMode="auto">
          <a:xfrm>
            <a:off x="1042988" y="1773238"/>
            <a:ext cx="1582737" cy="504825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1116013" y="4797425"/>
            <a:ext cx="1511300" cy="576263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50" name="AutoShape 6"/>
          <p:cNvSpPr>
            <a:spLocks noChangeArrowheads="1"/>
          </p:cNvSpPr>
          <p:nvPr/>
        </p:nvSpPr>
        <p:spPr bwMode="auto">
          <a:xfrm>
            <a:off x="900113" y="3284538"/>
            <a:ext cx="2016125" cy="503237"/>
          </a:xfrm>
          <a:prstGeom prst="parallelogram">
            <a:avLst>
              <a:gd name="adj" fmla="val 100158"/>
            </a:avLst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4067175" y="1989138"/>
            <a:ext cx="30956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-  начало или конец</a:t>
            </a:r>
          </a:p>
        </p:txBody>
      </p:sp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3995738" y="5013325"/>
            <a:ext cx="23034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-  действие</a:t>
            </a:r>
          </a:p>
        </p:txBody>
      </p:sp>
      <p:sp>
        <p:nvSpPr>
          <p:cNvPr id="6154" name="Text Box 10"/>
          <p:cNvSpPr txBox="1">
            <a:spLocks noChangeArrowheads="1"/>
          </p:cNvSpPr>
          <p:nvPr/>
        </p:nvSpPr>
        <p:spPr bwMode="auto">
          <a:xfrm>
            <a:off x="3708400" y="3500438"/>
            <a:ext cx="49688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-  ввод данных и вывод результатов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2" grpId="0"/>
      <p:bldP spid="6153" grpId="0"/>
      <p:bldP spid="615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4C526-1D40-4B6F-BD6F-AF841E72687D}" type="datetime10">
              <a:rPr lang="ru-RU"/>
              <a:pPr/>
              <a:t>01:03</a:t>
            </a:fld>
            <a:endParaRPr lang="ru-RU"/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48" y="2285992"/>
            <a:ext cx="8229600" cy="1143000"/>
          </a:xfrm>
        </p:spPr>
        <p:txBody>
          <a:bodyPr/>
          <a:lstStyle/>
          <a:p>
            <a:pPr algn="ctr"/>
            <a:r>
              <a:rPr lang="ru-RU" dirty="0">
                <a:hlinkClick r:id="rId2" action="ppaction://hlinkfile"/>
              </a:rPr>
              <a:t>Тестирующая программа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1908175" y="1196975"/>
            <a:ext cx="5183188" cy="5068888"/>
          </a:xfrm>
        </p:spPr>
        <p:txBody>
          <a:bodyPr>
            <a:normAutofit fontScale="92500"/>
          </a:bodyPr>
          <a:lstStyle/>
          <a:p>
            <a:pPr marL="609600" indent="-609600">
              <a:lnSpc>
                <a:spcPct val="80000"/>
              </a:lnSpc>
            </a:pPr>
            <a:r>
              <a:rPr lang="ru-RU" sz="2400"/>
              <a:t>«Посади ты эту птицу, -</a:t>
            </a:r>
          </a:p>
          <a:p>
            <a:pPr marL="609600" indent="-609600">
              <a:lnSpc>
                <a:spcPct val="80000"/>
              </a:lnSpc>
            </a:pPr>
            <a:r>
              <a:rPr lang="ru-RU" sz="2400"/>
              <a:t>Молвил он царю, - на спицу;</a:t>
            </a:r>
          </a:p>
          <a:p>
            <a:pPr marL="609600" indent="-609600">
              <a:lnSpc>
                <a:spcPct val="80000"/>
              </a:lnSpc>
            </a:pPr>
            <a:r>
              <a:rPr lang="ru-RU" sz="2400"/>
              <a:t>Петушок мой золотой </a:t>
            </a:r>
          </a:p>
          <a:p>
            <a:pPr marL="609600" indent="-609600">
              <a:lnSpc>
                <a:spcPct val="80000"/>
              </a:lnSpc>
            </a:pPr>
            <a:r>
              <a:rPr lang="ru-RU" sz="2400"/>
              <a:t>Будет верный сторож твой: </a:t>
            </a:r>
          </a:p>
          <a:p>
            <a:pPr marL="609600" indent="-609600">
              <a:lnSpc>
                <a:spcPct val="80000"/>
              </a:lnSpc>
            </a:pPr>
            <a:r>
              <a:rPr lang="ru-RU" sz="2400"/>
              <a:t>Коль кругом все будет мирно, </a:t>
            </a:r>
          </a:p>
          <a:p>
            <a:pPr marL="609600" indent="-609600">
              <a:lnSpc>
                <a:spcPct val="80000"/>
              </a:lnSpc>
            </a:pPr>
            <a:r>
              <a:rPr lang="ru-RU" sz="2400"/>
              <a:t>Так сидеть он будет смирно; </a:t>
            </a:r>
          </a:p>
          <a:p>
            <a:pPr marL="609600" indent="-609600">
              <a:lnSpc>
                <a:spcPct val="80000"/>
              </a:lnSpc>
            </a:pPr>
            <a:r>
              <a:rPr lang="ru-RU" sz="2400"/>
              <a:t>Но лишь чуть со стороны </a:t>
            </a:r>
          </a:p>
          <a:p>
            <a:pPr marL="609600" indent="-609600">
              <a:lnSpc>
                <a:spcPct val="80000"/>
              </a:lnSpc>
            </a:pPr>
            <a:r>
              <a:rPr lang="ru-RU" sz="2400"/>
              <a:t>Ожидать тебе войны, </a:t>
            </a:r>
          </a:p>
          <a:p>
            <a:pPr marL="609600" indent="-609600">
              <a:lnSpc>
                <a:spcPct val="80000"/>
              </a:lnSpc>
            </a:pPr>
            <a:r>
              <a:rPr lang="ru-RU" sz="2400"/>
              <a:t>Иль набега силы бранной, </a:t>
            </a:r>
          </a:p>
          <a:p>
            <a:pPr marL="609600" indent="-609600">
              <a:lnSpc>
                <a:spcPct val="80000"/>
              </a:lnSpc>
            </a:pPr>
            <a:r>
              <a:rPr lang="ru-RU" sz="2400"/>
              <a:t>Иль другой беды незваной, </a:t>
            </a:r>
          </a:p>
          <a:p>
            <a:pPr marL="609600" indent="-609600">
              <a:lnSpc>
                <a:spcPct val="80000"/>
              </a:lnSpc>
            </a:pPr>
            <a:r>
              <a:rPr lang="ru-RU" sz="2400"/>
              <a:t>Вмиг тогда мой петушок </a:t>
            </a:r>
          </a:p>
          <a:p>
            <a:pPr marL="609600" indent="-609600">
              <a:lnSpc>
                <a:spcPct val="80000"/>
              </a:lnSpc>
            </a:pPr>
            <a:r>
              <a:rPr lang="ru-RU" sz="2400"/>
              <a:t>Приподымет гребешок, </a:t>
            </a:r>
          </a:p>
          <a:p>
            <a:pPr marL="609600" indent="-609600">
              <a:lnSpc>
                <a:spcPct val="80000"/>
              </a:lnSpc>
            </a:pPr>
            <a:r>
              <a:rPr lang="ru-RU" sz="2400"/>
              <a:t>Закричит и встрепенется </a:t>
            </a:r>
          </a:p>
          <a:p>
            <a:pPr marL="609600" indent="-609600">
              <a:lnSpc>
                <a:spcPct val="80000"/>
              </a:lnSpc>
            </a:pPr>
            <a:r>
              <a:rPr lang="ru-RU" sz="2400"/>
              <a:t>И в то место обернется»...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FDF83-8325-40AD-8D7F-55CC1CE013FB}" type="datetime10">
              <a:rPr lang="ru-RU"/>
              <a:pPr/>
              <a:t>01:03</a:t>
            </a:fld>
            <a:endParaRPr lang="ru-RU"/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/>
              <a:t>А. С. Пушкин «Сказка о золотом петушке»</a:t>
            </a:r>
            <a:r>
              <a:rPr lang="ru-RU" sz="4000"/>
              <a:t> </a:t>
            </a:r>
            <a:br>
              <a:rPr lang="ru-RU" sz="4000"/>
            </a:br>
            <a:endParaRPr lang="ru-RU" sz="4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214282" y="1714488"/>
            <a:ext cx="8929718" cy="4525963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dirty="0">
                <a:solidFill>
                  <a:schemeClr val="tx2"/>
                </a:solidFill>
                <a:latin typeface="Garamond" pitchFamily="18" charset="0"/>
              </a:rPr>
              <a:t> </a:t>
            </a:r>
            <a:r>
              <a:rPr lang="ru-RU" dirty="0">
                <a:solidFill>
                  <a:schemeClr val="tx2"/>
                </a:solidFill>
                <a:latin typeface="Garamond" pitchFamily="18" charset="0"/>
              </a:rPr>
              <a:t>Составит блок схему и программу на языке </a:t>
            </a:r>
            <a:r>
              <a:rPr lang="en-US" dirty="0">
                <a:solidFill>
                  <a:schemeClr val="tx2"/>
                </a:solidFill>
                <a:latin typeface="Garamond" pitchFamily="18" charset="0"/>
              </a:rPr>
              <a:t>Pascal</a:t>
            </a:r>
            <a:r>
              <a:rPr lang="ru-RU" dirty="0">
                <a:solidFill>
                  <a:schemeClr val="tx2"/>
                </a:solidFill>
                <a:latin typeface="Garamond" pitchFamily="18" charset="0"/>
              </a:rPr>
              <a:t>, которая вычисляет оптимальный вес пользователя, сравнивает его с реальным весом (его вводит пользователь) и выдает рекомендацию о необходимости поправиться или похудеть на некоторое количество килограммов </a:t>
            </a:r>
          </a:p>
          <a:p>
            <a:pPr algn="ctr">
              <a:buFontTx/>
              <a:buNone/>
            </a:pPr>
            <a:r>
              <a:rPr lang="ru-RU" dirty="0">
                <a:solidFill>
                  <a:schemeClr val="tx2"/>
                </a:solidFill>
                <a:latin typeface="Garamond" pitchFamily="18" charset="0"/>
              </a:rPr>
              <a:t>Оптимальный вес = рост (в сантиметрах) -100</a:t>
            </a:r>
          </a:p>
          <a:p>
            <a:pPr algn="ctr">
              <a:buFontTx/>
              <a:buNone/>
            </a:pP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0224E-35AB-41D1-BE0C-EB040D46E25C}" type="datetime10">
              <a:rPr lang="ru-RU"/>
              <a:pPr/>
              <a:t>01:04</a:t>
            </a:fld>
            <a:endParaRPr lang="ru-RU"/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Домашнее </a:t>
            </a:r>
            <a:r>
              <a:rPr lang="ru-RU" dirty="0" smtClean="0"/>
              <a:t>задание: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12281-2F07-4C38-B525-1D3A82925D9C}" type="datetime10">
              <a:rPr lang="ru-RU"/>
              <a:pPr/>
              <a:t>01:02</a:t>
            </a:fld>
            <a:endParaRPr lang="ru-RU"/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anchorCtr="1"/>
          <a:lstStyle/>
          <a:p>
            <a:r>
              <a:rPr lang="ru-RU" sz="4000"/>
              <a:t>Блок-схема задачи</a:t>
            </a:r>
            <a:endParaRPr lang="ru-RU" sz="3600"/>
          </a:p>
        </p:txBody>
      </p:sp>
      <p:grpSp>
        <p:nvGrpSpPr>
          <p:cNvPr id="7199" name="Group 31"/>
          <p:cNvGrpSpPr>
            <a:grpSpLocks/>
          </p:cNvGrpSpPr>
          <p:nvPr/>
        </p:nvGrpSpPr>
        <p:grpSpPr bwMode="auto">
          <a:xfrm>
            <a:off x="2690813" y="1196975"/>
            <a:ext cx="2184400" cy="5184775"/>
            <a:chOff x="1695" y="754"/>
            <a:chExt cx="1376" cy="3266"/>
          </a:xfrm>
        </p:grpSpPr>
        <p:sp>
          <p:nvSpPr>
            <p:cNvPr id="7171" name="Oval 3"/>
            <p:cNvSpPr>
              <a:spLocks noChangeArrowheads="1"/>
            </p:cNvSpPr>
            <p:nvPr/>
          </p:nvSpPr>
          <p:spPr bwMode="auto">
            <a:xfrm>
              <a:off x="1973" y="1071"/>
              <a:ext cx="997" cy="318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77" name="Oval 9"/>
            <p:cNvSpPr>
              <a:spLocks noChangeArrowheads="1"/>
            </p:cNvSpPr>
            <p:nvPr/>
          </p:nvSpPr>
          <p:spPr bwMode="auto">
            <a:xfrm>
              <a:off x="1845" y="3672"/>
              <a:ext cx="997" cy="318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78" name="AutoShape 10"/>
            <p:cNvSpPr>
              <a:spLocks noChangeArrowheads="1"/>
            </p:cNvSpPr>
            <p:nvPr/>
          </p:nvSpPr>
          <p:spPr bwMode="auto">
            <a:xfrm>
              <a:off x="1801" y="1586"/>
              <a:ext cx="1270" cy="317"/>
            </a:xfrm>
            <a:prstGeom prst="parallelogram">
              <a:avLst>
                <a:gd name="adj" fmla="val 100158"/>
              </a:avLst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79" name="AutoShape 11"/>
            <p:cNvSpPr>
              <a:spLocks noChangeArrowheads="1"/>
            </p:cNvSpPr>
            <p:nvPr/>
          </p:nvSpPr>
          <p:spPr bwMode="auto">
            <a:xfrm>
              <a:off x="1695" y="2976"/>
              <a:ext cx="1270" cy="317"/>
            </a:xfrm>
            <a:prstGeom prst="parallelogram">
              <a:avLst>
                <a:gd name="adj" fmla="val 100158"/>
              </a:avLst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80" name="Rectangle 12"/>
            <p:cNvSpPr>
              <a:spLocks noChangeArrowheads="1"/>
            </p:cNvSpPr>
            <p:nvPr/>
          </p:nvSpPr>
          <p:spPr bwMode="auto">
            <a:xfrm>
              <a:off x="1882" y="2251"/>
              <a:ext cx="952" cy="363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81" name="Line 13"/>
            <p:cNvSpPr>
              <a:spLocks noChangeShapeType="1"/>
            </p:cNvSpPr>
            <p:nvPr/>
          </p:nvSpPr>
          <p:spPr bwMode="auto">
            <a:xfrm>
              <a:off x="2472" y="754"/>
              <a:ext cx="0" cy="3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182" name="Line 14"/>
            <p:cNvSpPr>
              <a:spLocks noChangeShapeType="1"/>
            </p:cNvSpPr>
            <p:nvPr/>
          </p:nvSpPr>
          <p:spPr bwMode="auto">
            <a:xfrm>
              <a:off x="2472" y="1389"/>
              <a:ext cx="0" cy="18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183" name="Line 15"/>
            <p:cNvSpPr>
              <a:spLocks noChangeShapeType="1"/>
            </p:cNvSpPr>
            <p:nvPr/>
          </p:nvSpPr>
          <p:spPr bwMode="auto">
            <a:xfrm>
              <a:off x="2451" y="1933"/>
              <a:ext cx="0" cy="31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184" name="Line 16"/>
            <p:cNvSpPr>
              <a:spLocks noChangeShapeType="1"/>
            </p:cNvSpPr>
            <p:nvPr/>
          </p:nvSpPr>
          <p:spPr bwMode="auto">
            <a:xfrm>
              <a:off x="2431" y="2659"/>
              <a:ext cx="0" cy="3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185" name="Line 17"/>
            <p:cNvSpPr>
              <a:spLocks noChangeShapeType="1"/>
            </p:cNvSpPr>
            <p:nvPr/>
          </p:nvSpPr>
          <p:spPr bwMode="auto">
            <a:xfrm>
              <a:off x="2390" y="3339"/>
              <a:ext cx="0" cy="31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194" name="Line 26"/>
            <p:cNvSpPr>
              <a:spLocks noChangeShapeType="1"/>
            </p:cNvSpPr>
            <p:nvPr/>
          </p:nvSpPr>
          <p:spPr bwMode="auto">
            <a:xfrm>
              <a:off x="2245" y="4020"/>
              <a:ext cx="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195" name="Line 27"/>
            <p:cNvSpPr>
              <a:spLocks noChangeShapeType="1"/>
            </p:cNvSpPr>
            <p:nvPr/>
          </p:nvSpPr>
          <p:spPr bwMode="auto">
            <a:xfrm>
              <a:off x="2154" y="4020"/>
              <a:ext cx="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0" y="1557338"/>
            <a:ext cx="6778625" cy="4525962"/>
          </a:xfrm>
        </p:spPr>
        <p:txBody>
          <a:bodyPr/>
          <a:lstStyle/>
          <a:p>
            <a:pPr marL="381000" indent="-381000">
              <a:lnSpc>
                <a:spcPct val="80000"/>
              </a:lnSpc>
            </a:pPr>
            <a:endParaRPr lang="ru-RU" sz="2000"/>
          </a:p>
          <a:p>
            <a:pPr marL="381000" indent="-381000">
              <a:lnSpc>
                <a:spcPct val="80000"/>
              </a:lnSpc>
              <a:buFontTx/>
              <a:buAutoNum type="arabicPeriod"/>
            </a:pPr>
            <a:r>
              <a:rPr lang="en-US" sz="2000"/>
              <a:t>Program Ola;</a:t>
            </a:r>
          </a:p>
          <a:p>
            <a:pPr marL="381000" indent="-381000">
              <a:lnSpc>
                <a:spcPct val="80000"/>
              </a:lnSpc>
              <a:buFontTx/>
              <a:buAutoNum type="arabicPeriod"/>
            </a:pPr>
            <a:r>
              <a:rPr lang="en-US" sz="2000"/>
              <a:t>	Var 	name1, name2:string;</a:t>
            </a:r>
          </a:p>
          <a:p>
            <a:pPr marL="381000" indent="-381000">
              <a:lnSpc>
                <a:spcPct val="80000"/>
              </a:lnSpc>
              <a:buFontTx/>
              <a:buAutoNum type="arabicPeriod"/>
            </a:pPr>
            <a:r>
              <a:rPr lang="en-US" sz="2000"/>
              <a:t>Begin</a:t>
            </a:r>
          </a:p>
          <a:p>
            <a:pPr marL="381000" indent="-381000">
              <a:lnSpc>
                <a:spcPct val="80000"/>
              </a:lnSpc>
              <a:buFontTx/>
              <a:buAutoNum type="arabicPeriod"/>
            </a:pPr>
            <a:r>
              <a:rPr lang="en-US" sz="2000"/>
              <a:t>	Writeln</a:t>
            </a:r>
            <a:r>
              <a:rPr lang="ru-RU" sz="2000"/>
              <a:t> (‘Введите имя мальчика’);</a:t>
            </a:r>
          </a:p>
          <a:p>
            <a:pPr marL="381000" indent="-381000">
              <a:lnSpc>
                <a:spcPct val="80000"/>
              </a:lnSpc>
              <a:buFontTx/>
              <a:buAutoNum type="arabicPeriod"/>
            </a:pPr>
            <a:r>
              <a:rPr lang="ru-RU" sz="2000"/>
              <a:t>	</a:t>
            </a:r>
            <a:r>
              <a:rPr lang="en-US" sz="2000"/>
              <a:t>Readln</a:t>
            </a:r>
            <a:r>
              <a:rPr lang="ru-RU" sz="2000"/>
              <a:t> (</a:t>
            </a:r>
            <a:r>
              <a:rPr lang="en-US" sz="2000"/>
              <a:t>name</a:t>
            </a:r>
            <a:r>
              <a:rPr lang="ru-RU" sz="2000"/>
              <a:t>1);	</a:t>
            </a:r>
            <a:endParaRPr lang="en-US" sz="2000"/>
          </a:p>
          <a:p>
            <a:pPr marL="381000" indent="-381000">
              <a:lnSpc>
                <a:spcPct val="80000"/>
              </a:lnSpc>
              <a:buFontTx/>
              <a:buAutoNum type="arabicPeriod"/>
            </a:pPr>
            <a:r>
              <a:rPr lang="ru-RU" sz="2000"/>
              <a:t>        </a:t>
            </a:r>
            <a:r>
              <a:rPr lang="en-US" sz="2000"/>
              <a:t>Writeln</a:t>
            </a:r>
            <a:r>
              <a:rPr lang="ru-RU" sz="2000"/>
              <a:t> (‘Введите имя девочки’);</a:t>
            </a:r>
          </a:p>
          <a:p>
            <a:pPr marL="381000" indent="-381000">
              <a:lnSpc>
                <a:spcPct val="80000"/>
              </a:lnSpc>
              <a:buFontTx/>
              <a:buAutoNum type="arabicPeriod"/>
            </a:pPr>
            <a:r>
              <a:rPr lang="ru-RU" sz="2000"/>
              <a:t>	</a:t>
            </a:r>
            <a:r>
              <a:rPr lang="en-US" sz="2000"/>
              <a:t>Readln (name2);	</a:t>
            </a:r>
          </a:p>
          <a:p>
            <a:pPr marL="381000" indent="-381000">
              <a:lnSpc>
                <a:spcPct val="80000"/>
              </a:lnSpc>
              <a:buFontTx/>
              <a:buAutoNum type="arabicPeriod"/>
            </a:pPr>
            <a:r>
              <a:rPr lang="en-US" sz="2000"/>
              <a:t>	Writeln (‘</a:t>
            </a:r>
            <a:r>
              <a:rPr lang="ru-RU" sz="2000"/>
              <a:t>Ученик</a:t>
            </a:r>
            <a:r>
              <a:rPr lang="en-US" sz="2000"/>
              <a:t> </a:t>
            </a:r>
            <a:r>
              <a:rPr lang="ru-RU" sz="2000"/>
              <a:t>Лицея</a:t>
            </a:r>
            <a:r>
              <a:rPr lang="en-US" sz="2000"/>
              <a:t> №2 ’,name1);</a:t>
            </a:r>
          </a:p>
          <a:p>
            <a:pPr marL="381000" indent="-381000">
              <a:lnSpc>
                <a:spcPct val="80000"/>
              </a:lnSpc>
              <a:buFontTx/>
              <a:buAutoNum type="arabicPeriod"/>
            </a:pPr>
            <a:r>
              <a:rPr lang="en-US" sz="2000"/>
              <a:t>	Writeln</a:t>
            </a:r>
            <a:r>
              <a:rPr lang="ru-RU" sz="2000"/>
              <a:t> (‘дергает за косички девочку’);</a:t>
            </a:r>
          </a:p>
          <a:p>
            <a:pPr marL="381000" indent="-381000">
              <a:lnSpc>
                <a:spcPct val="80000"/>
              </a:lnSpc>
              <a:buFontTx/>
              <a:buAutoNum type="arabicPeriod"/>
            </a:pPr>
            <a:r>
              <a:rPr lang="ru-RU" sz="2000"/>
              <a:t>	</a:t>
            </a:r>
            <a:r>
              <a:rPr lang="en-US" sz="2000"/>
              <a:t>Writeln</a:t>
            </a:r>
            <a:r>
              <a:rPr lang="ru-RU" sz="2000"/>
              <a:t> (‘которую зовут’,</a:t>
            </a:r>
            <a:r>
              <a:rPr lang="en-US" sz="2000"/>
              <a:t>name</a:t>
            </a:r>
            <a:r>
              <a:rPr lang="ru-RU" sz="2000"/>
              <a:t>2,’.’);</a:t>
            </a:r>
            <a:endParaRPr lang="en-US" sz="2000"/>
          </a:p>
          <a:p>
            <a:pPr marL="381000" indent="-381000">
              <a:lnSpc>
                <a:spcPct val="80000"/>
              </a:lnSpc>
              <a:buFontTx/>
              <a:buAutoNum type="arabicPeriod"/>
            </a:pPr>
            <a:r>
              <a:rPr lang="ru-RU" sz="2000"/>
              <a:t>        </a:t>
            </a:r>
            <a:r>
              <a:rPr lang="en-US" sz="2000"/>
              <a:t>Writeln</a:t>
            </a:r>
            <a:r>
              <a:rPr lang="ru-RU" sz="2000"/>
              <a:t> (‘Но’,</a:t>
            </a:r>
            <a:r>
              <a:rPr lang="en-US" sz="2000"/>
              <a:t>name</a:t>
            </a:r>
            <a:r>
              <a:rPr lang="ru-RU" sz="2000"/>
              <a:t>2,’на него не обижается.’);</a:t>
            </a:r>
            <a:endParaRPr lang="en-US" sz="2000"/>
          </a:p>
          <a:p>
            <a:pPr marL="381000" indent="-381000">
              <a:lnSpc>
                <a:spcPct val="80000"/>
              </a:lnSpc>
              <a:buFontTx/>
              <a:buAutoNum type="arabicPeriod"/>
            </a:pPr>
            <a:r>
              <a:rPr lang="en-US" sz="2000"/>
              <a:t>End</a:t>
            </a:r>
            <a:r>
              <a:rPr lang="ru-RU" sz="2000"/>
              <a:t>.	</a:t>
            </a:r>
          </a:p>
        </p:txBody>
      </p:sp>
      <p:sp>
        <p:nvSpPr>
          <p:cNvPr id="9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ECC2A-6629-4BA7-8E41-36D48575DFC2}" type="datetime10">
              <a:rPr lang="ru-RU"/>
              <a:pPr/>
              <a:t>01:02</a:t>
            </a:fld>
            <a:endParaRPr lang="ru-RU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ru-RU" sz="2000"/>
              <a:t>Что будет на экране дисплея после выполнения приведенной программы, если в процессе ее работы была введена следующая информация :</a:t>
            </a:r>
            <a:r>
              <a:rPr lang="ru-RU" sz="2000" b="1"/>
              <a:t>ВОВА СВЕТА</a:t>
            </a:r>
            <a:r>
              <a:rPr lang="en-US" sz="2000" b="1"/>
              <a:t/>
            </a:r>
            <a:br>
              <a:rPr lang="en-US" sz="2000" b="1"/>
            </a:br>
            <a:endParaRPr lang="ru-RU" sz="2000" b="1"/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5256213" y="1196975"/>
            <a:ext cx="3887787" cy="1873250"/>
          </a:xfrm>
          <a:prstGeom prst="wedgeRoundRectCallout">
            <a:avLst>
              <a:gd name="adj1" fmla="val -72333"/>
              <a:gd name="adj2" fmla="val 30931"/>
              <a:gd name="adj3" fmla="val 16667"/>
            </a:avLst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5364163" y="1341438"/>
            <a:ext cx="4572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/>
              <a:t>Введите имя мальчика</a:t>
            </a:r>
          </a:p>
        </p:txBody>
      </p:sp>
      <p:sp>
        <p:nvSpPr>
          <p:cNvPr id="3082" name="Rectangle 10"/>
          <p:cNvSpPr>
            <a:spLocks noChangeArrowheads="1"/>
          </p:cNvSpPr>
          <p:nvPr/>
        </p:nvSpPr>
        <p:spPr bwMode="auto">
          <a:xfrm>
            <a:off x="5435600" y="1700213"/>
            <a:ext cx="857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>
                <a:solidFill>
                  <a:schemeClr val="tx2"/>
                </a:solidFill>
              </a:rPr>
              <a:t>ВОВА</a:t>
            </a:r>
          </a:p>
        </p:txBody>
      </p:sp>
      <p:sp>
        <p:nvSpPr>
          <p:cNvPr id="3083" name="Rectangle 11"/>
          <p:cNvSpPr>
            <a:spLocks noChangeArrowheads="1"/>
          </p:cNvSpPr>
          <p:nvPr/>
        </p:nvSpPr>
        <p:spPr bwMode="auto">
          <a:xfrm>
            <a:off x="5435600" y="2133600"/>
            <a:ext cx="24685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Введите имя девочки</a:t>
            </a:r>
          </a:p>
        </p:txBody>
      </p:sp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5508625" y="2565400"/>
            <a:ext cx="971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>
                <a:solidFill>
                  <a:schemeClr val="tx2"/>
                </a:solidFill>
              </a:rPr>
              <a:t>СВЕТА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5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0" dur="indefinite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11" dur="indefinite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12" dur="indefinite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5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4" dur="indefinite"/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16" dur="indefinite"/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5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8" dur="indefinite"/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19" dur="indefinite"/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20" dur="indefinite"/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2" dur="1000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3" dur="1000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000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9" dur="80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0" dur="80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80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6" dur="80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7" dur="80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80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8" grpId="0"/>
      <p:bldP spid="3082" grpId="0"/>
      <p:bldP spid="3083" grpId="0"/>
      <p:bldP spid="308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0" y="1557338"/>
            <a:ext cx="6778625" cy="4525962"/>
          </a:xfrm>
        </p:spPr>
        <p:txBody>
          <a:bodyPr/>
          <a:lstStyle/>
          <a:p>
            <a:pPr marL="381000" indent="-381000">
              <a:lnSpc>
                <a:spcPct val="80000"/>
              </a:lnSpc>
            </a:pPr>
            <a:endParaRPr lang="ru-RU" sz="2000"/>
          </a:p>
          <a:p>
            <a:pPr marL="381000" indent="-381000">
              <a:lnSpc>
                <a:spcPct val="80000"/>
              </a:lnSpc>
              <a:buFontTx/>
              <a:buAutoNum type="arabicPeriod"/>
            </a:pPr>
            <a:r>
              <a:rPr lang="en-US" sz="2000"/>
              <a:t>Program Ola;</a:t>
            </a:r>
          </a:p>
          <a:p>
            <a:pPr marL="381000" indent="-381000">
              <a:lnSpc>
                <a:spcPct val="80000"/>
              </a:lnSpc>
              <a:buFontTx/>
              <a:buAutoNum type="arabicPeriod"/>
            </a:pPr>
            <a:r>
              <a:rPr lang="en-US" sz="2000"/>
              <a:t>	Var 	name1, name2:string;</a:t>
            </a:r>
          </a:p>
          <a:p>
            <a:pPr marL="381000" indent="-381000">
              <a:lnSpc>
                <a:spcPct val="80000"/>
              </a:lnSpc>
              <a:buFontTx/>
              <a:buAutoNum type="arabicPeriod"/>
            </a:pPr>
            <a:r>
              <a:rPr lang="en-US" sz="2000"/>
              <a:t>Begin</a:t>
            </a:r>
          </a:p>
          <a:p>
            <a:pPr marL="381000" indent="-381000">
              <a:lnSpc>
                <a:spcPct val="80000"/>
              </a:lnSpc>
              <a:buFontTx/>
              <a:buAutoNum type="arabicPeriod"/>
            </a:pPr>
            <a:r>
              <a:rPr lang="en-US" sz="2000"/>
              <a:t>	Writeln</a:t>
            </a:r>
            <a:r>
              <a:rPr lang="ru-RU" sz="2000"/>
              <a:t> (‘Введите имя мальчика’);</a:t>
            </a:r>
          </a:p>
          <a:p>
            <a:pPr marL="381000" indent="-381000">
              <a:lnSpc>
                <a:spcPct val="80000"/>
              </a:lnSpc>
              <a:buFontTx/>
              <a:buAutoNum type="arabicPeriod"/>
            </a:pPr>
            <a:r>
              <a:rPr lang="ru-RU" sz="2000"/>
              <a:t>	</a:t>
            </a:r>
            <a:r>
              <a:rPr lang="en-US" sz="2000"/>
              <a:t>Readln</a:t>
            </a:r>
            <a:r>
              <a:rPr lang="ru-RU" sz="2000"/>
              <a:t> (‘</a:t>
            </a:r>
            <a:r>
              <a:rPr lang="en-US" sz="2000"/>
              <a:t>name</a:t>
            </a:r>
            <a:r>
              <a:rPr lang="ru-RU" sz="2000"/>
              <a:t>1’);	</a:t>
            </a:r>
            <a:endParaRPr lang="en-US" sz="2000"/>
          </a:p>
          <a:p>
            <a:pPr marL="381000" indent="-381000">
              <a:lnSpc>
                <a:spcPct val="80000"/>
              </a:lnSpc>
              <a:buFontTx/>
              <a:buAutoNum type="arabicPeriod"/>
            </a:pPr>
            <a:r>
              <a:rPr lang="ru-RU" sz="2000"/>
              <a:t>        </a:t>
            </a:r>
            <a:r>
              <a:rPr lang="en-US" sz="2000"/>
              <a:t>Writeln</a:t>
            </a:r>
            <a:r>
              <a:rPr lang="ru-RU" sz="2000"/>
              <a:t> (‘Введите имя девочки’);</a:t>
            </a:r>
          </a:p>
          <a:p>
            <a:pPr marL="381000" indent="-381000">
              <a:lnSpc>
                <a:spcPct val="80000"/>
              </a:lnSpc>
              <a:buFontTx/>
              <a:buAutoNum type="arabicPeriod"/>
            </a:pPr>
            <a:r>
              <a:rPr lang="ru-RU" sz="2000"/>
              <a:t>	</a:t>
            </a:r>
            <a:r>
              <a:rPr lang="en-US" sz="2000"/>
              <a:t>Readln (‘name2’);	</a:t>
            </a:r>
          </a:p>
          <a:p>
            <a:pPr marL="381000" indent="-381000">
              <a:lnSpc>
                <a:spcPct val="80000"/>
              </a:lnSpc>
              <a:buFontTx/>
              <a:buAutoNum type="arabicPeriod"/>
            </a:pPr>
            <a:r>
              <a:rPr lang="en-US" sz="2000"/>
              <a:t>	Writeln (‘</a:t>
            </a:r>
            <a:r>
              <a:rPr lang="ru-RU" sz="2000"/>
              <a:t>Ученик</a:t>
            </a:r>
            <a:r>
              <a:rPr lang="en-US" sz="2000"/>
              <a:t> </a:t>
            </a:r>
            <a:r>
              <a:rPr lang="ru-RU" sz="2000"/>
              <a:t>Лицея</a:t>
            </a:r>
            <a:r>
              <a:rPr lang="en-US" sz="2000"/>
              <a:t> №2 ’,name1);</a:t>
            </a:r>
          </a:p>
          <a:p>
            <a:pPr marL="381000" indent="-381000">
              <a:lnSpc>
                <a:spcPct val="80000"/>
              </a:lnSpc>
              <a:buFontTx/>
              <a:buAutoNum type="arabicPeriod"/>
            </a:pPr>
            <a:r>
              <a:rPr lang="en-US" sz="2000"/>
              <a:t>	Writeln</a:t>
            </a:r>
            <a:r>
              <a:rPr lang="ru-RU" sz="2000"/>
              <a:t> (‘дергает за косички девочку’);</a:t>
            </a:r>
          </a:p>
          <a:p>
            <a:pPr marL="381000" indent="-381000">
              <a:lnSpc>
                <a:spcPct val="80000"/>
              </a:lnSpc>
              <a:buFontTx/>
              <a:buAutoNum type="arabicPeriod"/>
            </a:pPr>
            <a:r>
              <a:rPr lang="ru-RU" sz="2000"/>
              <a:t>	</a:t>
            </a:r>
            <a:r>
              <a:rPr lang="en-US" sz="2000"/>
              <a:t>Writeln</a:t>
            </a:r>
            <a:r>
              <a:rPr lang="ru-RU" sz="2000"/>
              <a:t> (‘которую зовут’,</a:t>
            </a:r>
            <a:r>
              <a:rPr lang="en-US" sz="2000"/>
              <a:t>name</a:t>
            </a:r>
            <a:r>
              <a:rPr lang="ru-RU" sz="2000"/>
              <a:t>2,’.’);</a:t>
            </a:r>
            <a:endParaRPr lang="en-US" sz="2000"/>
          </a:p>
          <a:p>
            <a:pPr marL="381000" indent="-381000">
              <a:lnSpc>
                <a:spcPct val="80000"/>
              </a:lnSpc>
              <a:buFontTx/>
              <a:buAutoNum type="arabicPeriod"/>
            </a:pPr>
            <a:r>
              <a:rPr lang="ru-RU" sz="2000"/>
              <a:t>        </a:t>
            </a:r>
            <a:r>
              <a:rPr lang="en-US" sz="2000"/>
              <a:t>Writeln</a:t>
            </a:r>
            <a:r>
              <a:rPr lang="ru-RU" sz="2000"/>
              <a:t> (‘Но’,</a:t>
            </a:r>
            <a:r>
              <a:rPr lang="en-US" sz="2000"/>
              <a:t>name</a:t>
            </a:r>
            <a:r>
              <a:rPr lang="ru-RU" sz="2000"/>
              <a:t>2,’на него не обижается.’);</a:t>
            </a:r>
            <a:endParaRPr lang="en-US" sz="2000"/>
          </a:p>
          <a:p>
            <a:pPr marL="381000" indent="-381000">
              <a:lnSpc>
                <a:spcPct val="80000"/>
              </a:lnSpc>
              <a:buFontTx/>
              <a:buAutoNum type="arabicPeriod"/>
            </a:pPr>
            <a:r>
              <a:rPr lang="en-US" sz="2000"/>
              <a:t>End</a:t>
            </a:r>
            <a:r>
              <a:rPr lang="ru-RU" sz="2000"/>
              <a:t>.	</a:t>
            </a:r>
          </a:p>
        </p:txBody>
      </p:sp>
      <p:sp>
        <p:nvSpPr>
          <p:cNvPr id="9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7FA9B-D046-4F64-81EC-E5DEED0278A9}" type="datetime10">
              <a:rPr lang="ru-RU"/>
              <a:pPr/>
              <a:t>01:02</a:t>
            </a:fld>
            <a:endParaRPr lang="ru-RU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ru-RU" sz="2000"/>
              <a:t>Что будет на экране дисплея после выполнения приведенной программы, если в процессе ее работы была введена следующая информация :</a:t>
            </a:r>
            <a:r>
              <a:rPr lang="ru-RU" sz="2000" b="1"/>
              <a:t>ВОВА СВЕТА</a:t>
            </a:r>
            <a:r>
              <a:rPr lang="en-US" sz="2000" b="1"/>
              <a:t/>
            </a:r>
            <a:br>
              <a:rPr lang="en-US" sz="2000" b="1"/>
            </a:br>
            <a:endParaRPr lang="ru-RU" sz="2000" b="1"/>
          </a:p>
        </p:txBody>
      </p:sp>
      <p:sp>
        <p:nvSpPr>
          <p:cNvPr id="8196" name="AutoShape 4"/>
          <p:cNvSpPr>
            <a:spLocks noChangeArrowheads="1"/>
          </p:cNvSpPr>
          <p:nvPr/>
        </p:nvSpPr>
        <p:spPr bwMode="auto">
          <a:xfrm>
            <a:off x="4962525" y="1557338"/>
            <a:ext cx="3887788" cy="1873250"/>
          </a:xfrm>
          <a:prstGeom prst="wedgeRoundRectCallout">
            <a:avLst>
              <a:gd name="adj1" fmla="val -45468"/>
              <a:gd name="adj2" fmla="val 81440"/>
              <a:gd name="adj3" fmla="val 16667"/>
            </a:avLst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5292725" y="2852738"/>
            <a:ext cx="4572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/>
              <a:t>Но СВЕТА на него не обижается.</a:t>
            </a:r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5435600" y="1628775"/>
            <a:ext cx="3276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Ученик Лицея №2 ВОВА</a:t>
            </a:r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5364163" y="2060575"/>
            <a:ext cx="31575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дергает за косички девочку,</a:t>
            </a:r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5364163" y="2492375"/>
            <a:ext cx="25812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которую зовут СВЕТА.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81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81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81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5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0" dur="indefinite"/>
                                        <p:tgtEl>
                                          <p:spTgt spid="81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11" dur="indefinite"/>
                                        <p:tgtEl>
                                          <p:spTgt spid="81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12" dur="indefinite"/>
                                        <p:tgtEl>
                                          <p:spTgt spid="81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5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4" dur="indefinite"/>
                                        <p:tgtEl>
                                          <p:spTgt spid="81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81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16" dur="indefinite"/>
                                        <p:tgtEl>
                                          <p:spTgt spid="81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5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8" dur="indefinite"/>
                                        <p:tgtEl>
                                          <p:spTgt spid="819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19" dur="indefinite"/>
                                        <p:tgtEl>
                                          <p:spTgt spid="819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20" dur="indefinite"/>
                                        <p:tgtEl>
                                          <p:spTgt spid="819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2" dur="80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3" dur="80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80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9" dur="80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0" dur="80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80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6" dur="80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7" dur="80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80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7" grpId="0"/>
      <p:bldP spid="8198" grpId="0"/>
      <p:bldP spid="8199" grpId="0"/>
      <p:bldP spid="820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0" y="1557338"/>
            <a:ext cx="6778625" cy="4525962"/>
          </a:xfrm>
        </p:spPr>
        <p:txBody>
          <a:bodyPr/>
          <a:lstStyle/>
          <a:p>
            <a:pPr marL="381000" indent="-381000">
              <a:lnSpc>
                <a:spcPct val="80000"/>
              </a:lnSpc>
            </a:pPr>
            <a:endParaRPr lang="ru-RU" sz="2000"/>
          </a:p>
          <a:p>
            <a:pPr marL="381000" indent="-381000">
              <a:lnSpc>
                <a:spcPct val="80000"/>
              </a:lnSpc>
              <a:buFontTx/>
              <a:buAutoNum type="arabicPeriod"/>
            </a:pPr>
            <a:r>
              <a:rPr lang="en-US" sz="2000"/>
              <a:t>Program Ola;</a:t>
            </a:r>
          </a:p>
          <a:p>
            <a:pPr marL="381000" indent="-381000">
              <a:lnSpc>
                <a:spcPct val="80000"/>
              </a:lnSpc>
              <a:buFontTx/>
              <a:buAutoNum type="arabicPeriod"/>
            </a:pPr>
            <a:r>
              <a:rPr lang="en-US" sz="2000"/>
              <a:t>	Var 	name1, name2:string;</a:t>
            </a:r>
          </a:p>
          <a:p>
            <a:pPr marL="381000" indent="-381000">
              <a:lnSpc>
                <a:spcPct val="80000"/>
              </a:lnSpc>
              <a:buFontTx/>
              <a:buAutoNum type="arabicPeriod"/>
            </a:pPr>
            <a:r>
              <a:rPr lang="en-US" sz="2000"/>
              <a:t>Begin</a:t>
            </a:r>
          </a:p>
          <a:p>
            <a:pPr marL="381000" indent="-381000">
              <a:lnSpc>
                <a:spcPct val="80000"/>
              </a:lnSpc>
              <a:buFontTx/>
              <a:buAutoNum type="arabicPeriod"/>
            </a:pPr>
            <a:r>
              <a:rPr lang="en-US" sz="2000"/>
              <a:t>	Writeln</a:t>
            </a:r>
            <a:r>
              <a:rPr lang="ru-RU" sz="2000"/>
              <a:t> (‘Введите имя мальчика’);</a:t>
            </a:r>
          </a:p>
          <a:p>
            <a:pPr marL="381000" indent="-381000">
              <a:lnSpc>
                <a:spcPct val="80000"/>
              </a:lnSpc>
              <a:buFontTx/>
              <a:buAutoNum type="arabicPeriod"/>
            </a:pPr>
            <a:r>
              <a:rPr lang="ru-RU" sz="2000"/>
              <a:t>	</a:t>
            </a:r>
            <a:r>
              <a:rPr lang="en-US" sz="2000"/>
              <a:t>Readln</a:t>
            </a:r>
            <a:r>
              <a:rPr lang="ru-RU" sz="2000"/>
              <a:t> (</a:t>
            </a:r>
            <a:r>
              <a:rPr lang="en-US" sz="2000"/>
              <a:t>name</a:t>
            </a:r>
            <a:r>
              <a:rPr lang="ru-RU" sz="2000"/>
              <a:t>1);	</a:t>
            </a:r>
            <a:endParaRPr lang="en-US" sz="2000"/>
          </a:p>
          <a:p>
            <a:pPr marL="381000" indent="-381000">
              <a:lnSpc>
                <a:spcPct val="80000"/>
              </a:lnSpc>
              <a:buFontTx/>
              <a:buAutoNum type="arabicPeriod"/>
            </a:pPr>
            <a:r>
              <a:rPr lang="ru-RU" sz="2000"/>
              <a:t>        </a:t>
            </a:r>
            <a:r>
              <a:rPr lang="en-US" sz="2000"/>
              <a:t>Writeln</a:t>
            </a:r>
            <a:r>
              <a:rPr lang="ru-RU" sz="2000"/>
              <a:t> (‘Введите имя девочки’);</a:t>
            </a:r>
          </a:p>
          <a:p>
            <a:pPr marL="381000" indent="-381000">
              <a:lnSpc>
                <a:spcPct val="80000"/>
              </a:lnSpc>
              <a:buFontTx/>
              <a:buAutoNum type="arabicPeriod"/>
            </a:pPr>
            <a:r>
              <a:rPr lang="ru-RU" sz="2000"/>
              <a:t>	</a:t>
            </a:r>
            <a:r>
              <a:rPr lang="en-US" sz="2000"/>
              <a:t>Readln (name2);	</a:t>
            </a:r>
          </a:p>
          <a:p>
            <a:pPr marL="381000" indent="-381000">
              <a:lnSpc>
                <a:spcPct val="80000"/>
              </a:lnSpc>
              <a:buFontTx/>
              <a:buAutoNum type="arabicPeriod"/>
            </a:pPr>
            <a:r>
              <a:rPr lang="en-US" sz="2000"/>
              <a:t>	Writeln (‘</a:t>
            </a:r>
            <a:r>
              <a:rPr lang="ru-RU" sz="2000"/>
              <a:t>Ученик</a:t>
            </a:r>
            <a:r>
              <a:rPr lang="en-US" sz="2000"/>
              <a:t> </a:t>
            </a:r>
            <a:r>
              <a:rPr lang="ru-RU" sz="2000"/>
              <a:t>Лицея</a:t>
            </a:r>
            <a:r>
              <a:rPr lang="en-US" sz="2000"/>
              <a:t> №2 ’,name1);</a:t>
            </a:r>
          </a:p>
          <a:p>
            <a:pPr marL="381000" indent="-381000">
              <a:lnSpc>
                <a:spcPct val="80000"/>
              </a:lnSpc>
              <a:buFontTx/>
              <a:buAutoNum type="arabicPeriod"/>
            </a:pPr>
            <a:r>
              <a:rPr lang="en-US" sz="2000"/>
              <a:t>	Writeln</a:t>
            </a:r>
            <a:r>
              <a:rPr lang="ru-RU" sz="2000"/>
              <a:t> (‘дергает за косички девочку’);</a:t>
            </a:r>
          </a:p>
          <a:p>
            <a:pPr marL="381000" indent="-381000">
              <a:lnSpc>
                <a:spcPct val="80000"/>
              </a:lnSpc>
              <a:buFontTx/>
              <a:buAutoNum type="arabicPeriod"/>
            </a:pPr>
            <a:r>
              <a:rPr lang="ru-RU" sz="2000"/>
              <a:t>	</a:t>
            </a:r>
            <a:r>
              <a:rPr lang="en-US" sz="2000"/>
              <a:t>Writeln</a:t>
            </a:r>
            <a:r>
              <a:rPr lang="ru-RU" sz="2000"/>
              <a:t> (‘которую зовут’,</a:t>
            </a:r>
            <a:r>
              <a:rPr lang="en-US" sz="2000"/>
              <a:t>name</a:t>
            </a:r>
            <a:r>
              <a:rPr lang="ru-RU" sz="2000"/>
              <a:t>2,’.’);</a:t>
            </a:r>
            <a:endParaRPr lang="en-US" sz="2000"/>
          </a:p>
          <a:p>
            <a:pPr marL="381000" indent="-381000">
              <a:lnSpc>
                <a:spcPct val="80000"/>
              </a:lnSpc>
              <a:buFontTx/>
              <a:buAutoNum type="arabicPeriod"/>
            </a:pPr>
            <a:r>
              <a:rPr lang="ru-RU" sz="2000"/>
              <a:t>        </a:t>
            </a:r>
            <a:r>
              <a:rPr lang="en-US" sz="2000"/>
              <a:t>Writeln</a:t>
            </a:r>
            <a:r>
              <a:rPr lang="ru-RU" sz="2000"/>
              <a:t> (‘Но’,</a:t>
            </a:r>
            <a:r>
              <a:rPr lang="en-US" sz="2000"/>
              <a:t>name</a:t>
            </a:r>
            <a:r>
              <a:rPr lang="ru-RU" sz="2000"/>
              <a:t>2,’на него не обижается.’);</a:t>
            </a:r>
            <a:endParaRPr lang="en-US" sz="2000"/>
          </a:p>
          <a:p>
            <a:pPr marL="381000" indent="-381000">
              <a:lnSpc>
                <a:spcPct val="80000"/>
              </a:lnSpc>
              <a:buFontTx/>
              <a:buAutoNum type="arabicPeriod"/>
            </a:pPr>
            <a:r>
              <a:rPr lang="en-US" sz="2000"/>
              <a:t>End</a:t>
            </a:r>
            <a:r>
              <a:rPr lang="ru-RU" sz="2000"/>
              <a:t>.	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14D63-9AA3-4B7C-AFFC-DE86E155F624}" type="datetime10">
              <a:rPr lang="ru-RU"/>
              <a:pPr/>
              <a:t>01:02</a:t>
            </a:fld>
            <a:endParaRPr lang="ru-RU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686800" cy="1143000"/>
          </a:xfrm>
        </p:spPr>
        <p:txBody>
          <a:bodyPr/>
          <a:lstStyle/>
          <a:p>
            <a:r>
              <a:rPr lang="ru-RU" sz="2000"/>
              <a:t>Что будет на экране дисплея после выполнения приведенной программы, если в процессе ее работы была введена следующая другая информация :</a:t>
            </a:r>
            <a:endParaRPr lang="ru-RU" sz="2000" b="1"/>
          </a:p>
        </p:txBody>
      </p:sp>
      <p:sp>
        <p:nvSpPr>
          <p:cNvPr id="9225" name="AutoShape 9"/>
          <p:cNvSpPr>
            <a:spLocks noChangeArrowheads="1"/>
          </p:cNvSpPr>
          <p:nvPr/>
        </p:nvSpPr>
        <p:spPr bwMode="auto">
          <a:xfrm>
            <a:off x="5256213" y="1412875"/>
            <a:ext cx="3636962" cy="1873250"/>
          </a:xfrm>
          <a:prstGeom prst="wedgeRoundRectCallout">
            <a:avLst>
              <a:gd name="adj1" fmla="val -73005"/>
              <a:gd name="adj2" fmla="val 45931"/>
              <a:gd name="adj3" fmla="val 16667"/>
            </a:avLst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4859338" y="1196975"/>
            <a:ext cx="4284662" cy="5316538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/>
              <a:t>«Черепаха Тортилла подарила Буратино несколько золотых монет. </a:t>
            </a:r>
            <a:br>
              <a:rPr lang="ru-RU"/>
            </a:br>
            <a:r>
              <a:rPr lang="ru-RU"/>
              <a:t>Сколько монет Буратино зароет на Поле Чудес, после того как вернет долг Мальвине?»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E7A60-E897-4682-83C2-46315AA893B9}" type="datetime10">
              <a:rPr lang="ru-RU"/>
              <a:pPr/>
              <a:t>01:02</a:t>
            </a:fld>
            <a:endParaRPr lang="ru-RU"/>
          </a:p>
        </p:txBody>
      </p:sp>
      <p:pic>
        <p:nvPicPr>
          <p:cNvPr id="4103" name="Picture 7" descr="компания"/>
          <p:cNvPicPr>
            <a:picLocks noChangeAspect="1" noChangeArrowheads="1"/>
          </p:cNvPicPr>
          <p:nvPr/>
        </p:nvPicPr>
        <p:blipFill>
          <a:blip r:embed="rId2"/>
          <a:srcRect l="8620" t="12271" r="5133" b="10979"/>
          <a:stretch>
            <a:fillRect/>
          </a:stretch>
        </p:blipFill>
        <p:spPr bwMode="auto">
          <a:xfrm>
            <a:off x="468313" y="549275"/>
            <a:ext cx="4321175" cy="5848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611188" y="2205038"/>
            <a:ext cx="7993062" cy="4176712"/>
          </a:xfrm>
        </p:spPr>
        <p:txBody>
          <a:bodyPr/>
          <a:lstStyle/>
          <a:p>
            <a:pPr marL="990600" lvl="1" indent="-533400"/>
            <a:r>
              <a:rPr lang="ru-RU"/>
              <a:t>Входные данные: </a:t>
            </a:r>
          </a:p>
          <a:p>
            <a:pPr marL="1371600" lvl="2" indent="-457200"/>
            <a:r>
              <a:rPr lang="ru-RU"/>
              <a:t>кол-во монет, которые дала черепаха (В),</a:t>
            </a:r>
          </a:p>
          <a:p>
            <a:pPr marL="1371600" lvl="2" indent="-457200"/>
            <a:r>
              <a:rPr lang="ru-RU"/>
              <a:t> долг Мальвине (М).</a:t>
            </a:r>
          </a:p>
          <a:p>
            <a:pPr marL="990600" lvl="1" indent="-533400"/>
            <a:r>
              <a:rPr lang="ru-RU"/>
              <a:t>Выходные данные: </a:t>
            </a:r>
          </a:p>
          <a:p>
            <a:pPr marL="1371600" lvl="2" indent="-457200"/>
            <a:r>
              <a:rPr lang="ru-RU"/>
              <a:t>кол-во монет, которые Буратино сможет зарыть на Поле Чудес (В);</a:t>
            </a:r>
            <a:endParaRPr lang="en-US" sz="2800"/>
          </a:p>
          <a:p>
            <a:pPr marL="1371600" lvl="2" indent="-457200">
              <a:buFontTx/>
              <a:buNone/>
            </a:pPr>
            <a:r>
              <a:rPr lang="en-US" sz="4400"/>
              <a:t>        B:=B-M</a:t>
            </a:r>
            <a:endParaRPr lang="ru-RU" sz="440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37CD4-F57F-4AAA-B925-79CFE3577CE9}" type="datetime10">
              <a:rPr lang="ru-RU"/>
              <a:pPr/>
              <a:t>01:03</a:t>
            </a:fld>
            <a:endParaRPr lang="ru-RU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Постановка задачи: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EB844-EE43-4F99-BFD9-94656264D936}" type="datetime10">
              <a:rPr lang="ru-RU"/>
              <a:pPr/>
              <a:t>01:03</a:t>
            </a:fld>
            <a:endParaRPr lang="ru-RU"/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Блок-схема</a:t>
            </a:r>
          </a:p>
        </p:txBody>
      </p:sp>
      <p:sp>
        <p:nvSpPr>
          <p:cNvPr id="13322" name="Line 10"/>
          <p:cNvSpPr>
            <a:spLocks noChangeShapeType="1"/>
          </p:cNvSpPr>
          <p:nvPr/>
        </p:nvSpPr>
        <p:spPr bwMode="auto">
          <a:xfrm>
            <a:off x="4725988" y="1196975"/>
            <a:ext cx="0" cy="5032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13342" name="Group 30"/>
          <p:cNvGrpSpPr>
            <a:grpSpLocks/>
          </p:cNvGrpSpPr>
          <p:nvPr/>
        </p:nvGrpSpPr>
        <p:grpSpPr bwMode="auto">
          <a:xfrm>
            <a:off x="3492500" y="1700213"/>
            <a:ext cx="2184400" cy="4681537"/>
            <a:chOff x="2200" y="1071"/>
            <a:chExt cx="1376" cy="2949"/>
          </a:xfrm>
        </p:grpSpPr>
        <p:sp>
          <p:nvSpPr>
            <p:cNvPr id="13317" name="Oval 5"/>
            <p:cNvSpPr>
              <a:spLocks noChangeArrowheads="1"/>
            </p:cNvSpPr>
            <p:nvPr/>
          </p:nvSpPr>
          <p:spPr bwMode="auto">
            <a:xfrm>
              <a:off x="2478" y="1071"/>
              <a:ext cx="997" cy="318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/>
                <a:t>НАЧАЛО</a:t>
              </a:r>
            </a:p>
          </p:txBody>
        </p:sp>
        <p:sp>
          <p:nvSpPr>
            <p:cNvPr id="13318" name="Oval 6"/>
            <p:cNvSpPr>
              <a:spLocks noChangeArrowheads="1"/>
            </p:cNvSpPr>
            <p:nvPr/>
          </p:nvSpPr>
          <p:spPr bwMode="auto">
            <a:xfrm>
              <a:off x="2350" y="3672"/>
              <a:ext cx="997" cy="318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/>
                <a:t>КОНЕЦ</a:t>
              </a:r>
            </a:p>
          </p:txBody>
        </p:sp>
        <p:sp>
          <p:nvSpPr>
            <p:cNvPr id="13319" name="AutoShape 7"/>
            <p:cNvSpPr>
              <a:spLocks noChangeArrowheads="1"/>
            </p:cNvSpPr>
            <p:nvPr/>
          </p:nvSpPr>
          <p:spPr bwMode="auto">
            <a:xfrm>
              <a:off x="2306" y="1586"/>
              <a:ext cx="1270" cy="317"/>
            </a:xfrm>
            <a:prstGeom prst="parallelogram">
              <a:avLst>
                <a:gd name="adj" fmla="val 100158"/>
              </a:avLst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/>
                <a:t>ВВОД В,М</a:t>
              </a:r>
            </a:p>
          </p:txBody>
        </p:sp>
        <p:sp>
          <p:nvSpPr>
            <p:cNvPr id="13320" name="AutoShape 8"/>
            <p:cNvSpPr>
              <a:spLocks noChangeArrowheads="1"/>
            </p:cNvSpPr>
            <p:nvPr/>
          </p:nvSpPr>
          <p:spPr bwMode="auto">
            <a:xfrm>
              <a:off x="2200" y="2976"/>
              <a:ext cx="1270" cy="317"/>
            </a:xfrm>
            <a:prstGeom prst="parallelogram">
              <a:avLst>
                <a:gd name="adj" fmla="val 100158"/>
              </a:avLst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/>
                <a:t>ВЫВОД В</a:t>
              </a:r>
            </a:p>
          </p:txBody>
        </p:sp>
        <p:sp>
          <p:nvSpPr>
            <p:cNvPr id="13321" name="Rectangle 9"/>
            <p:cNvSpPr>
              <a:spLocks noChangeArrowheads="1"/>
            </p:cNvSpPr>
            <p:nvPr/>
          </p:nvSpPr>
          <p:spPr bwMode="auto">
            <a:xfrm>
              <a:off x="2387" y="2251"/>
              <a:ext cx="952" cy="363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/>
                <a:t>В:=В-М</a:t>
              </a:r>
            </a:p>
          </p:txBody>
        </p:sp>
        <p:sp>
          <p:nvSpPr>
            <p:cNvPr id="13323" name="Line 11"/>
            <p:cNvSpPr>
              <a:spLocks noChangeShapeType="1"/>
            </p:cNvSpPr>
            <p:nvPr/>
          </p:nvSpPr>
          <p:spPr bwMode="auto">
            <a:xfrm>
              <a:off x="2977" y="1389"/>
              <a:ext cx="0" cy="18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3324" name="Line 12"/>
            <p:cNvSpPr>
              <a:spLocks noChangeShapeType="1"/>
            </p:cNvSpPr>
            <p:nvPr/>
          </p:nvSpPr>
          <p:spPr bwMode="auto">
            <a:xfrm>
              <a:off x="2956" y="1933"/>
              <a:ext cx="0" cy="31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3325" name="Line 13"/>
            <p:cNvSpPr>
              <a:spLocks noChangeShapeType="1"/>
            </p:cNvSpPr>
            <p:nvPr/>
          </p:nvSpPr>
          <p:spPr bwMode="auto">
            <a:xfrm>
              <a:off x="2936" y="2659"/>
              <a:ext cx="0" cy="3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3326" name="Line 14"/>
            <p:cNvSpPr>
              <a:spLocks noChangeShapeType="1"/>
            </p:cNvSpPr>
            <p:nvPr/>
          </p:nvSpPr>
          <p:spPr bwMode="auto">
            <a:xfrm>
              <a:off x="2895" y="3339"/>
              <a:ext cx="0" cy="31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3327" name="Line 15"/>
            <p:cNvSpPr>
              <a:spLocks noChangeShapeType="1"/>
            </p:cNvSpPr>
            <p:nvPr/>
          </p:nvSpPr>
          <p:spPr bwMode="auto">
            <a:xfrm>
              <a:off x="2750" y="4020"/>
              <a:ext cx="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3328" name="Line 16"/>
            <p:cNvSpPr>
              <a:spLocks noChangeShapeType="1"/>
            </p:cNvSpPr>
            <p:nvPr/>
          </p:nvSpPr>
          <p:spPr bwMode="auto">
            <a:xfrm>
              <a:off x="2659" y="4020"/>
              <a:ext cx="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264</TotalTime>
  <Words>718</Words>
  <Application>Microsoft Office PowerPoint</Application>
  <PresentationFormat>Экран (4:3)</PresentationFormat>
  <Paragraphs>237</Paragraphs>
  <Slides>22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4" baseType="lpstr">
      <vt:lpstr>Открытая</vt:lpstr>
      <vt:lpstr>Формула</vt:lpstr>
      <vt:lpstr>Слайд 1</vt:lpstr>
      <vt:lpstr>Элементы блок-схем</vt:lpstr>
      <vt:lpstr>Блок-схема задачи</vt:lpstr>
      <vt:lpstr>Что будет на экране дисплея после выполнения приведенной программы, если в процессе ее работы была введена следующая информация :ВОВА СВЕТА </vt:lpstr>
      <vt:lpstr>Что будет на экране дисплея после выполнения приведенной программы, если в процессе ее работы была введена следующая информация :ВОВА СВЕТА </vt:lpstr>
      <vt:lpstr>Что будет на экране дисплея после выполнения приведенной программы, если в процессе ее работы была введена следующая другая информация :</vt:lpstr>
      <vt:lpstr>Слайд 7</vt:lpstr>
      <vt:lpstr>Постановка задачи:</vt:lpstr>
      <vt:lpstr>Блок-схема</vt:lpstr>
      <vt:lpstr>Программа на Паскале</vt:lpstr>
      <vt:lpstr>Алгоритмическая конструкция «Ветвление»</vt:lpstr>
      <vt:lpstr>Полная форма ветвления</vt:lpstr>
      <vt:lpstr>Слайд 13</vt:lpstr>
      <vt:lpstr>Витязь на распутье</vt:lpstr>
      <vt:lpstr>Тип членистоногие</vt:lpstr>
      <vt:lpstr>Движение</vt:lpstr>
      <vt:lpstr>Решение уравнения вида: ах2+вх+с=0</vt:lpstr>
      <vt:lpstr>Решение задачи</vt:lpstr>
      <vt:lpstr>С клавиатуры введены ответы:  да да да  5 </vt:lpstr>
      <vt:lpstr>Тестирующая программа</vt:lpstr>
      <vt:lpstr>А. С. Пушкин «Сказка о золотом петушке»  </vt:lpstr>
      <vt:lpstr>Домашнее задание:</vt:lpstr>
    </vt:vector>
  </TitlesOfParts>
  <Company>МОУ "Лицей 36"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Оператор ветвления</dc:title>
  <dc:creator>Степаненко</dc:creator>
  <cp:lastModifiedBy>Шабалдина</cp:lastModifiedBy>
  <cp:revision>20</cp:revision>
  <dcterms:created xsi:type="dcterms:W3CDTF">2009-01-27T17:14:52Z</dcterms:created>
  <dcterms:modified xsi:type="dcterms:W3CDTF">2011-09-15T21:05:22Z</dcterms:modified>
</cp:coreProperties>
</file>