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80" r:id="rId22"/>
    <p:sldId id="281" r:id="rId23"/>
    <p:sldId id="282" r:id="rId24"/>
    <p:sldId id="283" r:id="rId25"/>
    <p:sldId id="285" r:id="rId26"/>
    <p:sldId id="287" r:id="rId27"/>
    <p:sldId id="288" r:id="rId28"/>
    <p:sldId id="28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ользователь" initials="П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15" autoAdjust="0"/>
  </p:normalViewPr>
  <p:slideViewPr>
    <p:cSldViewPr>
      <p:cViewPr varScale="1">
        <p:scale>
          <a:sx n="70" d="100"/>
          <a:sy n="70" d="100"/>
        </p:scale>
        <p:origin x="-13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3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BEAF2-602C-499B-8926-339D98ABBA35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C8E6A6-AFFA-4099-9E49-44C780AF8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8E6A6-AFFA-4099-9E49-44C780AF865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82C84-89DF-4CE0-81E4-7BEF8E5EE26F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6FF8E-9C11-474A-B9C6-F6F15EC76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82C84-89DF-4CE0-81E4-7BEF8E5EE26F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6FF8E-9C11-474A-B9C6-F6F15EC76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82C84-89DF-4CE0-81E4-7BEF8E5EE26F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6FF8E-9C11-474A-B9C6-F6F15EC76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82C84-89DF-4CE0-81E4-7BEF8E5EE26F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6FF8E-9C11-474A-B9C6-F6F15EC76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82C84-89DF-4CE0-81E4-7BEF8E5EE26F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6FF8E-9C11-474A-B9C6-F6F15EC76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82C84-89DF-4CE0-81E4-7BEF8E5EE26F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6FF8E-9C11-474A-B9C6-F6F15EC76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82C84-89DF-4CE0-81E4-7BEF8E5EE26F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6FF8E-9C11-474A-B9C6-F6F15EC76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82C84-89DF-4CE0-81E4-7BEF8E5EE26F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6FF8E-9C11-474A-B9C6-F6F15EC76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82C84-89DF-4CE0-81E4-7BEF8E5EE26F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6FF8E-9C11-474A-B9C6-F6F15EC76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82C84-89DF-4CE0-81E4-7BEF8E5EE26F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6FF8E-9C11-474A-B9C6-F6F15EC76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82C84-89DF-4CE0-81E4-7BEF8E5EE26F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6FF8E-9C11-474A-B9C6-F6F15EC76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82C84-89DF-4CE0-81E4-7BEF8E5EE26F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6FF8E-9C11-474A-B9C6-F6F15EC76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 advClick="0" advTm="8000">
    <p:wheel spokes="3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&#1055;&#1086;&#1083;&#1100;&#1079;&#1086;&#1074;&#1072;&#1090;&#1077;&#1083;&#1100;\Desktop\3_14_Fact%20&amp;%20Fiction_Melody%20d'Amour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tronaut.ru/bookcase/books/afanasiev3/foto/19-t4.htm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inmoment.ru/holidays/day-rocket-armies-and-artillery.html" TargetMode="External"/><Relationship Id="rId4" Type="http://schemas.openxmlformats.org/officeDocument/2006/relationships/hyperlink" Target="http://www.samara.russian-club.net/news_show_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ракетная техника\s061848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88640"/>
            <a:ext cx="8712968" cy="64087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2376264"/>
          </a:xfrm>
        </p:spPr>
        <p:txBody>
          <a:bodyPr>
            <a:normAutofit/>
          </a:bodyPr>
          <a:lstStyle/>
          <a:p>
            <a:r>
              <a:rPr lang="ru-RU" sz="5400" i="1" dirty="0" smtClean="0">
                <a:latin typeface="Arial Black" pitchFamily="34" charset="0"/>
              </a:rPr>
              <a:t>Развитие ракетной техники</a:t>
            </a:r>
            <a:endParaRPr lang="ru-RU" sz="5400" i="1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221088"/>
            <a:ext cx="6400800" cy="2304256"/>
          </a:xfrm>
        </p:spPr>
        <p:txBody>
          <a:bodyPr>
            <a:noAutofit/>
          </a:bodyPr>
          <a:lstStyle/>
          <a:p>
            <a:pPr algn="r"/>
            <a:r>
              <a:rPr lang="ru-RU" sz="2000" dirty="0" smtClean="0">
                <a:solidFill>
                  <a:srgbClr val="FFFF00"/>
                </a:solidFill>
              </a:rPr>
              <a:t>Подготовила: </a:t>
            </a:r>
            <a:endParaRPr lang="ru-RU" sz="2000" dirty="0" smtClean="0">
              <a:solidFill>
                <a:srgbClr val="FFFF00"/>
              </a:solidFill>
            </a:endParaRPr>
          </a:p>
          <a:p>
            <a:pPr algn="r"/>
            <a:r>
              <a:rPr lang="ru-RU" sz="2000" dirty="0" err="1" smtClean="0">
                <a:solidFill>
                  <a:srgbClr val="FFFF00"/>
                </a:solidFill>
              </a:rPr>
              <a:t>Картамышева</a:t>
            </a:r>
            <a:r>
              <a:rPr lang="ru-RU" sz="2000" dirty="0" smtClean="0">
                <a:solidFill>
                  <a:srgbClr val="FFFF00"/>
                </a:solidFill>
              </a:rPr>
              <a:t> Ю.Н.</a:t>
            </a:r>
            <a:endParaRPr lang="ru-RU" sz="2000" dirty="0" smtClean="0">
              <a:solidFill>
                <a:srgbClr val="FFFF00"/>
              </a:solidFill>
            </a:endParaRPr>
          </a:p>
          <a:p>
            <a:pPr algn="r"/>
            <a:r>
              <a:rPr lang="ru-RU" sz="2000" dirty="0" smtClean="0">
                <a:solidFill>
                  <a:srgbClr val="FFFF00"/>
                </a:solidFill>
              </a:rPr>
              <a:t>Учитель физики и математики</a:t>
            </a:r>
            <a:endParaRPr lang="ru-RU" sz="2000" dirty="0" smtClean="0">
              <a:solidFill>
                <a:srgbClr val="FFFF00"/>
              </a:solidFill>
            </a:endParaRPr>
          </a:p>
          <a:p>
            <a:pPr algn="r"/>
            <a:r>
              <a:rPr lang="ru-RU" sz="2000" dirty="0" smtClean="0">
                <a:solidFill>
                  <a:srgbClr val="FFFF00"/>
                </a:solidFill>
              </a:rPr>
              <a:t>МОУ Павловская ООШ, </a:t>
            </a:r>
          </a:p>
          <a:p>
            <a:pPr algn="r"/>
            <a:r>
              <a:rPr lang="ru-RU" sz="2000" dirty="0" smtClean="0">
                <a:solidFill>
                  <a:srgbClr val="FFFF00"/>
                </a:solidFill>
              </a:rPr>
              <a:t>Луховицкого района,</a:t>
            </a:r>
          </a:p>
          <a:p>
            <a:pPr algn="r"/>
            <a:r>
              <a:rPr lang="ru-RU" sz="2000" dirty="0" smtClean="0">
                <a:solidFill>
                  <a:srgbClr val="FFFF00"/>
                </a:solidFill>
              </a:rPr>
              <a:t> Московской области</a:t>
            </a:r>
            <a:endParaRPr lang="ru-RU" sz="2000" dirty="0">
              <a:solidFill>
                <a:srgbClr val="FFFF00"/>
              </a:solidFill>
            </a:endParaRPr>
          </a:p>
        </p:txBody>
      </p:sp>
      <p:pic>
        <p:nvPicPr>
          <p:cNvPr id="5" name="3_14_Fact &amp; Fiction_Melody d'Amour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8"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Сергей Павлович Королев и его команда "Совет Главных конструкторов" заслуживают, чтобы о них знали и помнили...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Пользователь\Desktop\ракетная техника\короле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16832"/>
            <a:ext cx="2160240" cy="28968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1" name="Picture 5" descr="C:\Users\Пользователь\Desktop\ракетная техника\барми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31282" y="3789040"/>
            <a:ext cx="2245173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395536" y="5085184"/>
            <a:ext cx="21602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latin typeface="Arial" pitchFamily="34" charset="0"/>
                <a:cs typeface="Arial" pitchFamily="34" charset="0"/>
              </a:rPr>
              <a:t>Серге́й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Па́влович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Королёв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915816" y="1556792"/>
            <a:ext cx="6048672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err="1"/>
              <a:t>Серге́й</a:t>
            </a:r>
            <a:r>
              <a:rPr lang="ru-RU" sz="2000" b="1" u="sng" dirty="0"/>
              <a:t> </a:t>
            </a:r>
            <a:r>
              <a:rPr lang="ru-RU" sz="2000" b="1" u="sng" dirty="0" err="1"/>
              <a:t>Па́влович</a:t>
            </a:r>
            <a:r>
              <a:rPr lang="ru-RU" sz="2000" b="1" u="sng" dirty="0"/>
              <a:t> Королёв </a:t>
            </a:r>
            <a:r>
              <a:rPr lang="ru-RU" dirty="0"/>
              <a:t>— конструктор и организатор производства ракетно-космической техники и ракетного оружия СССР, отец </a:t>
            </a:r>
            <a:r>
              <a:rPr lang="ru-RU" dirty="0" err="1"/>
              <a:t>советсткой</a:t>
            </a:r>
            <a:r>
              <a:rPr lang="ru-RU" dirty="0"/>
              <a:t> космонавтики. Его конструкторские разработки в области ракетной техники имели исключительную ценность для развития советского ракетного вооружения, а вклад в организацию и развитие практической космонавтики имеет мировое значение.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347864" y="4653136"/>
            <a:ext cx="26642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err="1"/>
              <a:t>Бармин</a:t>
            </a:r>
            <a:r>
              <a:rPr lang="ru-RU" b="1" u="sng" dirty="0"/>
              <a:t> Владимир Павлович</a:t>
            </a:r>
            <a:r>
              <a:rPr lang="ru-RU" u="sng" dirty="0"/>
              <a:t>. </a:t>
            </a:r>
            <a:r>
              <a:rPr lang="ru-RU" dirty="0"/>
              <a:t>Генеральный конструктор космодромов, крупный ученый в области механики, академик. </a:t>
            </a:r>
          </a:p>
        </p:txBody>
      </p:sp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ракетная техника\келдыш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188641"/>
            <a:ext cx="1368151" cy="22322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691680" y="188640"/>
            <a:ext cx="720080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/>
              <a:t>КЕЛДЫШ Мстислав Всеволодович </a:t>
            </a:r>
            <a:r>
              <a:rPr lang="ru-RU" dirty="0" smtClean="0"/>
              <a:t>— советский учёный в области математики и </a:t>
            </a:r>
            <a:r>
              <a:rPr lang="ru-RU" dirty="0" err="1" smtClean="0"/>
              <a:t>механикиОн</a:t>
            </a:r>
            <a:r>
              <a:rPr lang="ru-RU" dirty="0" smtClean="0"/>
              <a:t> выступил одним из инициаторов развёртывания работ по исследованию космоса и созданию ракетно-космических систем, возглавив с середины 50-х гг. разработку теоретических предпосылок вывода искусственных тел на околоземные орбиты, а в дальнейшем — полётов к Луне и планетам Солнечной системы.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4" descr="C:\Users\Пользователь\Desktop\ракетная техника\янгель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636912"/>
            <a:ext cx="1728191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3" descr="C:\Users\Пользователь\Desktop\ракетная техника\глушко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4581128"/>
            <a:ext cx="1437903" cy="2068217"/>
          </a:xfrm>
          <a:prstGeom prst="rect">
            <a:avLst/>
          </a:prstGeom>
          <a:ln w="190500" cap="sq">
            <a:solidFill>
              <a:schemeClr val="accent3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251520" y="4941168"/>
            <a:ext cx="709329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/>
              <a:t>Глушко Валентин Петрович </a:t>
            </a:r>
            <a:r>
              <a:rPr lang="ru-RU" dirty="0" smtClean="0"/>
              <a:t>— крупнейший советский учёный в области ракетно-космической техники; один из пионеров ракетно-космической техники; основоположник отечественного жидкостного ракетного двигателестроения; генеральный конструктор многоразового ракетно-космического комплекса «Энергия-Буран».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11760" y="2924944"/>
            <a:ext cx="633670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err="1"/>
              <a:t>Янгель</a:t>
            </a:r>
            <a:r>
              <a:rPr lang="ru-RU" sz="2000" b="1" u="sng" dirty="0"/>
              <a:t> Михаил Кузьмич</a:t>
            </a:r>
            <a:r>
              <a:rPr lang="ru-RU" dirty="0"/>
              <a:t>. Генеральный конструктор КБ "Южное</a:t>
            </a:r>
            <a:r>
              <a:rPr lang="ru-RU" dirty="0" smtClean="0"/>
              <a:t>". В </a:t>
            </a:r>
            <a:r>
              <a:rPr lang="ru-RU" dirty="0"/>
              <a:t>КБ </a:t>
            </a:r>
            <a:r>
              <a:rPr lang="ru-RU" dirty="0" err="1"/>
              <a:t>М.К.Янгеля</a:t>
            </a:r>
            <a:r>
              <a:rPr lang="ru-RU" dirty="0"/>
              <a:t> в 60-х годах начинаются работы по созданию первых, полностью мобильных баллистических ракет.</a:t>
            </a:r>
          </a:p>
        </p:txBody>
      </p:sp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Пользователь\Desktop\ракетная техника\макее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32656"/>
            <a:ext cx="2160240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6" descr="C:\Users\Пользователь\Desktop\ракетная техника\бабаки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1844824"/>
            <a:ext cx="1584176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4" descr="C:\Users\Пользователь\Desktop\ракетная техника\пилюгин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475292"/>
            <a:ext cx="2088232" cy="2948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699792" y="5157192"/>
            <a:ext cx="54006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Пилюгин Николай Алексеевич</a:t>
            </a:r>
            <a:r>
              <a:rPr lang="ru-RU" dirty="0"/>
              <a:t>. Основоположник отечественных систем автономного управления ракетными и ракетно-космическими </a:t>
            </a:r>
            <a:r>
              <a:rPr lang="ru-RU" dirty="0" smtClean="0"/>
              <a:t>комплексами.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40466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u="sng" dirty="0"/>
              <a:t>Макеев Виктор Петрович </a:t>
            </a:r>
            <a:r>
              <a:rPr lang="ru-RU" dirty="0"/>
              <a:t>— создатель отечественной школы морского </a:t>
            </a:r>
            <a:r>
              <a:rPr lang="ru-RU" dirty="0" smtClean="0"/>
              <a:t>ракетостроения.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71800" y="1988840"/>
            <a:ext cx="432048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/>
              <a:t>Бабакин</a:t>
            </a:r>
            <a:r>
              <a:rPr lang="ru-RU" sz="2000" b="1" dirty="0"/>
              <a:t> Георгий Николаевич </a:t>
            </a:r>
            <a:r>
              <a:rPr lang="ru-RU" dirty="0"/>
              <a:t>- советский ученый и конструктор в области космической техники, Под </a:t>
            </a:r>
            <a:r>
              <a:rPr lang="ru-RU" dirty="0" err="1"/>
              <a:t>руководствомГ.Н</a:t>
            </a:r>
            <a:r>
              <a:rPr lang="ru-RU" dirty="0"/>
              <a:t>. </a:t>
            </a:r>
            <a:r>
              <a:rPr lang="ru-RU" dirty="0" err="1"/>
              <a:t>Бабакина</a:t>
            </a:r>
            <a:r>
              <a:rPr lang="ru-RU" dirty="0"/>
              <a:t> созданы серии КА для исследования Луны и планет Солнечной системы типа "Луна", "Венера" и "Марс", в том числе ИСЛ, ИСМ, "Луноход-1", "Луна-16", и "Луна-20", доставившие на Землю лунные породы. </a:t>
            </a:r>
          </a:p>
        </p:txBody>
      </p:sp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ьзователь\Desktop\ракетная техника\iCAVUO78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3456384" cy="3520676"/>
          </a:xfrm>
          <a:prstGeom prst="rect">
            <a:avLst/>
          </a:prstGeom>
          <a:noFill/>
        </p:spPr>
      </p:pic>
      <p:pic>
        <p:nvPicPr>
          <p:cNvPr id="6147" name="Picture 3" descr="C:\Users\Пользователь\Desktop\ракетная техника\iCAYO9D4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260648"/>
            <a:ext cx="4392488" cy="2334915"/>
          </a:xfrm>
          <a:prstGeom prst="rect">
            <a:avLst/>
          </a:prstGeom>
          <a:noFill/>
        </p:spPr>
      </p:pic>
      <p:pic>
        <p:nvPicPr>
          <p:cNvPr id="6148" name="Picture 4" descr="C:\Users\Пользователь\Desktop\ракетная техника\iCAYQNQX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2852936"/>
            <a:ext cx="4268579" cy="1872208"/>
          </a:xfrm>
          <a:prstGeom prst="rect">
            <a:avLst/>
          </a:prstGeom>
          <a:noFill/>
        </p:spPr>
      </p:pic>
      <p:pic>
        <p:nvPicPr>
          <p:cNvPr id="6149" name="Picture 5" descr="C:\Users\Пользователь\Desktop\ракетная техника\iCAA25OPV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4005064"/>
            <a:ext cx="3528391" cy="2592287"/>
          </a:xfrm>
          <a:prstGeom prst="rect">
            <a:avLst/>
          </a:prstGeom>
          <a:noFill/>
        </p:spPr>
      </p:pic>
      <p:pic>
        <p:nvPicPr>
          <p:cNvPr id="6150" name="Picture 6" descr="C:\Users\Пользователь\Desktop\ракетная техника\iCAF312T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92600" y="5027612"/>
            <a:ext cx="4383856" cy="1569739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ользователь\Desktop\ракетная техника\s19077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99592" y="4941168"/>
            <a:ext cx="7632848" cy="16561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Развитие мировой ракетной техники</a:t>
            </a:r>
            <a:endParaRPr lang="ru-RU" sz="3200" b="1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Пользователь\Desktop\ракетная техника\s37045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Пользователь\Desktop\ракетная техника\s51719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www.astronaut.ru/bookcase/books/afanasiev3/foto/18-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780928"/>
            <a:ext cx="5210175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astronaut.ru/bookcase/books/afanasiev3/foto/18-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188640"/>
            <a:ext cx="460851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astronaut.ru/bookcase/books/afanasiev3/foto/18-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88640"/>
            <a:ext cx="388843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5048" y="260648"/>
            <a:ext cx="8568952" cy="1368152"/>
          </a:xfrm>
        </p:spPr>
        <p:txBody>
          <a:bodyPr>
            <a:noAutofit/>
          </a:bodyPr>
          <a:lstStyle/>
          <a:p>
            <a:r>
              <a:rPr lang="ru-RU" sz="3200" b="1" dirty="0"/>
              <a:t>ПЕРВЫЕ РАКЕТЫ И СПУТНИКИ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«</a:t>
            </a:r>
            <a:r>
              <a:rPr lang="ru-RU" sz="3200" b="1" dirty="0"/>
              <a:t>СТРАНЫ ВОСХОДЯЩЕГО СОЛНЦА»</a:t>
            </a:r>
            <a:r>
              <a:rPr lang="ru-RU" sz="3200" dirty="0">
                <a:solidFill>
                  <a:schemeClr val="bg1"/>
                </a:solidFill>
              </a:rPr>
              <a:t/>
            </a:r>
            <a:br>
              <a:rPr lang="ru-RU" sz="3200" dirty="0">
                <a:solidFill>
                  <a:schemeClr val="bg1"/>
                </a:solidFill>
              </a:rPr>
            </a:b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140968"/>
            <a:ext cx="49685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Несмотря на то, что ракеты были изобретены в Китае, в соседнюю Японию они попали кружным путем, через Европу, примерно в 1600 г. </a:t>
            </a:r>
            <a:r>
              <a:rPr lang="ru-RU" dirty="0" smtClean="0">
                <a:solidFill>
                  <a:srgbClr val="FFFF00"/>
                </a:solidFill>
              </a:rPr>
              <a:t>До Второй мировой войны «Страна восходящего солнца» не проявляла заметного интереса к ракетной технике. Лишь в заключительной фазе войны японцы - как и их союзники, немцы - сделали ставку на «чудо-оружие» - ракеты.</a:t>
            </a:r>
          </a:p>
          <a:p>
            <a:endParaRPr lang="ru-RU" dirty="0"/>
          </a:p>
        </p:txBody>
      </p:sp>
      <p:pic>
        <p:nvPicPr>
          <p:cNvPr id="7" name="Рисунок 6" descr="http://www.astronaut.ru/bookcase/books/afanasiev3/foto/18-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3212976"/>
            <a:ext cx="331236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35280" cy="2592288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Отметим: интерес Японии к космонавтике не был случаен - безграничный «новый океан» стал для страны символом возрождения и могущества на новом - послевоенном -этапе истории. Это необычайно важно для духа нации, особенно на Востоке. «Путь в космос раскинулся широким плодородным полем для тех, кто будет его возделывать. Сегодня в Японии масса молодых ученых, которые пойдут этим путем. Для наших детей космонавтика - ключ к мечте, вдохновляющей их любопытство и тягу к приключениям. И пока это так - наше стремление в космос будет возрождаться вновь и </a:t>
            </a:r>
            <a:r>
              <a:rPr lang="ru-RU" sz="1600" b="1" dirty="0" smtClean="0"/>
              <a:t>вновь...» </a:t>
            </a:r>
            <a:br>
              <a:rPr lang="ru-RU" sz="1600" b="1" dirty="0" smtClean="0"/>
            </a:br>
            <a:endParaRPr lang="ru-RU" sz="1800" b="1" dirty="0"/>
          </a:p>
        </p:txBody>
      </p:sp>
      <p:pic>
        <p:nvPicPr>
          <p:cNvPr id="3" name="Рисунок 2" descr="http://www.astronaut.ru/bookcase/books/afanasiev3/foto/18-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492896"/>
            <a:ext cx="3299247" cy="436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astronaut.ru/bookcase/books/afanasiev3/foto/18-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2564904"/>
            <a:ext cx="295232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458112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u="sng" dirty="0" err="1"/>
              <a:t>Хидео</a:t>
            </a:r>
            <a:r>
              <a:rPr lang="ru-RU" b="1" u="sng" dirty="0"/>
              <a:t> </a:t>
            </a:r>
            <a:r>
              <a:rPr lang="ru-RU" b="1" u="sng" dirty="0" err="1"/>
              <a:t>Итокава</a:t>
            </a:r>
            <a:r>
              <a:rPr lang="ru-RU" dirty="0"/>
              <a:t> (1912-1999) был не только ракетчиком, но и авиационным инженером, музыкантом, философом, доктором медицины, писателем. </a:t>
            </a:r>
            <a:r>
              <a:rPr lang="ru-RU" dirty="0" err="1"/>
              <a:t>Итокава</a:t>
            </a:r>
            <a:r>
              <a:rPr lang="ru-RU" dirty="0"/>
              <a:t> смог заинтересовать ракетами японскую промышленность, и компания </a:t>
            </a:r>
            <a:r>
              <a:rPr lang="ru-RU" dirty="0" err="1"/>
              <a:t>Nissan</a:t>
            </a:r>
            <a:r>
              <a:rPr lang="ru-RU" dirty="0"/>
              <a:t> </a:t>
            </a:r>
            <a:r>
              <a:rPr lang="ru-RU" dirty="0" err="1"/>
              <a:t>Motor</a:t>
            </a:r>
            <a:r>
              <a:rPr lang="ru-RU" dirty="0"/>
              <a:t> стала его главным подрядчиком.</a:t>
            </a:r>
          </a:p>
        </p:txBody>
      </p:sp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astronaut.ru/bookcase/books/afanasiev3/foto/19-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140968"/>
            <a:ext cx="4181450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astronaut.ru/bookcase/books/afanasiev3/foto/19-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88640"/>
            <a:ext cx="4392488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3528" y="188640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Arial Black" pitchFamily="34" charset="0"/>
              </a:rPr>
              <a:t>КИТАЙСКАЯ НАРОДНАЯ РЕСПУБЛИКА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395536" y="692696"/>
            <a:ext cx="388843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95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Старт первого китайского космонавта Ян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Ливэя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сделал КНР третьей страной - после России/СССР и США - овладевшей технологией пилотируемых полетов в космос. В этой связи небезынтересно напомнить, что Китай вступил в «космический клуб» пятым - в 1970 г., после СССР, США, Франции и Японии. </a:t>
            </a:r>
          </a:p>
        </p:txBody>
      </p:sp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augie" pitchFamily="2" charset="0"/>
              </a:rPr>
              <a:t>История развития ракет</a:t>
            </a:r>
            <a:endParaRPr lang="ru-RU" sz="5400" dirty="0">
              <a:latin typeface="augie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157192"/>
            <a:ext cx="8712968" cy="1512168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Если говорить про саму идею реактивного движения и первую ракету, то эта идея, и ее воплощение родились в Китае примерно во 2 веке н.э. Движущей силой ракеты был порох. Китайцы сначала использовали это изобретение для </a:t>
            </a:r>
            <a:r>
              <a:rPr lang="ru-RU" dirty="0" smtClean="0"/>
              <a:t>развлечений.  В </a:t>
            </a:r>
            <a:r>
              <a:rPr lang="ru-RU" dirty="0"/>
              <a:t>таком примитивном виде реактивные ракеты просуществовали до 19 века. Только в конце 19-го века стали предприниматься попытки математически объяснить реактивное движение и создать серьезное вооружение.</a:t>
            </a:r>
          </a:p>
        </p:txBody>
      </p:sp>
      <p:pic>
        <p:nvPicPr>
          <p:cNvPr id="5" name="Рисунок 4" descr="http://www.astronaut.ru/bookcase/books/afanasiev3/foto/19-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96752"/>
            <a:ext cx="5256584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astronaut.ru/bookcase/books/afanasiev3/foto/19-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196752"/>
            <a:ext cx="3132187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0955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пору «великой дружбы» СССР помог китайцам организовать производство баллистической ракеты Р-2. Кроме того, Н.С.Хрущев передал «в дар» Мао Цзэдуну экземпляр Р-5М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Нажать для увеличения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204864"/>
            <a:ext cx="856895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astronaut.ru/bookcase/books/afanasiev3/foto/19-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88641"/>
            <a:ext cx="835292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www.astronaut.ru/bookcase/books/afanasiev3/foto/20-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717032"/>
            <a:ext cx="3943350" cy="2854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7" name="Рисунок 48" descr="гаганавт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88641"/>
            <a:ext cx="2808312" cy="33843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643192" cy="792088"/>
          </a:xfrm>
        </p:spPr>
        <p:txBody>
          <a:bodyPr>
            <a:noAutofit/>
          </a:bodyPr>
          <a:lstStyle/>
          <a:p>
            <a:r>
              <a:rPr lang="ru-RU" sz="3200" b="1" dirty="0"/>
              <a:t>ИНДИЯ: ЧЕРЕЗ ТЕРНИИ К ЗВЕЗДАМ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764704"/>
            <a:ext cx="52565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Удивительно, но факт. Индия, населенная сотнями миллионов бедняков, по развитию ракетно-космической техники давно обогнала свою бывшую метрополию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Cambria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богатейшую Великобританию!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355976" y="2564904"/>
            <a:ext cx="44644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Ракеты в этой стране появились несколько сотен лет назад, задолго до ее колонизации европейцами. Скорее всего, они попали сюда из соседнего Китая. Как бы то ни было, европейцам пришлось столкнуться с ними в 1792 году во время сражения при </a:t>
            </a:r>
            <a:r>
              <a:rPr lang="ru-RU" dirty="0" err="1"/>
              <a:t>Серингапатаме</a:t>
            </a:r>
            <a:r>
              <a:rPr lang="ru-RU" dirty="0"/>
              <a:t>, когда индийские отряды выпустили по британской армии множество ракет. Индийские боевые ракеты представляли собой железные трубы, привязанные к бамбуковым шестам-направляющим, и имели дальность стрельбы более километра.</a:t>
            </a:r>
          </a:p>
        </p:txBody>
      </p:sp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5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251520" y="134052"/>
            <a:ext cx="583264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95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19 апреля 1975 г. Республика Индия с помощью СССР «шагнула в космос»: первый индийский спутник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Ариабхата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Ariabhata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был запущен с советского космодрома Капустин Яр ракетой-носителем «Космос-3»(11К65).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://www.astronaut.ru/bookcase/books/afanasiev3/foto/20-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88640"/>
            <a:ext cx="2897882" cy="2420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astronaut.ru/bookcase/books/afanasiev3/foto/20-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700808"/>
            <a:ext cx="262145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vokrugsveta.ru/img/cmn/2007/06/30/02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1988840"/>
            <a:ext cx="280831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084168" y="2708920"/>
            <a:ext cx="28083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Космонавт </a:t>
            </a:r>
            <a:r>
              <a:rPr lang="ru-RU" b="1" dirty="0" err="1"/>
              <a:t>Ракеш</a:t>
            </a:r>
            <a:r>
              <a:rPr lang="ru-RU" b="1" dirty="0"/>
              <a:t> Шарма на борту станции «Салют-7». Справа — Геннадий Стрекалов, сзади — Юрий Малышев. 1984 год </a:t>
            </a:r>
            <a:endParaRPr lang="ru-RU" dirty="0"/>
          </a:p>
        </p:txBody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3203848" y="4313418"/>
            <a:ext cx="561662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95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«Индийский космос» - это символ национальной веры в великое, мудрое и изобильное будущее, это мощь и престиж самой высокой пробы, в конце концов, это мост между реальной и мифологической Вселенными, существующими в душе каждого индийца.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www.astronaut.ru/bookcase/books/afanasiev3/foto/22-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764704"/>
            <a:ext cx="5112568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003232" cy="936104"/>
          </a:xfrm>
        </p:spPr>
        <p:txBody>
          <a:bodyPr>
            <a:noAutofit/>
          </a:bodyPr>
          <a:lstStyle/>
          <a:p>
            <a:r>
              <a:rPr lang="ru-RU" sz="3200" b="1" i="1" dirty="0">
                <a:latin typeface="Arial" pitchFamily="34" charset="0"/>
                <a:cs typeface="Arial" pitchFamily="34" charset="0"/>
              </a:rPr>
              <a:t>ПЕРВЫЙ «ГОРИЗОНТ» ИЗРАИЛЯ</a:t>
            </a:r>
            <a:r>
              <a:rPr lang="ru-RU" sz="3200" i="1" dirty="0">
                <a:latin typeface="Arial" pitchFamily="34" charset="0"/>
                <a:cs typeface="Arial" pitchFamily="34" charset="0"/>
              </a:rPr>
              <a:t/>
            </a:r>
            <a:br>
              <a:rPr lang="ru-RU" sz="3200" i="1" dirty="0">
                <a:latin typeface="Arial" pitchFamily="34" charset="0"/>
                <a:cs typeface="Arial" pitchFamily="34" charset="0"/>
              </a:rPr>
            </a:br>
            <a:endParaRPr lang="ru-RU" sz="3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90872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Главной причиной того, что относительно небольшое государство Израиль стало «полноправной» космической державой (8-й по счету</a:t>
            </a:r>
            <a:r>
              <a:rPr lang="ru-RU" baseline="30000" dirty="0">
                <a:solidFill>
                  <a:srgbClr val="FFFF00"/>
                </a:solidFill>
              </a:rPr>
              <a:t>1</a:t>
            </a:r>
            <a:r>
              <a:rPr lang="ru-RU" dirty="0">
                <a:solidFill>
                  <a:srgbClr val="FFFF00"/>
                </a:solidFill>
              </a:rPr>
              <a:t>), явилась необходимость вооруженного противостояния с недружелюбно настроенными арабскими соседями. </a:t>
            </a:r>
          </a:p>
        </p:txBody>
      </p:sp>
      <p:pic>
        <p:nvPicPr>
          <p:cNvPr id="4" name="Рисунок 3" descr="http://www.astronaut.ru/bookcase/books/afanasiev3/foto/22-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764704"/>
            <a:ext cx="288032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300192" y="3212976"/>
            <a:ext cx="24300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Первый израильский спутник Oz-1 (он же Ofeq-1)</a:t>
            </a:r>
          </a:p>
        </p:txBody>
      </p:sp>
      <p:pic>
        <p:nvPicPr>
          <p:cNvPr id="6" name="Рисунок 5" descr="http://www.astronaut.ru/bookcase/books/afanasiev3/foto/22-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4149080"/>
            <a:ext cx="273630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astronaut.ru/bookcase/books/afanasiev3/foto/25-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92697"/>
            <a:ext cx="2736304" cy="223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96944" cy="1008112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НОВОБРАНЦЫ «КОСМИЧЕСКОГО КЛУБА»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755576" y="662972"/>
            <a:ext cx="230425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95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sng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БРАЗИЛЬСКИЕ «ФАЛЬСТАРТЫ</a:t>
            </a:r>
            <a:r>
              <a:rPr kumimoji="0" lang="ru-RU" b="1" u="sng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800" b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836712"/>
            <a:ext cx="53823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Бразильское правительство и общество настойчиво стремятся к созданию национальной ракетно-космической промышленности, связывая с ее появлением новые возможности по освоению природных ресурсов, совершенствованию телекоммуникационной сети, решению задач по охране окружающей среды и </a:t>
            </a:r>
            <a:r>
              <a:rPr lang="ru-RU" dirty="0" err="1"/>
              <a:t>метеообеспечению</a:t>
            </a:r>
            <a:r>
              <a:rPr lang="ru-RU" dirty="0"/>
              <a:t>.</a:t>
            </a:r>
          </a:p>
        </p:txBody>
      </p:sp>
      <p:pic>
        <p:nvPicPr>
          <p:cNvPr id="6" name="Рисунок 5" descr="http://www.astronaut.ru/bookcase/books/afanasiev3/foto/25-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996952"/>
            <a:ext cx="4073823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astronaut.ru/bookcase/books/afanasiev3/foto/25-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140968"/>
            <a:ext cx="4104456" cy="3328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www.astronaut.ru/bookcase/books/afanasiev3/foto/27-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76673"/>
            <a:ext cx="4059535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http://www.astronaut.ru/bookcase/books/afanasiev3/foto/26-1.jpg"/>
          <p:cNvPicPr>
            <a:picLocks noGrp="1"/>
          </p:cNvPicPr>
          <p:nvPr>
            <p:ph sz="quarter" idx="4"/>
          </p:nvPr>
        </p:nvPicPr>
        <p:blipFill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395536" y="404664"/>
            <a:ext cx="4176464" cy="6039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НОВОБРАНЦЫ «КОСМИЧЕСКОГО КЛУБА»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5805264"/>
            <a:ext cx="3322712" cy="597743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 algn="ctr"/>
            <a:r>
              <a:rPr lang="ru-RU" sz="7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КОСМИЧЕСКИЕ АМБИЦИИ</a:t>
            </a:r>
          </a:p>
          <a:p>
            <a:pPr algn="ctr"/>
            <a:r>
              <a:rPr lang="ru-RU" sz="7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72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ЮЖНОЙ КОРЕИ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60032" y="548680"/>
            <a:ext cx="4041775" cy="43204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ИРАКСКИЙ «РАЗБЕГ»</a:t>
            </a:r>
          </a:p>
        </p:txBody>
      </p:sp>
      <p:pic>
        <p:nvPicPr>
          <p:cNvPr id="10" name="Рисунок 9" descr="http://www.astronaut.ru/bookcase/books/afanasiev3/foto/27-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501008"/>
            <a:ext cx="410445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8" name="Picture 6" descr="C:\Users\Пользователь\Desktop\ракетная техника\s50275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268760"/>
            <a:ext cx="3810000" cy="3048000"/>
          </a:xfrm>
          <a:prstGeom prst="rect">
            <a:avLst/>
          </a:prstGeom>
          <a:noFill/>
        </p:spPr>
      </p:pic>
      <p:pic>
        <p:nvPicPr>
          <p:cNvPr id="69636" name="Picture 4" descr="C:\Users\Пользователь\Desktop\ракетная техника\s414766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32656"/>
            <a:ext cx="3810000" cy="3048000"/>
          </a:xfrm>
          <a:prstGeom prst="rect">
            <a:avLst/>
          </a:prstGeom>
          <a:noFill/>
        </p:spPr>
      </p:pic>
      <p:pic>
        <p:nvPicPr>
          <p:cNvPr id="69635" name="Picture 3" descr="C:\Users\Пользователь\Desktop\ракетная техника\s360029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88640"/>
            <a:ext cx="3558480" cy="2787352"/>
          </a:xfrm>
          <a:prstGeom prst="rect">
            <a:avLst/>
          </a:prstGeom>
          <a:noFill/>
        </p:spPr>
      </p:pic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359024" y="0"/>
            <a:ext cx="878497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95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Беспрецедентное по масштабам своей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цивилизационной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значимости проникновение человечества в космос неуклонно нарастает, оно служит своеобразным «стержнем» и движущим стимулом научно-технического прогресса планеты Земля, воплощением надежд о бессмертии РАЗУМА…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9634" name="Picture 2" descr="C:\Users\Пользователь\Desktop\ракетная техника\s242063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984" y="3573016"/>
            <a:ext cx="4464496" cy="3048000"/>
          </a:xfrm>
          <a:prstGeom prst="rect">
            <a:avLst/>
          </a:prstGeom>
          <a:noFill/>
        </p:spPr>
      </p:pic>
      <p:pic>
        <p:nvPicPr>
          <p:cNvPr id="69637" name="Picture 5" descr="C:\Users\Пользователь\Desktop\ракетная техника\s382602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3140968"/>
            <a:ext cx="3810000" cy="352839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69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69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3" grpId="0"/>
      <p:bldP spid="6963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9" name="Picture 5" descr="C:\Users\Пользователь\Desktop\ракетная техника\s17944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8640960" cy="64087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FFFF00"/>
                </a:solidFill>
              </a:rPr>
              <a:t>         Заключение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467544" y="1196752"/>
            <a:ext cx="435597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95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История человечества - это непрерывное стремление вперед. Но куда конкретно? Ведь у каждого этноса, государства, класса, профессиональной группы и т.д. СВОЕ понимание «лучшего будущего» и «достойного места» в мировом социуме. В случае стран «космического клуба» все просто - стоит лишь соотнести их перечень с главнейшими геополитическими «цивилизациями» современности. Действительно, это Россия, Соединенные Штаты, Европа, Китай, Индия, в перспективе - Латинская Америка и Арабский (исламский) Восток, а также отдельные «мини-цивилизации» Япония, Израиль, КНДР…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5076056" y="681081"/>
            <a:ext cx="3744416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95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... Я славлю такую войну!</a:t>
            </a:r>
          </a:p>
          <a:p>
            <a:pPr marL="0" marR="0" lvl="0" indent="2095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Войну с неизвестностью,  тайнами  и темнотой. 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095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Войну,  участье в которой - огромная честь. 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095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 подобной войне  есть присяга  и гордость своя. 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095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Погибшие есть в ней. 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095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Пропавшие без вести есть. 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095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И есть полководцы, 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095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и есть рядовые,  как я… 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095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Проверено сердце. 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095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Моторы надежны. 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095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Итак, начнись,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закипи  над планетой, 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095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высокая песня!</a:t>
            </a:r>
          </a:p>
          <a:p>
            <a:pPr marL="0" marR="0" lvl="0" indent="2095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Победная песня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космических первых атак!..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5661248"/>
            <a:ext cx="3312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Р.Рождественский(«</a:t>
            </a:r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Пятнадцать минут до старта»</a:t>
            </a:r>
          </a:p>
        </p:txBody>
      </p:sp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7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5" grpId="0"/>
      <p:bldP spid="6758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5" name="Picture 5" descr="C:\Users\Пользователь\Desktop\ракетная техника\s99972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8568952" cy="63274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Используемый материал: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700808"/>
            <a:ext cx="60304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4"/>
              </a:rPr>
              <a:t>1.http</a:t>
            </a:r>
            <a:r>
              <a:rPr lang="ru-RU" u="sng" dirty="0">
                <a:hlinkClick r:id="rId4"/>
              </a:rPr>
              <a:t>://www.samara.russian-club.net/news_show</a:t>
            </a:r>
            <a:r>
              <a:rPr lang="ru-RU" u="sng" dirty="0" smtClean="0">
                <a:hlinkClick r:id="rId4"/>
              </a:rPr>
              <a:t>_</a:t>
            </a:r>
            <a:endParaRPr lang="ru-RU" u="sng" dirty="0" smtClean="0"/>
          </a:p>
          <a:p>
            <a:endParaRPr lang="ru-RU" u="sng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708920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5"/>
              </a:rPr>
              <a:t>3.http</a:t>
            </a:r>
            <a:r>
              <a:rPr lang="ru-RU" u="sng" dirty="0">
                <a:hlinkClick r:id="rId5"/>
              </a:rPr>
              <a:t>://www.inmoment.ru/holidays/day-rocket-armies-and-artillery.html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3212976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solidFill>
                  <a:srgbClr val="0070C0"/>
                </a:solidFill>
              </a:rPr>
              <a:t>4.http</a:t>
            </a:r>
            <a:r>
              <a:rPr lang="ru-RU" u="sng" dirty="0">
                <a:solidFill>
                  <a:srgbClr val="0070C0"/>
                </a:solidFill>
              </a:rPr>
              <a:t>://</a:t>
            </a:r>
            <a:r>
              <a:rPr lang="ru-RU" u="sng" dirty="0" smtClean="0">
                <a:solidFill>
                  <a:srgbClr val="0070C0"/>
                </a:solidFill>
              </a:rPr>
              <a:t>weblog.rc-mir.com/weblog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u="sng" dirty="0" smtClean="0">
                <a:solidFill>
                  <a:srgbClr val="0070C0"/>
                </a:solidFill>
              </a:rPr>
              <a:t>5.http</a:t>
            </a:r>
            <a:r>
              <a:rPr lang="ru-RU" u="sng" dirty="0">
                <a:solidFill>
                  <a:srgbClr val="0070C0"/>
                </a:solidFill>
              </a:rPr>
              <a:t>://</a:t>
            </a:r>
            <a:r>
              <a:rPr lang="ru-RU" u="sng" dirty="0" smtClean="0">
                <a:solidFill>
                  <a:srgbClr val="0070C0"/>
                </a:solidFill>
              </a:rPr>
              <a:t>neznat.ucoz.ru/forum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3933056"/>
            <a:ext cx="4464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solidFill>
                  <a:srgbClr val="0070C0"/>
                </a:solidFill>
              </a:rPr>
              <a:t>6</a:t>
            </a:r>
            <a:r>
              <a:rPr lang="ru-RU" u="sng" dirty="0" smtClean="0">
                <a:solidFill>
                  <a:srgbClr val="0070C0"/>
                </a:solidFill>
              </a:rPr>
              <a:t>.http</a:t>
            </a:r>
            <a:r>
              <a:rPr lang="ru-RU" u="sng" dirty="0">
                <a:solidFill>
                  <a:srgbClr val="0070C0"/>
                </a:solidFill>
              </a:rPr>
              <a:t>://</a:t>
            </a:r>
            <a:r>
              <a:rPr lang="ru-RU" u="sng" dirty="0" smtClean="0">
                <a:solidFill>
                  <a:srgbClr val="0070C0"/>
                </a:solidFill>
              </a:rPr>
              <a:t>arier.narod.ru/avicos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4437112"/>
            <a:ext cx="3888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solidFill>
                  <a:srgbClr val="0070C0"/>
                </a:solidFill>
              </a:rPr>
              <a:t>7</a:t>
            </a:r>
            <a:r>
              <a:rPr lang="ru-RU" u="sng" dirty="0" smtClean="0">
                <a:solidFill>
                  <a:srgbClr val="0070C0"/>
                </a:solidFill>
              </a:rPr>
              <a:t>.http</a:t>
            </a:r>
            <a:r>
              <a:rPr lang="ru-RU" u="sng" dirty="0">
                <a:solidFill>
                  <a:srgbClr val="0070C0"/>
                </a:solidFill>
              </a:rPr>
              <a:t>://</a:t>
            </a:r>
            <a:r>
              <a:rPr lang="ru-RU" u="sng" dirty="0" smtClean="0">
                <a:solidFill>
                  <a:srgbClr val="0070C0"/>
                </a:solidFill>
              </a:rPr>
              <a:t>www.vokrugsveta.ru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4941168"/>
            <a:ext cx="5256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8</a:t>
            </a:r>
            <a:r>
              <a:rPr lang="ru-RU" dirty="0" smtClean="0">
                <a:solidFill>
                  <a:srgbClr val="0070C0"/>
                </a:solidFill>
              </a:rPr>
              <a:t>.http</a:t>
            </a:r>
            <a:r>
              <a:rPr lang="ru-RU" dirty="0">
                <a:solidFill>
                  <a:srgbClr val="0070C0"/>
                </a:solidFill>
              </a:rPr>
              <a:t>://</a:t>
            </a:r>
            <a:r>
              <a:rPr lang="ru-RU" dirty="0" smtClean="0">
                <a:solidFill>
                  <a:srgbClr val="0070C0"/>
                </a:solidFill>
              </a:rPr>
              <a:t>www.bg-znanie.ru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2276872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solidFill>
                  <a:srgbClr val="0070C0"/>
                </a:solidFill>
              </a:rPr>
              <a:t>2.http://www.vokrugsveta.ru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Хронология развития ракет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717032"/>
            <a:ext cx="8568952" cy="2880320"/>
          </a:xfrm>
        </p:spPr>
        <p:txBody>
          <a:bodyPr>
            <a:normAutofit fontScale="85000" lnSpcReduction="20000"/>
          </a:bodyPr>
          <a:lstStyle/>
          <a:p>
            <a:r>
              <a:rPr lang="ru-RU" sz="1800" dirty="0" smtClean="0"/>
              <a:t>960 г. Первое </a:t>
            </a:r>
            <a:r>
              <a:rPr lang="ru-RU" sz="1800" dirty="0"/>
              <a:t>упоминание об использовании в Китае боевых пороховых </a:t>
            </a:r>
            <a:r>
              <a:rPr lang="ru-RU" sz="1800" dirty="0" smtClean="0"/>
              <a:t>ракет.</a:t>
            </a:r>
          </a:p>
          <a:p>
            <a:r>
              <a:rPr lang="ru-RU" sz="1800" dirty="0" smtClean="0"/>
              <a:t>1232 г. </a:t>
            </a:r>
            <a:r>
              <a:rPr lang="ru-RU" sz="1800" dirty="0"/>
              <a:t>В Китае созданы ракетные установки для залпового огня и ракеты с дальностью полёта до 9 </a:t>
            </a:r>
            <a:r>
              <a:rPr lang="ru-RU" sz="1800" dirty="0" smtClean="0"/>
              <a:t>км. </a:t>
            </a:r>
          </a:p>
          <a:p>
            <a:r>
              <a:rPr lang="ru-RU" sz="1800" dirty="0" smtClean="0"/>
              <a:t>Около 1250 г. </a:t>
            </a:r>
            <a:r>
              <a:rPr lang="ru-RU" sz="1800" dirty="0"/>
              <a:t>Арабы использовали боевые пороховые ракеты против крестоносцев в 7-ом крестовом </a:t>
            </a:r>
            <a:r>
              <a:rPr lang="ru-RU" sz="1800" dirty="0" smtClean="0"/>
              <a:t>походе.</a:t>
            </a:r>
          </a:p>
          <a:p>
            <a:r>
              <a:rPr lang="ru-RU" sz="1800" dirty="0" smtClean="0"/>
              <a:t>1373 г. </a:t>
            </a:r>
            <a:r>
              <a:rPr lang="ru-RU" sz="1800" dirty="0"/>
              <a:t>Использование боевых ракет в Италии. Впервые названы ракетами ( </a:t>
            </a:r>
            <a:r>
              <a:rPr lang="ru-RU" sz="1800" i="1" dirty="0" err="1"/>
              <a:t>итал</a:t>
            </a:r>
            <a:r>
              <a:rPr lang="ru-RU" sz="1800" i="1" dirty="0"/>
              <a:t> </a:t>
            </a:r>
            <a:r>
              <a:rPr lang="ru-RU" sz="1800" dirty="0"/>
              <a:t>. - </a:t>
            </a:r>
            <a:r>
              <a:rPr lang="ru-RU" sz="1800" dirty="0" err="1"/>
              <a:t>racchetta</a:t>
            </a:r>
            <a:r>
              <a:rPr lang="ru-RU" sz="1800" dirty="0"/>
              <a:t> )</a:t>
            </a:r>
            <a:endParaRPr lang="ru-RU" sz="1800" dirty="0" smtClean="0"/>
          </a:p>
          <a:p>
            <a:r>
              <a:rPr lang="ru-RU" sz="1800" dirty="0" smtClean="0"/>
              <a:t>1429 г. </a:t>
            </a:r>
            <a:r>
              <a:rPr lang="ru-RU" sz="1800" dirty="0"/>
              <a:t>Во французской армии короля Карла VII учреждены ракетные батареи </a:t>
            </a:r>
            <a:r>
              <a:rPr lang="ru-RU" sz="1800" dirty="0" smtClean="0"/>
              <a:t>.</a:t>
            </a:r>
          </a:p>
          <a:p>
            <a:r>
              <a:rPr lang="ru-RU" sz="1800" dirty="0"/>
              <a:t>XVI - XVII вв</a:t>
            </a:r>
            <a:r>
              <a:rPr lang="ru-RU" sz="1800" dirty="0" smtClean="0"/>
              <a:t>.</a:t>
            </a:r>
            <a:r>
              <a:rPr lang="ru-RU" sz="1800" dirty="0"/>
              <a:t> Снижение роли ракет в Европе в связи с развитием полевой артиллерии 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1766 г. </a:t>
            </a:r>
            <a:r>
              <a:rPr lang="ru-RU" sz="1800" dirty="0"/>
              <a:t>Раджа </a:t>
            </a:r>
            <a:r>
              <a:rPr lang="ru-RU" sz="1800" dirty="0" err="1"/>
              <a:t>Майсура</a:t>
            </a:r>
            <a:r>
              <a:rPr lang="ru-RU" sz="1800" dirty="0"/>
              <a:t> Гейдар Али поставил ракеты на вооружение в своей армии 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1792-1799 гг. </a:t>
            </a:r>
            <a:r>
              <a:rPr lang="ru-RU" sz="1800" dirty="0"/>
              <a:t>Англичане впервые познакомились с боевым применени­ем ракет, испытав на себе их действие под </a:t>
            </a:r>
            <a:r>
              <a:rPr lang="ru-RU" sz="1800" dirty="0" err="1"/>
              <a:t>Серингапата-мом</a:t>
            </a:r>
            <a:r>
              <a:rPr lang="ru-RU" sz="1800" dirty="0"/>
              <a:t> в войне индийцев за независимость против </a:t>
            </a:r>
            <a:r>
              <a:rPr lang="ru-RU" sz="1800" dirty="0" smtClean="0"/>
              <a:t>Англии.</a:t>
            </a:r>
          </a:p>
          <a:p>
            <a:r>
              <a:rPr lang="ru-RU" sz="1800" dirty="0" smtClean="0"/>
              <a:t>1804 г. </a:t>
            </a:r>
            <a:r>
              <a:rPr lang="ru-RU" sz="1800" dirty="0"/>
              <a:t>Английский инженер </a:t>
            </a:r>
            <a:r>
              <a:rPr lang="ru-RU" sz="1800" dirty="0" err="1"/>
              <a:t>Конгрев</a:t>
            </a:r>
            <a:r>
              <a:rPr lang="ru-RU" sz="1800" dirty="0"/>
              <a:t> разработал ракеты фугасного и зажигательного действия с дальностью стрельбы до 2700 </a:t>
            </a:r>
            <a:r>
              <a:rPr lang="ru-RU" sz="1800" dirty="0" smtClean="0"/>
              <a:t>м.</a:t>
            </a:r>
          </a:p>
        </p:txBody>
      </p:sp>
      <p:pic>
        <p:nvPicPr>
          <p:cNvPr id="2051" name="Picture 3" descr="C:\Users\Пользователь\Desktop\ракетная техника\iCAA2R2R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868453"/>
            <a:ext cx="1758677" cy="2560547"/>
          </a:xfrm>
          <a:prstGeom prst="rect">
            <a:avLst/>
          </a:prstGeom>
          <a:noFill/>
        </p:spPr>
      </p:pic>
      <p:pic>
        <p:nvPicPr>
          <p:cNvPr id="2052" name="Picture 4" descr="C:\Users\Пользователь\Desktop\ракетная техника\iCA4N4T3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332656"/>
            <a:ext cx="2232248" cy="1296145"/>
          </a:xfrm>
          <a:prstGeom prst="rect">
            <a:avLst/>
          </a:prstGeom>
          <a:noFill/>
        </p:spPr>
      </p:pic>
      <p:pic>
        <p:nvPicPr>
          <p:cNvPr id="2053" name="Picture 5" descr="C:\Users\Пользователь\Desktop\ракетная техника\iCA3SF3S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844824"/>
            <a:ext cx="2016224" cy="1714872"/>
          </a:xfrm>
          <a:prstGeom prst="rect">
            <a:avLst/>
          </a:prstGeom>
          <a:noFill/>
        </p:spPr>
      </p:pic>
      <p:pic>
        <p:nvPicPr>
          <p:cNvPr id="2054" name="Picture 6" descr="C:\Users\Пользователь\Desktop\ракетная техника\iCACHQVF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1268760"/>
            <a:ext cx="1524124" cy="2016224"/>
          </a:xfrm>
          <a:prstGeom prst="rect">
            <a:avLst/>
          </a:prstGeom>
          <a:noFill/>
        </p:spPr>
      </p:pic>
      <p:pic>
        <p:nvPicPr>
          <p:cNvPr id="2055" name="Picture 7" descr="C:\Users\Пользователь\Desktop\ракетная техника\iCARWI3DI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908720"/>
            <a:ext cx="2664296" cy="223224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Пользователь\Desktop\ракетная техника\s58122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88640"/>
            <a:ext cx="2700300" cy="28803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19256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501008"/>
            <a:ext cx="8517632" cy="3096344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latin typeface="Arial" pitchFamily="34" charset="0"/>
                <a:cs typeface="Arial" pitchFamily="34" charset="0"/>
              </a:rPr>
              <a:t>1834 г.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Удачные испытания под Петербургом первой в мире подводной лодки, вооружённой ракетами (проект К.А.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Шильдера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). Водоизмещение лодки 16 т, длина 6 м, диаметр 1,8 м, обшивка — стальные листы толщиной 5 мм. Лодка погружалась на глубину 12 м и двигалась со скоростью 2,7 км/ч. Вооружение — 6 ракет в трубчатых направляющих и мима. Стрельба из надводного и подводного положений.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2000" b="1" u="sng" dirty="0" smtClean="0">
                <a:latin typeface="Arial" pitchFamily="34" charset="0"/>
                <a:cs typeface="Arial" pitchFamily="34" charset="0"/>
              </a:rPr>
              <a:t>Середина XIX в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Массовое применение ракет во всех европейских армиях Ракеты более мобильны и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дальнобойны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, чем пушки того времени 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u="sng" dirty="0" smtClean="0">
                <a:latin typeface="Arial" pitchFamily="34" charset="0"/>
                <a:cs typeface="Arial" pitchFamily="34" charset="0"/>
              </a:rPr>
              <a:t>1884-1886гг.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Бурное развитие нарезной артиллерии на бездымном порохе привело к сокращению производства ракет.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C:\Users\Пользователь\Desktop\ракетная техника\s28014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60648"/>
            <a:ext cx="2664296" cy="2846072"/>
          </a:xfrm>
          <a:prstGeom prst="rect">
            <a:avLst/>
          </a:prstGeom>
          <a:noFill/>
        </p:spPr>
      </p:pic>
      <p:pic>
        <p:nvPicPr>
          <p:cNvPr id="7171" name="Picture 3" descr="C:\Users\Пользователь\Desktop\ракетная техника\s494182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836712"/>
            <a:ext cx="3816424" cy="280831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75327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Развитие ракетной техники в России</a:t>
            </a:r>
            <a:endParaRPr lang="ru-RU" sz="3600" dirty="0"/>
          </a:p>
        </p:txBody>
      </p:sp>
      <p:pic>
        <p:nvPicPr>
          <p:cNvPr id="4" name="Содержимое 3" descr="аэроплан Циолковского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645024"/>
            <a:ext cx="3857625" cy="2813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дирижабль Циолковского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501008"/>
            <a:ext cx="376794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95536" y="1443841"/>
            <a:ext cx="82809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Вторая половина XX века является эпохой бурного развития ракетной техники. Наша страна имеет ракеты всех классов и назначений. Мы первыми создали, успешно испытали и наладили серийное производство </a:t>
            </a:r>
            <a:r>
              <a:rPr lang="ru-RU" dirty="0" smtClean="0"/>
              <a:t>межконтинентальных </a:t>
            </a:r>
            <a:r>
              <a:rPr lang="ru-RU" dirty="0"/>
              <a:t>ракет. В нашей стране, начиная с 1949 года, ракеты используются для исследований верхних слоев </a:t>
            </a:r>
            <a:r>
              <a:rPr lang="ru-RU" dirty="0" smtClean="0"/>
              <a:t>атмосферы</a:t>
            </a:r>
            <a:r>
              <a:rPr lang="ru-RU" dirty="0"/>
              <a:t>. Метеорологические ракеты, созданные в СССР, запускались в течение Международного геофизического года в различных районах страны, а также в Арктике и Антарктике.</a:t>
            </a:r>
          </a:p>
        </p:txBody>
      </p:sp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Циолковский - основоположник  ракетной техники</a:t>
            </a:r>
            <a:endParaRPr lang="ru-RU" dirty="0"/>
          </a:p>
        </p:txBody>
      </p:sp>
      <p:pic>
        <p:nvPicPr>
          <p:cNvPr id="3" name="Рисунок 2" descr="http://arier.narod.ru/avicos/l-tsiolk3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628800"/>
            <a:ext cx="223224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732240" y="1628800"/>
            <a:ext cx="2123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"Я учился, творя..." </a:t>
            </a:r>
            <a:br>
              <a:rPr lang="ru-RU" i="1" dirty="0"/>
            </a:br>
            <a:r>
              <a:rPr lang="ru-RU" i="1" dirty="0"/>
              <a:t>(К. Э. Циолковский)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2348880"/>
            <a:ext cx="64087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Константин Эдуардович Циолковский - выдающийся русский ученый, исследователь огромной трудоспособности и настойчивости, человек большого таланта. Наиболее важные и жизнеспособные исследования Циолковского относятся к обоснованию теории реактивного движения. В последней четверти XIX и начале XX столетия Константин Эдуардович создавал новую науку, определяющую законы движения ракет, и разрабатывал первые конструкции для исследования безграничных мировых пространств реактивными приборами. Многие ученые считали в то время реактивные двигатели и ракетную технику делом бесперспективным и ничтожным по своему практическому значению, а ракеты - пригодными лишь для увеселительных фейерверков и иллюминаций.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bg-znanie.ru/articles/1191/r5m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252028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Развитие русской ракетной техники с 1946 года по настоящее время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47864" y="1556793"/>
            <a:ext cx="5472608" cy="5078313"/>
          </a:xfrm>
          <a:prstGeom prst="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  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После окончания Великой Отечественной войны стало активно развиваться советское ракетостроение. Разрабатывались образцы ракет, способных достичь территории \"вероятного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противника\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". \"Первой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ласточкой\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" была баллистическая ракета Р-1, оснащенная обычной боеголовкой. В 1946 году была создана бригада особого назначения Резерва Верховного Главнокомандования, вооруженная этой ракетой. Усиленными темпами под руководством конструкторов С.П.Королева, В.Н.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Челомея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и других шли дальнейшие разработки советской ракетной техники. 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 Впервые ядерная боеголовка была установлена на баллистическую ракету средней дальности Р-5М, разработанную С.П.Королевым, В.Н.Глушко, Н.А.Пилюгиным и другими.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http://www.bg-znanie.ru/articles/1191/r12_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645024"/>
            <a:ext cx="2582316" cy="295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bg-znanie.ru/articles/1191/rsd10_514_sm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3816424" cy="2520280"/>
          </a:xfrm>
          <a:prstGeom prst="rect">
            <a:avLst/>
          </a:prstGeom>
          <a:ln w="1905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http://www.bg-znanie.ru/articles/1191/r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3140968"/>
            <a:ext cx="1872208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http://www.bg-znanie.ru/articles/1191/train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476672"/>
            <a:ext cx="3600400" cy="2448272"/>
          </a:xfrm>
          <a:prstGeom prst="rect">
            <a:avLst/>
          </a:prstGeom>
          <a:ln w="1905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http://www.bg-znanie.ru/articles/1191/rs20_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3429000"/>
            <a:ext cx="2736304" cy="3024336"/>
          </a:xfrm>
          <a:prstGeom prst="rect">
            <a:avLst/>
          </a:prstGeom>
          <a:ln w="1905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http://www.bg-znanie.ru/articles/1191/topol-m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4005064"/>
            <a:ext cx="2664296" cy="2520280"/>
          </a:xfrm>
          <a:prstGeom prst="foldedCorner">
            <a:avLst/>
          </a:prstGeom>
          <a:ln w="1905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ракетная техника\iCAGVA4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32656"/>
            <a:ext cx="2736304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C:\Users\Пользователь\Desktop\ракетная техника\iCAM5V3K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88640"/>
            <a:ext cx="3456384" cy="25762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7" name="Picture 5" descr="C:\Users\Пользователь\Desktop\ракетная техника\iCA6X26Q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1052736"/>
            <a:ext cx="1872208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8" name="Picture 6" descr="C:\Users\Пользователь\Desktop\ракетная техника\s999723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3140968"/>
            <a:ext cx="3521968" cy="28175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9" name="Picture 7" descr="C:\Users\Пользователь\Desktop\ракетная техника\s520876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60032" y="3284984"/>
            <a:ext cx="3960440" cy="32093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582</TotalTime>
  <Words>1614</Words>
  <Application>Microsoft Office PowerPoint</Application>
  <PresentationFormat>Экран (4:3)</PresentationFormat>
  <Paragraphs>117</Paragraphs>
  <Slides>28</Slides>
  <Notes>28</Notes>
  <HiddenSlides>1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Развитие ракетной техники</vt:lpstr>
      <vt:lpstr>История развития ракет</vt:lpstr>
      <vt:lpstr>Хронология развития ракет</vt:lpstr>
      <vt:lpstr> </vt:lpstr>
      <vt:lpstr>Развитие ракетной техники в России</vt:lpstr>
      <vt:lpstr>Циолковский - основоположник  ракетной техники</vt:lpstr>
      <vt:lpstr>Развитие русской ракетной техники с 1946 года по настоящее время</vt:lpstr>
      <vt:lpstr>Слайд 8</vt:lpstr>
      <vt:lpstr>Слайд 9</vt:lpstr>
      <vt:lpstr>Сергей Павлович Королев и его команда "Совет Главных конструкторов" заслуживают, чтобы о них знали и помнили...</vt:lpstr>
      <vt:lpstr>Слайд 11</vt:lpstr>
      <vt:lpstr>Слайд 12</vt:lpstr>
      <vt:lpstr>Слайд 13</vt:lpstr>
      <vt:lpstr>Слайд 14</vt:lpstr>
      <vt:lpstr>Слайд 15</vt:lpstr>
      <vt:lpstr>Слайд 16</vt:lpstr>
      <vt:lpstr>ПЕРВЫЕ РАКЕТЫ И СПУТНИКИ  «СТРАНЫ ВОСХОДЯЩЕГО СОЛНЦА» </vt:lpstr>
      <vt:lpstr>Отметим: интерес Японии к космонавтике не был случаен - безграничный «новый океан» стал для страны символом возрождения и могущества на новом - послевоенном -этапе истории. Это необычайно важно для духа нации, особенно на Востоке. «Путь в космос раскинулся широким плодородным полем для тех, кто будет его возделывать. Сегодня в Японии масса молодых ученых, которые пойдут этим путем. Для наших детей космонавтика - ключ к мечте, вдохновляющей их любопытство и тягу к приключениям. И пока это так - наше стремление в космос будет возрождаться вновь и вновь...»  </vt:lpstr>
      <vt:lpstr>Слайд 19</vt:lpstr>
      <vt:lpstr>Слайд 20</vt:lpstr>
      <vt:lpstr>ИНДИЯ: ЧЕРЕЗ ТЕРНИИ К ЗВЕЗДАМ </vt:lpstr>
      <vt:lpstr>Слайд 22</vt:lpstr>
      <vt:lpstr>ПЕРВЫЙ «ГОРИЗОНТ» ИЗРАИЛЯ </vt:lpstr>
      <vt:lpstr>НОВОБРАНЦЫ «КОСМИЧЕСКОГО КЛУБА» </vt:lpstr>
      <vt:lpstr>НОВОБРАНЦЫ «КОСМИЧЕСКОГО КЛУБА»  </vt:lpstr>
      <vt:lpstr>Слайд 26</vt:lpstr>
      <vt:lpstr>         Заключение </vt:lpstr>
      <vt:lpstr>Используемый материал: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ракетной техники</dc:title>
  <dc:creator>Пользователь</dc:creator>
  <cp:lastModifiedBy>Пользователь</cp:lastModifiedBy>
  <cp:revision>115</cp:revision>
  <dcterms:created xsi:type="dcterms:W3CDTF">2010-11-20T14:03:26Z</dcterms:created>
  <dcterms:modified xsi:type="dcterms:W3CDTF">2011-03-28T18:51:39Z</dcterms:modified>
</cp:coreProperties>
</file>