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2" r:id="rId4"/>
    <p:sldId id="259" r:id="rId5"/>
    <p:sldId id="261" r:id="rId6"/>
    <p:sldId id="266" r:id="rId7"/>
    <p:sldId id="263" r:id="rId8"/>
    <p:sldId id="264" r:id="rId9"/>
    <p:sldId id="26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FFCC99"/>
    <a:srgbClr val="FF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6391" autoAdjust="0"/>
    <p:restoredTop sz="94660" autoAdjust="0"/>
  </p:normalViewPr>
  <p:slideViewPr>
    <p:cSldViewPr>
      <p:cViewPr>
        <p:scale>
          <a:sx n="66" d="100"/>
          <a:sy n="66" d="100"/>
        </p:scale>
        <p:origin x="-1554" y="-9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41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EBBDD-C421-47C5-8CB0-A7DE03643F22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68781-CCA2-4BA3-823A-A2EF05EBF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1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EBBDD-C421-47C5-8CB0-A7DE03643F22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68781-CCA2-4BA3-823A-A2EF05EBF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1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EBBDD-C421-47C5-8CB0-A7DE03643F22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68781-CCA2-4BA3-823A-A2EF05EBF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1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EBBDD-C421-47C5-8CB0-A7DE03643F22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68781-CCA2-4BA3-823A-A2EF05EBF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1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EBBDD-C421-47C5-8CB0-A7DE03643F22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68781-CCA2-4BA3-823A-A2EF05EBF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1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EBBDD-C421-47C5-8CB0-A7DE03643F22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68781-CCA2-4BA3-823A-A2EF05EBF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1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EBBDD-C421-47C5-8CB0-A7DE03643F22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68781-CCA2-4BA3-823A-A2EF05EBF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1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EBBDD-C421-47C5-8CB0-A7DE03643F22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68781-CCA2-4BA3-823A-A2EF05EBF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1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EBBDD-C421-47C5-8CB0-A7DE03643F22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68781-CCA2-4BA3-823A-A2EF05EBF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1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EBBDD-C421-47C5-8CB0-A7DE03643F22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68781-CCA2-4BA3-823A-A2EF05EBF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1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EBBDD-C421-47C5-8CB0-A7DE03643F22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68781-CCA2-4BA3-823A-A2EF05EBF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1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EBBDD-C421-47C5-8CB0-A7DE03643F22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568781-CCA2-4BA3-823A-A2EF05EBF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11000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arvesti.ru/2001/06/12/ulicy-i-ploshhadi-saratova/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>
            <a:lum contrast="-60000"/>
          </a:blip>
          <a:srcRect l="12859" r="901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6314" y="4531838"/>
            <a:ext cx="4357686" cy="2326162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</a:pPr>
            <a:r>
              <a:rPr lang="ru-RU" sz="1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onstantia" pitchFamily="18" charset="0"/>
              </a:rPr>
              <a:t>Подготовила </a:t>
            </a:r>
          </a:p>
          <a:p>
            <a:pPr algn="l">
              <a:spcBef>
                <a:spcPts val="0"/>
              </a:spcBef>
            </a:pPr>
            <a:r>
              <a:rPr lang="ru-RU" sz="18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onstantia" pitchFamily="18" charset="0"/>
              </a:rPr>
              <a:t>Гордиенко </a:t>
            </a:r>
            <a:r>
              <a:rPr lang="ru-RU" sz="1800" b="1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onstantia" pitchFamily="18" charset="0"/>
              </a:rPr>
              <a:t>Ульяна</a:t>
            </a:r>
            <a:endParaRPr lang="ru-RU" sz="1800" b="1" dirty="0" smtClean="0">
              <a:solidFill>
                <a:schemeClr val="accent3">
                  <a:lumMod val="60000"/>
                  <a:lumOff val="40000"/>
                </a:schemeClr>
              </a:solidFill>
              <a:latin typeface="Constantia" pitchFamily="18" charset="0"/>
            </a:endParaRPr>
          </a:p>
          <a:p>
            <a:pPr algn="l">
              <a:spcBef>
                <a:spcPts val="0"/>
              </a:spcBef>
            </a:pPr>
            <a:r>
              <a:rPr lang="ru-RU" sz="1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onstantia" pitchFamily="18" charset="0"/>
              </a:rPr>
              <a:t>ученица 8.2 класса</a:t>
            </a:r>
          </a:p>
          <a:p>
            <a:pPr algn="l">
              <a:spcBef>
                <a:spcPts val="0"/>
              </a:spcBef>
            </a:pPr>
            <a:r>
              <a:rPr lang="ru-RU" sz="1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onstantia" pitchFamily="18" charset="0"/>
              </a:rPr>
              <a:t>МАОУ «Лицей №36» </a:t>
            </a:r>
          </a:p>
          <a:p>
            <a:pPr algn="l">
              <a:spcBef>
                <a:spcPts val="0"/>
              </a:spcBef>
            </a:pPr>
            <a:r>
              <a:rPr lang="ru-RU" sz="1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onstantia" pitchFamily="18" charset="0"/>
              </a:rPr>
              <a:t>Педагог ИЗО и МХК </a:t>
            </a:r>
          </a:p>
          <a:p>
            <a:pPr algn="l">
              <a:spcBef>
                <a:spcPts val="0"/>
              </a:spcBef>
            </a:pPr>
            <a:r>
              <a:rPr lang="ru-RU" sz="18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onstantia" pitchFamily="18" charset="0"/>
              </a:rPr>
              <a:t>Лапина Тамара Алексеевна</a:t>
            </a:r>
          </a:p>
          <a:p>
            <a:pPr algn="l">
              <a:spcBef>
                <a:spcPts val="0"/>
              </a:spcBef>
            </a:pPr>
            <a:r>
              <a:rPr lang="ru-RU" sz="1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onstantia" pitchFamily="18" charset="0"/>
              </a:rPr>
              <a:t>Консультант ИКТ </a:t>
            </a:r>
          </a:p>
          <a:p>
            <a:pPr algn="l">
              <a:spcBef>
                <a:spcPts val="0"/>
              </a:spcBef>
            </a:pPr>
            <a:r>
              <a:rPr lang="ru-RU" sz="1800" b="1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onstantia" pitchFamily="18" charset="0"/>
              </a:rPr>
              <a:t>Шабалдина</a:t>
            </a:r>
            <a:r>
              <a:rPr lang="ru-RU" sz="18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onstantia" pitchFamily="18" charset="0"/>
              </a:rPr>
              <a:t> Наталья Владимировна</a:t>
            </a:r>
            <a:endParaRPr lang="ru-RU" sz="1800" dirty="0" smtClean="0">
              <a:solidFill>
                <a:schemeClr val="accent3">
                  <a:lumMod val="60000"/>
                  <a:lumOff val="40000"/>
                </a:schemeClr>
              </a:solidFill>
              <a:latin typeface="Constant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500042"/>
            <a:ext cx="914400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Россия</a:t>
            </a:r>
            <a:r>
              <a:rPr lang="en-US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en-US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Саратовская область</a:t>
            </a:r>
            <a:r>
              <a:rPr lang="en-US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en-US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Саратов</a:t>
            </a:r>
            <a:r>
              <a:rPr lang="en-U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en-U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6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улица Радищева</a:t>
            </a:r>
            <a:endParaRPr lang="ru-RU" sz="6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advTm="1100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2">
            <a:lum contrast="-60000"/>
          </a:blip>
          <a:srcRect l="12859" t="6250" r="901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64" cy="785818"/>
          </a:xfrm>
        </p:spPr>
        <p:txBody>
          <a:bodyPr/>
          <a:lstStyle/>
          <a:p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Расположение</a:t>
            </a:r>
            <a:r>
              <a:rPr lang="ru-RU" dirty="0" smtClean="0"/>
              <a:t> </a:t>
            </a:r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улицы</a:t>
            </a:r>
            <a:endParaRPr lang="ru-RU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  <a:ea typeface="+mn-ea"/>
              <a:cs typeface="+mn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654688" y="4156738"/>
            <a:ext cx="3286116" cy="2643206"/>
          </a:xfrm>
        </p:spPr>
        <p:txBody>
          <a:bodyPr>
            <a:noAutofit/>
          </a:bodyPr>
          <a:lstStyle/>
          <a:p>
            <a:pPr marL="182563" indent="182563" algn="ctr">
              <a:buNone/>
            </a:pPr>
            <a:r>
              <a:rPr lang="ru-RU" sz="20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tantia" pitchFamily="18" charset="0"/>
              </a:rPr>
              <a:t>Улица Радищева начинается от улицы Чернышевского и, пройдя по центральной части города, заканчивается в районе </a:t>
            </a:r>
            <a:r>
              <a:rPr lang="ru-RU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onstantia" pitchFamily="18" charset="0"/>
              </a:rPr>
              <a:t>Соколовой улицы</a:t>
            </a:r>
            <a:endParaRPr lang="ru-RU" sz="2000" b="1" dirty="0">
              <a:solidFill>
                <a:schemeClr val="accent3">
                  <a:lumMod val="60000"/>
                  <a:lumOff val="40000"/>
                </a:schemeClr>
              </a:solidFill>
              <a:latin typeface="Constantia" pitchFamily="18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0" y="1214422"/>
            <a:ext cx="5929322" cy="5643578"/>
            <a:chOff x="3357554" y="1857364"/>
            <a:chExt cx="5786446" cy="4810759"/>
          </a:xfrm>
        </p:grpSpPr>
        <p:grpSp>
          <p:nvGrpSpPr>
            <p:cNvPr id="9" name="Группа 8"/>
            <p:cNvGrpSpPr/>
            <p:nvPr/>
          </p:nvGrpSpPr>
          <p:grpSpPr>
            <a:xfrm>
              <a:off x="3357554" y="1857364"/>
              <a:ext cx="5786446" cy="4810759"/>
              <a:chOff x="3357554" y="1857364"/>
              <a:chExt cx="5786446" cy="4810759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3"/>
              <a:srcRect l="22563" t="29176" r="32276" b="9491"/>
              <a:stretch>
                <a:fillRect/>
              </a:stretch>
            </p:blipFill>
            <p:spPr bwMode="auto">
              <a:xfrm>
                <a:off x="3357554" y="1857364"/>
                <a:ext cx="5786446" cy="48107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7" name="Текст 2"/>
              <p:cNvSpPr txBox="1">
                <a:spLocks/>
              </p:cNvSpPr>
              <p:nvPr/>
            </p:nvSpPr>
            <p:spPr>
              <a:xfrm rot="1199253">
                <a:off x="6721922" y="4231344"/>
                <a:ext cx="1838363" cy="39557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kumimoji="0" lang="ru-RU" b="0" i="0" u="sng" strike="noStrike" kern="120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Улица Радищева</a:t>
                </a:r>
              </a:p>
            </p:txBody>
          </p:sp>
          <p:sp>
            <p:nvSpPr>
              <p:cNvPr id="19" name="Текст 6"/>
              <p:cNvSpPr txBox="1">
                <a:spLocks/>
              </p:cNvSpPr>
              <p:nvPr/>
            </p:nvSpPr>
            <p:spPr>
              <a:xfrm rot="19085864">
                <a:off x="3514368" y="2895335"/>
                <a:ext cx="2428892" cy="46038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kumimoji="0" lang="ru-RU" sz="1600" b="0" i="0" u="sng" strike="noStrike" kern="120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Большая Садовая улица</a:t>
                </a:r>
              </a:p>
            </p:txBody>
          </p:sp>
        </p:grpSp>
        <p:sp>
          <p:nvSpPr>
            <p:cNvPr id="20" name="Текст 7"/>
            <p:cNvSpPr txBox="1">
              <a:spLocks/>
            </p:cNvSpPr>
            <p:nvPr/>
          </p:nvSpPr>
          <p:spPr>
            <a:xfrm rot="20185397">
              <a:off x="5215588" y="6143839"/>
              <a:ext cx="2257412" cy="31751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85000" lnSpcReduction="10000"/>
            </a:bodyPr>
            <a:lstStyle/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ru-RU" sz="1600" b="0" i="0" u="sng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Улица Чернышевского</a:t>
              </a:r>
            </a:p>
          </p:txBody>
        </p:sp>
      </p:grpSp>
    </p:spTree>
  </p:cSld>
  <p:clrMapOvr>
    <a:masterClrMapping/>
  </p:clrMapOvr>
  <p:transition advTm="1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lum bright="22000" contrast="-46000"/>
          </a:blip>
          <a:srcRect l="12859" t="6250" r="901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</p:spPr>
        <p:txBody>
          <a:bodyPr/>
          <a:lstStyle/>
          <a:p>
            <a:r>
              <a:rPr lang="ru-RU" sz="4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Monotype Corsiva" pitchFamily="66" charset="0"/>
                <a:ea typeface="+mn-ea"/>
                <a:cs typeface="+mn-cs"/>
              </a:rPr>
              <a:t>Парк</a:t>
            </a: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 </a:t>
            </a:r>
            <a:r>
              <a:rPr lang="ru-RU" sz="4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Monotype Corsiva" pitchFamily="66" charset="0"/>
                <a:ea typeface="+mn-ea"/>
                <a:cs typeface="+mn-cs"/>
              </a:rPr>
              <a:t>Липки </a:t>
            </a:r>
            <a:endParaRPr lang="ru-RU" sz="4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Monotype Corsiva" pitchFamily="66" charset="0"/>
              <a:ea typeface="+mn-ea"/>
              <a:cs typeface="+mn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42908" y="1571612"/>
            <a:ext cx="9286908" cy="2357454"/>
          </a:xfrm>
        </p:spPr>
        <p:txBody>
          <a:bodyPr>
            <a:noAutofit/>
          </a:bodyPr>
          <a:lstStyle/>
          <a:p>
            <a:pPr indent="201613" algn="ctr">
              <a:buNone/>
            </a:pPr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nstantia" pitchFamily="18" charset="0"/>
              </a:rPr>
              <a:t>Улица в 19 веке была ещё короткой, но уже являлась украшением города, так как в 1824 году посадили сад вокруг  Александровского собора. </a:t>
            </a:r>
          </a:p>
          <a:p>
            <a:pPr indent="201613" algn="ctr">
              <a:buNone/>
            </a:pPr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nstantia" pitchFamily="18" charset="0"/>
              </a:rPr>
              <a:t>Украшением города стал бульвар, в котором посадили липки и сделали красивую ограду. </a:t>
            </a:r>
          </a:p>
          <a:p>
            <a:pPr indent="201613" algn="ctr">
              <a:buNone/>
            </a:pPr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nstantia" pitchFamily="18" charset="0"/>
              </a:rPr>
              <a:t>Этот сад сейчас называется «Парк Липки»</a:t>
            </a:r>
          </a:p>
          <a:p>
            <a:pPr indent="201613" algn="ctr">
              <a:buNone/>
            </a:pPr>
            <a:endParaRPr lang="ru-RU" sz="2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onstantia" pitchFamily="18" charset="0"/>
            </a:endParaRPr>
          </a:p>
          <a:p>
            <a:pPr indent="201613" algn="ctr">
              <a:buNone/>
            </a:pPr>
            <a:endParaRPr lang="ru-RU" sz="2800" dirty="0">
              <a:solidFill>
                <a:schemeClr val="tx1">
                  <a:lumMod val="65000"/>
                  <a:lumOff val="35000"/>
                </a:schemeClr>
              </a:solidFill>
              <a:latin typeface="Constantia" pitchFamily="18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0" y="4286232"/>
            <a:ext cx="9144000" cy="2571768"/>
            <a:chOff x="0" y="4286232"/>
            <a:chExt cx="9144000" cy="2571768"/>
          </a:xfrm>
        </p:grpSpPr>
        <p:pic>
          <p:nvPicPr>
            <p:cNvPr id="6" name="Picture 5" descr="Рисунок2"/>
            <p:cNvPicPr>
              <a:picLocks noChangeAspect="1" noChangeArrowheads="1"/>
            </p:cNvPicPr>
            <p:nvPr/>
          </p:nvPicPr>
          <p:blipFill>
            <a:blip r:embed="rId3"/>
            <a:srcRect l="16667"/>
            <a:stretch>
              <a:fillRect/>
            </a:stretch>
          </p:blipFill>
          <p:spPr bwMode="auto">
            <a:xfrm>
              <a:off x="6215074" y="4286256"/>
              <a:ext cx="2928926" cy="2571744"/>
            </a:xfrm>
            <a:prstGeom prst="rect">
              <a:avLst/>
            </a:prstGeom>
            <a:noFill/>
          </p:spPr>
        </p:pic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4"/>
            <a:srcRect l="17573" t="5733" r="5714"/>
            <a:stretch>
              <a:fillRect/>
            </a:stretch>
          </p:blipFill>
          <p:spPr bwMode="auto">
            <a:xfrm>
              <a:off x="2643174" y="4286232"/>
              <a:ext cx="3571868" cy="2571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2" name="Picture 4" descr="Файл:Саратов Липки 1.jpg"/>
            <p:cNvPicPr>
              <a:picLocks noChangeAspect="1" noChangeArrowheads="1"/>
            </p:cNvPicPr>
            <p:nvPr/>
          </p:nvPicPr>
          <p:blipFill>
            <a:blip r:embed="rId5"/>
            <a:srcRect t="11269" b="7345"/>
            <a:stretch>
              <a:fillRect/>
            </a:stretch>
          </p:blipFill>
          <p:spPr bwMode="auto">
            <a:xfrm>
              <a:off x="0" y="4286256"/>
              <a:ext cx="2648232" cy="2571744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advTm="1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grayscl/>
          </a:blip>
          <a:srcRect l="12859" t="6250" r="901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4" name="Picture 2" descr="http://postcards.sgu.ru/cards/761.JP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428596" y="0"/>
            <a:ext cx="8202851" cy="5072098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29264"/>
            <a:ext cx="9144000" cy="1428736"/>
          </a:xfrm>
        </p:spPr>
        <p:txBody>
          <a:bodyPr>
            <a:normAutofit/>
          </a:bodyPr>
          <a:lstStyle/>
          <a:p>
            <a:pPr indent="201613" algn="ctr">
              <a:buNone/>
            </a:pPr>
            <a:r>
              <a:rPr lang="ru-RU" sz="2400" dirty="0" smtClean="0">
                <a:solidFill>
                  <a:schemeClr val="bg2">
                    <a:lumMod val="90000"/>
                  </a:schemeClr>
                </a:solidFill>
                <a:latin typeface="Constantia" pitchFamily="18" charset="0"/>
              </a:rPr>
              <a:t>В начале 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  <a:latin typeface="Constantia" pitchFamily="18" charset="0"/>
              </a:rPr>
              <a:t>XIX</a:t>
            </a:r>
            <a:r>
              <a:rPr lang="ru-RU" sz="2400" dirty="0" smtClean="0">
                <a:solidFill>
                  <a:schemeClr val="bg2">
                    <a:lumMod val="90000"/>
                  </a:schemeClr>
                </a:solidFill>
                <a:latin typeface="Constantia" pitchFamily="18" charset="0"/>
              </a:rPr>
              <a:t> века на окраинной городской улице была расположена усадьба с губернским домом и службами. Поэтому некоторое время улица называлась Губернаторской</a:t>
            </a:r>
            <a:endParaRPr lang="ru-RU" sz="2400" dirty="0">
              <a:solidFill>
                <a:schemeClr val="bg2">
                  <a:lumMod val="90000"/>
                </a:schemeClr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 advTm="1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>
            <a:lum bright="-9000" contrast="-70000"/>
          </a:blip>
          <a:srcRect l="12859" t="6250" r="901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14"/>
            <a:ext cx="9144000" cy="1214446"/>
          </a:xfrm>
        </p:spPr>
        <p:txBody>
          <a:bodyPr>
            <a:noAutofit/>
          </a:bodyPr>
          <a:lstStyle/>
          <a:p>
            <a:pPr marL="182563" indent="182563" algn="ctr">
              <a:buNone/>
            </a:pPr>
            <a:r>
              <a:rPr lang="ru-RU" sz="2200" dirty="0" smtClean="0">
                <a:solidFill>
                  <a:schemeClr val="bg2">
                    <a:lumMod val="90000"/>
                  </a:schemeClr>
                </a:solidFill>
                <a:latin typeface="Constantia" pitchFamily="18" charset="0"/>
              </a:rPr>
              <a:t>С постройкой на примыкающей к ней площади </a:t>
            </a:r>
            <a:r>
              <a:rPr lang="ru-RU" sz="2200" dirty="0" err="1" smtClean="0">
                <a:solidFill>
                  <a:schemeClr val="bg2">
                    <a:lumMod val="90000"/>
                  </a:schemeClr>
                </a:solidFill>
                <a:latin typeface="Constantia" pitchFamily="18" charset="0"/>
              </a:rPr>
              <a:t>Александро-Невского</a:t>
            </a:r>
            <a:r>
              <a:rPr lang="ru-RU" sz="2200" dirty="0" smtClean="0">
                <a:solidFill>
                  <a:schemeClr val="bg2">
                    <a:lumMod val="90000"/>
                  </a:schemeClr>
                </a:solidFill>
                <a:latin typeface="Constantia" pitchFamily="18" charset="0"/>
              </a:rPr>
              <a:t> собора улицу стали называть Соборной. </a:t>
            </a:r>
          </a:p>
          <a:p>
            <a:pPr marL="182563" indent="182563" algn="ctr">
              <a:buNone/>
            </a:pPr>
            <a:r>
              <a:rPr lang="ru-RU" sz="2200" dirty="0" smtClean="0">
                <a:solidFill>
                  <a:schemeClr val="bg2">
                    <a:lumMod val="90000"/>
                  </a:schemeClr>
                </a:solidFill>
                <a:latin typeface="Constantia" pitchFamily="18" charset="0"/>
              </a:rPr>
              <a:t>Но название Соборная улица не укоренилось </a:t>
            </a:r>
            <a:endParaRPr lang="ru-RU" sz="2200" dirty="0">
              <a:solidFill>
                <a:schemeClr val="bg2">
                  <a:lumMod val="90000"/>
                </a:schemeClr>
              </a:solidFill>
              <a:latin typeface="Constantia" pitchFamily="18" charset="0"/>
            </a:endParaRPr>
          </a:p>
        </p:txBody>
      </p:sp>
      <p:pic>
        <p:nvPicPr>
          <p:cNvPr id="17418" name="Picture 10" descr="http://findmapplaces.com/bphoto/43/sobor-aleksandra-nevskogo-kafedralniy_43389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4500570"/>
            <a:ext cx="3444072" cy="21582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416" name="Picture 8" descr="http://www.nedelia.ru/oldarch/archiv/2004/44-109/p13.jpg"/>
          <p:cNvPicPr>
            <a:picLocks noChangeAspect="1" noChangeArrowheads="1"/>
          </p:cNvPicPr>
          <p:nvPr/>
        </p:nvPicPr>
        <p:blipFill>
          <a:blip r:embed="rId4">
            <a:lum contrast="20000"/>
          </a:blip>
          <a:srcRect t="2309" r="10527"/>
          <a:stretch>
            <a:fillRect/>
          </a:stretch>
        </p:blipFill>
        <p:spPr bwMode="auto">
          <a:xfrm>
            <a:off x="0" y="1465166"/>
            <a:ext cx="3643338" cy="302202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" name="Рисунок 7" descr="Scanned at 30.10.2011 18-49 (10).jpg"/>
          <p:cNvPicPr>
            <a:picLocks noChangeAspect="1"/>
          </p:cNvPicPr>
          <p:nvPr/>
        </p:nvPicPr>
        <p:blipFill>
          <a:blip r:embed="rId5" cstate="print">
            <a:grayscl/>
          </a:blip>
          <a:srcRect l="5621" t="27083" r="2811" b="14583"/>
          <a:stretch>
            <a:fillRect/>
          </a:stretch>
        </p:blipFill>
        <p:spPr>
          <a:xfrm>
            <a:off x="5715008" y="1571612"/>
            <a:ext cx="3606346" cy="2905796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rnd">
            <a:solidFill>
              <a:schemeClr val="tx1">
                <a:lumMod val="50000"/>
                <a:lumOff val="50000"/>
              </a:schemeClr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advTm="1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>
            <a:lum bright="17000" contrast="-81000"/>
          </a:blip>
          <a:srcRect l="12859" t="6250" r="901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 descr="http://postcards.sgu.ru/cards/908.JPG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 l="2418" r="3061"/>
          <a:stretch>
            <a:fillRect/>
          </a:stretch>
        </p:blipFill>
        <p:spPr bwMode="auto">
          <a:xfrm>
            <a:off x="1000100" y="0"/>
            <a:ext cx="7182944" cy="4946758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317680"/>
            <a:ext cx="9144000" cy="1714488"/>
          </a:xfrm>
        </p:spPr>
        <p:txBody>
          <a:bodyPr>
            <a:noAutofit/>
          </a:bodyPr>
          <a:lstStyle/>
          <a:p>
            <a:pPr marL="182563" indent="182563" algn="ctr">
              <a:buNone/>
            </a:pPr>
            <a:r>
              <a:rPr lang="ru-RU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В честь царя Николая I улица была названа Николаевской. Вскоре жители Саратова стали называть ее проще: Никольская.</a:t>
            </a:r>
          </a:p>
          <a:p>
            <a:pPr marL="182563" indent="182563" algn="ctr">
              <a:buNone/>
            </a:pPr>
            <a:r>
              <a:rPr lang="ru-RU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 Это название в конце ХIХ века окончательно вытеснило первоначальное и закрепилось за улицей</a:t>
            </a:r>
          </a:p>
        </p:txBody>
      </p:sp>
    </p:spTree>
  </p:cSld>
  <p:clrMapOvr>
    <a:masterClrMapping/>
  </p:clrMapOvr>
  <p:transition advTm="1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lum bright="30000" contrast="-40000"/>
          </a:blip>
          <a:srcRect l="12859" t="6250" r="9016"/>
          <a:stretch>
            <a:fillRect/>
          </a:stretch>
        </p:blipFill>
        <p:spPr bwMode="auto">
          <a:xfrm>
            <a:off x="0" y="-2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46"/>
            <a:ext cx="4786314" cy="4071942"/>
          </a:xfrm>
        </p:spPr>
        <p:txBody>
          <a:bodyPr>
            <a:noAutofit/>
          </a:bodyPr>
          <a:lstStyle/>
          <a:p>
            <a:pPr marL="182563" indent="182563" algn="ctr">
              <a:lnSpc>
                <a:spcPct val="114000"/>
              </a:lnSpc>
              <a:buNone/>
            </a:pPr>
            <a:r>
              <a:rPr lang="ru-RU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На Никольской улице жили священнослужители и прихожане лютеранской церкви. </a:t>
            </a:r>
          </a:p>
          <a:p>
            <a:pPr marL="182563" indent="182563" algn="ctr">
              <a:lnSpc>
                <a:spcPct val="114000"/>
              </a:lnSpc>
              <a:buNone/>
            </a:pPr>
            <a:r>
              <a:rPr lang="ru-RU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На перекрестке с улицей Немецкой находилось здание Лютеранской церкви, построенное в 1879 г. В начале 1960-х годов кирха была разрушена, а на ее месте построен новый корпус аграрного университета</a:t>
            </a:r>
            <a:endParaRPr lang="ru-RU" sz="2400" b="1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 t="2182" r="62894" b="24157"/>
          <a:stretch>
            <a:fillRect/>
          </a:stretch>
        </p:blipFill>
        <p:spPr bwMode="auto">
          <a:xfrm>
            <a:off x="5286380" y="500042"/>
            <a:ext cx="3500462" cy="5506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 l="12859" t="6250" r="901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14314" y="3714776"/>
            <a:ext cx="4643438" cy="3143224"/>
          </a:xfrm>
        </p:spPr>
        <p:txBody>
          <a:bodyPr>
            <a:normAutofit/>
          </a:bodyPr>
          <a:lstStyle/>
          <a:p>
            <a:pPr indent="201613" algn="ctr">
              <a:buNone/>
            </a:pPr>
            <a:r>
              <a:rPr lang="ru-RU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В 1927 году в связи с 125-летием со дня смерти великого русского писателя и революционного просветителя А.Н. Радищева улица Никольская была переименована в улицу Радищева</a:t>
            </a:r>
            <a:endParaRPr lang="ru-RU" sz="2400" b="1" dirty="0" smtClean="0">
              <a:solidFill>
                <a:schemeClr val="accent1">
                  <a:lumMod val="10000"/>
                </a:schemeClr>
              </a:solidFill>
            </a:endParaRPr>
          </a:p>
        </p:txBody>
      </p:sp>
      <p:pic>
        <p:nvPicPr>
          <p:cNvPr id="7" name="Рисунок 7" descr="IMG_0006.jpg"/>
          <p:cNvPicPr>
            <a:picLocks noChangeAspect="1"/>
          </p:cNvPicPr>
          <p:nvPr/>
        </p:nvPicPr>
        <p:blipFill>
          <a:blip r:embed="rId3"/>
          <a:srcRect t="5983" b="10239"/>
          <a:stretch>
            <a:fillRect/>
          </a:stretch>
        </p:blipFill>
        <p:spPr bwMode="auto">
          <a:xfrm>
            <a:off x="-32" y="0"/>
            <a:ext cx="4572031" cy="3286124"/>
          </a:xfrm>
          <a:prstGeom prst="foldedCorner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638520"/>
            <a:ext cx="4500562" cy="3219480"/>
          </a:xfrm>
          <a:prstGeom prst="foldedCorner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1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lum bright="20000" contrast="-43000"/>
          </a:blip>
          <a:srcRect l="8333" r="1354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314"/>
            <a:ext cx="9144000" cy="1071546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onstantia" pitchFamily="18" charset="0"/>
              </a:rPr>
              <a:t>Источники 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Constantia" pitchFamily="18" charset="0"/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285720" y="1142984"/>
            <a:ext cx="8858280" cy="2214578"/>
          </a:xfrm>
        </p:spPr>
        <p:txBody>
          <a:bodyPr>
            <a:normAutofit lnSpcReduction="10000"/>
          </a:bodyPr>
          <a:lstStyle/>
          <a:p>
            <a:pPr marL="804862" indent="-457200">
              <a:lnSpc>
                <a:spcPct val="124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http://saratov.er.ru/contest-saratov-town/text/2520</a:t>
            </a:r>
            <a:endParaRPr lang="ru-RU" sz="2400" b="1" dirty="0" smtClean="0">
              <a:solidFill>
                <a:schemeClr val="tx1">
                  <a:lumMod val="65000"/>
                  <a:lumOff val="35000"/>
                </a:schemeClr>
              </a:solidFill>
              <a:hlinkClick r:id="rId3"/>
            </a:endParaRPr>
          </a:p>
          <a:p>
            <a:pPr marL="804862" indent="-457200">
              <a:lnSpc>
                <a:spcPct val="124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http://sarvesti.ru/2001/06/12/ulicy-i-ploshhadi-saratova/</a:t>
            </a:r>
            <a:endParaRPr lang="ru-RU" sz="24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804862" indent="-457200">
              <a:lnSpc>
                <a:spcPct val="124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«Саратов на старых открытках»  Приволжское книжное издательство (1990г.)</a:t>
            </a:r>
          </a:p>
          <a:p>
            <a:pPr marL="804862" indent="-457200">
              <a:lnSpc>
                <a:spcPct val="124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Музыка А. </a:t>
            </a:r>
            <a:r>
              <a:rPr lang="ru-RU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Шнитке</a:t>
            </a:r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из кинофильма «Сказка странствий»</a:t>
            </a:r>
          </a:p>
          <a:p>
            <a:pPr indent="4763">
              <a:lnSpc>
                <a:spcPct val="124000"/>
              </a:lnSpc>
              <a:spcBef>
                <a:spcPts val="0"/>
              </a:spcBef>
            </a:pPr>
            <a:endParaRPr lang="ru-RU" sz="24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ransition advTm="1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721</TotalTime>
  <Words>277</Words>
  <Application>Microsoft Office PowerPoint</Application>
  <PresentationFormat>Экран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Расположение улицы</vt:lpstr>
      <vt:lpstr>Парк  Липки </vt:lpstr>
      <vt:lpstr>Слайд 4</vt:lpstr>
      <vt:lpstr>Слайд 5</vt:lpstr>
      <vt:lpstr>Слайд 6</vt:lpstr>
      <vt:lpstr>Слайд 7</vt:lpstr>
      <vt:lpstr>Слайд 8</vt:lpstr>
      <vt:lpstr>Источники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Россия Саратовская область Саратов улица Радищева</dc:title>
  <dc:creator>алексей</dc:creator>
  <cp:lastModifiedBy>Шабалдина</cp:lastModifiedBy>
  <cp:revision>39</cp:revision>
  <dcterms:created xsi:type="dcterms:W3CDTF">2011-11-05T17:38:56Z</dcterms:created>
  <dcterms:modified xsi:type="dcterms:W3CDTF">2012-02-08T21:05:03Z</dcterms:modified>
</cp:coreProperties>
</file>