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7294-5CB2-47C8-BF85-6ACBC0E0FF3F}" type="datetimeFigureOut">
              <a:rPr lang="ru-RU" smtClean="0"/>
              <a:pPr/>
              <a:t>13.02.2009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7893-2530-4F70-9C1B-53FE43D9BE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7294-5CB2-47C8-BF85-6ACBC0E0FF3F}" type="datetimeFigureOut">
              <a:rPr lang="ru-RU" smtClean="0"/>
              <a:pPr/>
              <a:t>13.02.2009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7893-2530-4F70-9C1B-53FE43D9BE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7294-5CB2-47C8-BF85-6ACBC0E0FF3F}" type="datetimeFigureOut">
              <a:rPr lang="ru-RU" smtClean="0"/>
              <a:pPr/>
              <a:t>13.02.2009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7893-2530-4F70-9C1B-53FE43D9BE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7294-5CB2-47C8-BF85-6ACBC0E0FF3F}" type="datetimeFigureOut">
              <a:rPr lang="ru-RU" smtClean="0"/>
              <a:pPr/>
              <a:t>13.02.2009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7893-2530-4F70-9C1B-53FE43D9BE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7294-5CB2-47C8-BF85-6ACBC0E0FF3F}" type="datetimeFigureOut">
              <a:rPr lang="ru-RU" smtClean="0"/>
              <a:pPr/>
              <a:t>13.02.2009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7893-2530-4F70-9C1B-53FE43D9BE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7294-5CB2-47C8-BF85-6ACBC0E0FF3F}" type="datetimeFigureOut">
              <a:rPr lang="ru-RU" smtClean="0"/>
              <a:pPr/>
              <a:t>13.02.2009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7893-2530-4F70-9C1B-53FE43D9BE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7294-5CB2-47C8-BF85-6ACBC0E0FF3F}" type="datetimeFigureOut">
              <a:rPr lang="ru-RU" smtClean="0"/>
              <a:pPr/>
              <a:t>13.02.2009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7893-2530-4F70-9C1B-53FE43D9BE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7294-5CB2-47C8-BF85-6ACBC0E0FF3F}" type="datetimeFigureOut">
              <a:rPr lang="ru-RU" smtClean="0"/>
              <a:pPr/>
              <a:t>13.02.2009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7893-2530-4F70-9C1B-53FE43D9BE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7294-5CB2-47C8-BF85-6ACBC0E0FF3F}" type="datetimeFigureOut">
              <a:rPr lang="ru-RU" smtClean="0"/>
              <a:pPr/>
              <a:t>13.02.2009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7893-2530-4F70-9C1B-53FE43D9BE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7294-5CB2-47C8-BF85-6ACBC0E0FF3F}" type="datetimeFigureOut">
              <a:rPr lang="ru-RU" smtClean="0"/>
              <a:pPr/>
              <a:t>13.02.2009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7893-2530-4F70-9C1B-53FE43D9BE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7294-5CB2-47C8-BF85-6ACBC0E0FF3F}" type="datetimeFigureOut">
              <a:rPr lang="ru-RU" smtClean="0"/>
              <a:pPr/>
              <a:t>13.02.2009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7893-2530-4F70-9C1B-53FE43D9BE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E7294-5CB2-47C8-BF85-6ACBC0E0FF3F}" type="datetimeFigureOut">
              <a:rPr lang="ru-RU" smtClean="0"/>
              <a:pPr/>
              <a:t>13.02.2009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697893-2530-4F70-9C1B-53FE43D9BE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vokrugsveta.ru/vs/article/6141/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vokrugsveta.ru/vs/article/2647/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okrugsveta.ru/encyclopedia/index.php?title=%D0%AD%D0%B9%D0%BD%D1%88%D1%82%D0%B5%D0%B9%D0%BD,_%D0%90%D0%BB%D1%8C%D0%B1%D0%B5%D1%80%D1%82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vokrugsveta.ru/encyclopedia/index.php?title=%D0%91%D0%BE%D1%80,_%D0%9D%D0%B8%D0%BB%D1%8C%D1%81_%D0%A5%D0%B5%D0%BD%D1%80%D0%B8%D0%BA_%D0%94%D0%B0%D0%B2%D0%B8%D0%B4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4%D0%B5%D0%BB%D0%B5%D0%BD%D0%B8%D0%B5" TargetMode="External"/><Relationship Id="rId13" Type="http://schemas.openxmlformats.org/officeDocument/2006/relationships/image" Target="../media/image8.jpeg"/><Relationship Id="rId3" Type="http://schemas.openxmlformats.org/officeDocument/2006/relationships/hyperlink" Target="http://ru.wikipedia.org/wiki/%D0%A2%D1%80%D0%B8%D0%B3%D0%BE%D0%BD%D0%BE%D0%BC%D0%B5%D1%82%D1%80%D0%B8%D1%8F" TargetMode="External"/><Relationship Id="rId7" Type="http://schemas.openxmlformats.org/officeDocument/2006/relationships/hyperlink" Target="http://ru.wikipedia.org/wiki/%D0%A3%D0%BC%D0%BD%D0%BE%D0%B6%D0%B5%D0%BD%D0%B8%D0%B5" TargetMode="External"/><Relationship Id="rId12" Type="http://schemas.openxmlformats.org/officeDocument/2006/relationships/hyperlink" Target="http://ru.wikipedia.org/wiki/%D0%98%D0%B7%D0%BE%D0%B1%D1%80%D0%B0%D0%B6%D0%B5%D0%BD%D0%B8%D0%B5:Csl.JPG" TargetMode="External"/><Relationship Id="rId2" Type="http://schemas.openxmlformats.org/officeDocument/2006/relationships/hyperlink" Target="http://ru.wikipedia.org/wiki/%D0%9B%D0%BE%D0%B3%D0%B0%D1%80%D0%B8%D1%84%D0%BC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9C%D0%B0%D1%82%D0%B5%D0%BC%D0%B0%D1%82%D0%B8%D0%BA%D0%B0" TargetMode="External"/><Relationship Id="rId11" Type="http://schemas.openxmlformats.org/officeDocument/2006/relationships/image" Target="../media/image7.jpeg"/><Relationship Id="rId5" Type="http://schemas.openxmlformats.org/officeDocument/2006/relationships/hyperlink" Target="http://ru.wikipedia.org/wiki/%D0%92%D1%8B%D1%87%D0%B8%D1%81%D0%BB%D0%B8%D1%82%D0%B5%D0%BB%D1%8C%D0%BD%D0%BE%D0%B5_%D1%83%D1%81%D1%82%D1%80%D0%BE%D0%B9%D1%81%D1%82%D0%B2%D0%BE" TargetMode="External"/><Relationship Id="rId10" Type="http://schemas.openxmlformats.org/officeDocument/2006/relationships/hyperlink" Target="http://ru.wikipedia.org/wiki/%D0%98%D0%B7%D0%BE%D0%B1%D1%80%D0%B0%D0%B6%D0%B5%D0%BD%D0%B8%D0%B5:Sliderule_2005.jpg" TargetMode="External"/><Relationship Id="rId4" Type="http://schemas.openxmlformats.org/officeDocument/2006/relationships/hyperlink" Target="http://ru.wikipedia.org/wiki/%D0%90%D0%BD%D0%B0%D0%BB%D0%BE%D0%B3%D0%BE%D0%B2%D1%8B%D0%B9" TargetMode="External"/><Relationship Id="rId9" Type="http://schemas.openxmlformats.org/officeDocument/2006/relationships/hyperlink" Target="http://ru.wikipedia.org/wiki/%D0%92%D0%BE%D0%B7%D0%B2%D0%B5%D0%B4%D0%B5%D0%BD%D0%B8%D0%B5_%D0%B2_%D1%81%D1%82%D0%B5%D0%BF%D0%B5%D0%BD%D1%8C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7%D0%B0%D1%81%D1%8B" TargetMode="External"/><Relationship Id="rId2" Type="http://schemas.openxmlformats.org/officeDocument/2006/relationships/hyperlink" Target="http://ru.wikipedia.org/wiki/XXI_%D0%B2%D0%B5%D0%BA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hyperlink" Target="http://ru.wikipedia.org/wiki/%D0%98%D0%B7%D0%BE%D0%B1%D1%80%D0%B0%D0%B6%D0%B5%D0%BD%D0%B8%D0%B5:Breitling-Navitimer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«Логарифмы и логарифмическая функция в природе и технике»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57158" y="1500174"/>
            <a:ext cx="4040188" cy="639762"/>
          </a:xfr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Актуальность</a:t>
            </a:r>
            <a:endParaRPr lang="ru-RU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142844" y="2571744"/>
            <a:ext cx="4040188" cy="3951288"/>
          </a:xfr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  <a:scene3d>
            <a:camera prst="obliqueBottomLeft"/>
            <a:lightRig rig="threePt" dir="t"/>
          </a:scene3d>
          <a:sp3d>
            <a:bevelT prst="convex"/>
          </a:sp3d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Логарифмы появились в ХVI в. под влиянием все возрастающих потребностей практики как средство для упрощения вычислений. Нужны ли они сегодня, когда вычислительная техника достаточно развита, чтобы справляться с самыми сложными расчетами? Так зачем изучают логарифмы сегодня в школе?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643438" y="1500174"/>
            <a:ext cx="4041775" cy="639762"/>
          </a:xfr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Цель, задачи</a:t>
            </a:r>
            <a:endParaRPr lang="ru-RU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4786314" y="2571744"/>
            <a:ext cx="4041775" cy="3951288"/>
          </a:xfr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/>
              <a:t>Обучающая цель</a:t>
            </a:r>
            <a:r>
              <a:rPr lang="ru-RU" dirty="0" smtClean="0"/>
              <a:t>: </a:t>
            </a:r>
          </a:p>
          <a:p>
            <a:pPr>
              <a:buNone/>
            </a:pPr>
            <a:r>
              <a:rPr lang="ru-RU" dirty="0" smtClean="0"/>
              <a:t> -научить видеть знакомое в незнакомом;</a:t>
            </a:r>
          </a:p>
          <a:p>
            <a:pPr>
              <a:buNone/>
            </a:pPr>
            <a:r>
              <a:rPr lang="ru-RU" dirty="0" smtClean="0"/>
              <a:t> -расширить представление   о логарифмической функции; </a:t>
            </a:r>
          </a:p>
          <a:p>
            <a:pPr>
              <a:buNone/>
            </a:pPr>
            <a:r>
              <a:rPr lang="ru-RU" b="1" dirty="0" smtClean="0"/>
              <a:t>  -</a:t>
            </a:r>
            <a:r>
              <a:rPr lang="ru-RU" dirty="0" smtClean="0"/>
              <a:t>рассмотреть применение ее свойств в нестандартных ситуациях;</a:t>
            </a:r>
          </a:p>
          <a:p>
            <a:pPr>
              <a:buNone/>
            </a:pPr>
            <a:r>
              <a:rPr lang="ru-RU" b="1" dirty="0" smtClean="0"/>
              <a:t> Воспитательная цель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 -формировать целостную систему знаний и научного мировоззрения;</a:t>
            </a:r>
          </a:p>
          <a:p>
            <a:pPr>
              <a:buNone/>
            </a:pPr>
            <a:r>
              <a:rPr lang="ru-RU" dirty="0" smtClean="0"/>
              <a:t> </a:t>
            </a:r>
            <a:r>
              <a:rPr lang="ru-RU" b="1" dirty="0" smtClean="0"/>
              <a:t>Развивающая цель</a:t>
            </a:r>
            <a:r>
              <a:rPr lang="ru-RU" dirty="0" smtClean="0"/>
              <a:t>: </a:t>
            </a:r>
          </a:p>
          <a:p>
            <a:pPr>
              <a:buNone/>
            </a:pPr>
            <a:r>
              <a:rPr lang="ru-RU" smtClean="0"/>
              <a:t>   - </a:t>
            </a:r>
            <a:r>
              <a:rPr lang="ru-RU" dirty="0" smtClean="0"/>
              <a:t>развитие творческого, критического интегративного мышления, развитие самостоятельности;</a:t>
            </a:r>
          </a:p>
          <a:p>
            <a:pPr>
              <a:buNone/>
            </a:pPr>
            <a:r>
              <a:rPr lang="ru-RU" b="1" dirty="0" smtClean="0"/>
              <a:t>  -</a:t>
            </a:r>
            <a:r>
              <a:rPr lang="ru-RU" dirty="0" smtClean="0"/>
              <a:t>развивать логическое мышление, познавательный интерес.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Логарифмическая спираль в технике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Логарифмическая спираль пересекает свои радиус-векторы под постоянным углом. На основании этого ее называют равноугольной.</a:t>
            </a:r>
          </a:p>
          <a:p>
            <a:pPr>
              <a:buNone/>
            </a:pPr>
            <a:r>
              <a:rPr lang="ru-RU" dirty="0" smtClean="0"/>
              <a:t> Это свойство находит свое применение в технике. Дело в том, что в технике часто применяются вращающиеся ножи. Сила с которой они давят на разрезаемый материал, зависит от угла резания, т.е. угла между лезвием ножа и направлением скорости вращения. Для постоянного давления нужно, чтобы угол резания сохранял постоянное значение, а это будет в том случае, если лезвия ножей очерчены по дуге логарифмической спирали. Величина угла резания зависит от обрабатываемого материала.</a:t>
            </a:r>
          </a:p>
          <a:p>
            <a:pPr>
              <a:buNone/>
            </a:pPr>
            <a:r>
              <a:rPr lang="ru-RU" dirty="0" smtClean="0"/>
              <a:t>В гидротехнике по логарифмической спирали изгибают трубу, проводящую поток воды к лопастям турбины. Благодаря такой форме трубы потери энергии на изменение направления течения в трубе оказываются минимальными и напор воды используется с максимальной производительностью.</a:t>
            </a:r>
          </a:p>
          <a:p>
            <a:pPr>
              <a:buNone/>
            </a:pPr>
            <a:r>
              <a:rPr lang="ru-RU" dirty="0" smtClean="0"/>
              <a:t>Нажимая на клавиши современного рояля, мы, можно сказать, играем на логарифмах. 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  <a:scene3d>
            <a:camera prst="isometricOffAxis1Right"/>
            <a:lightRig rig="threePt" dir="t"/>
          </a:scene3d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Заключение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ln>
            <a:solidFill>
              <a:schemeClr val="accent2">
                <a:lumMod val="75000"/>
              </a:schemeClr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2800" dirty="0" smtClean="0"/>
              <a:t>Поистине безграничны приложения логарифмической функции и логарифмов в самых различных областях науки и техники.</a:t>
            </a:r>
          </a:p>
          <a:p>
            <a:pPr>
              <a:buNone/>
            </a:pPr>
            <a:r>
              <a:rPr lang="ru-RU" sz="2800" dirty="0" smtClean="0"/>
              <a:t> Многообразное применение функции вдохновило английского поэта Э. </a:t>
            </a:r>
            <a:r>
              <a:rPr lang="ru-RU" sz="2800" dirty="0" err="1" smtClean="0"/>
              <a:t>Брилла</a:t>
            </a:r>
            <a:r>
              <a:rPr lang="ru-RU" sz="2800" dirty="0" smtClean="0"/>
              <a:t> на написание оды о логарифмах.</a:t>
            </a:r>
          </a:p>
          <a:p>
            <a:pPr>
              <a:buNone/>
            </a:pPr>
            <a:r>
              <a:rPr lang="ru-RU" sz="2800" dirty="0" smtClean="0"/>
              <a:t> Были поэты, которые не посвящали логарифмам целых од, но упоминали их в своих стихах. Известный поэт Борис Слуцкий в своём нашумевшем стихотворении «Физики и лирики» писал:</a:t>
            </a:r>
          </a:p>
          <a:p>
            <a:pPr>
              <a:buNone/>
            </a:pPr>
            <a:r>
              <a:rPr lang="ru-RU" sz="2800" dirty="0" smtClean="0"/>
              <a:t>     «Потому-то, словно пена,</a:t>
            </a:r>
          </a:p>
          <a:p>
            <a:pPr>
              <a:buNone/>
            </a:pPr>
            <a:r>
              <a:rPr lang="ru-RU" sz="2800" dirty="0" smtClean="0"/>
              <a:t>      Опадают наши рифмы</a:t>
            </a:r>
          </a:p>
          <a:p>
            <a:pPr>
              <a:buNone/>
            </a:pPr>
            <a:r>
              <a:rPr lang="ru-RU" sz="2800" dirty="0" smtClean="0"/>
              <a:t>       И величие степенно</a:t>
            </a:r>
          </a:p>
          <a:p>
            <a:pPr>
              <a:buNone/>
            </a:pPr>
            <a:r>
              <a:rPr lang="ru-RU" sz="2800" dirty="0" smtClean="0"/>
              <a:t>        Отступает в логарифмы».</a:t>
            </a:r>
          </a:p>
          <a:p>
            <a:pPr>
              <a:buNone/>
            </a:pPr>
            <a:r>
              <a:rPr lang="ru-RU" sz="2800" dirty="0" smtClean="0"/>
              <a:t>Выполняя данную работу, я сделала для себя открытие, что логарифмы и логарифмическая функция помогли человеку следовать путём технического прогресса и объяснить многие тайны природы, человеческих ощущений. Быть может человечество стоит на пороге новых революционных открытий, и поможет нам в этом «царица наук»- математика!          </a:t>
            </a:r>
          </a:p>
          <a:p>
            <a:endParaRPr lang="ru-RU" sz="28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  <a:scene3d>
            <a:camera prst="isometricOffAxis2Left"/>
            <a:lightRig rig="threePt" dir="t"/>
          </a:scene3d>
          <a:sp3d>
            <a:bevelT w="101600" prst="riblet"/>
          </a:sp3d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Литература: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40000"/>
              <a:lumOff val="6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isometricOffAxis2Left"/>
            <a:lightRig rig="threePt" dir="t"/>
          </a:scene3d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Журнал «Вокруг света» 2000 г.</a:t>
            </a:r>
          </a:p>
          <a:p>
            <a:pPr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Учебник «Алгебра и начала анализа-11класс» Ш.А.Алимов.</a:t>
            </a:r>
          </a:p>
          <a:p>
            <a:pPr>
              <a:buNone/>
            </a:pP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Виленкин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Н.Я. «Функции в природе и технике»</a:t>
            </a:r>
          </a:p>
          <a:p>
            <a:pPr>
              <a:buNone/>
            </a:pP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Виленкин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Н.Я. «Занимательная математика»</a:t>
            </a:r>
          </a:p>
          <a:p>
            <a:pPr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Журнал «Научные достижения 17-20вв.».1987г.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Логарифмы и логарифмическая функция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Содержимое 4" descr="2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50"/>
            <a:ext cx="4214842" cy="228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142844" y="4357694"/>
            <a:ext cx="4071966" cy="230832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Десятичный логарифм:</a:t>
            </a:r>
          </a:p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i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= log</a:t>
            </a:r>
            <a:r>
              <a:rPr lang="ru-RU" b="1" baseline="-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Натуральный логарифм: </a:t>
            </a:r>
          </a:p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=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log</a:t>
            </a:r>
            <a:r>
              <a:rPr lang="ru-RU" b="1" baseline="-250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</a:t>
            </a:r>
            <a:r>
              <a:rPr lang="ru-RU" b="1" baseline="-25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≈ 2,718…</a:t>
            </a:r>
          </a:p>
          <a:p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" name="Содержимое 7" descr="График логарифмической функции"/>
          <p:cNvPicPr>
            <a:picLocks noGrp="1"/>
          </p:cNvPicPr>
          <p:nvPr>
            <p:ph sz="half" idx="2"/>
          </p:nvPr>
        </p:nvPicPr>
        <p:blipFill>
          <a:blip r:embed="rId3">
            <a:lum bright="-20000"/>
          </a:blip>
          <a:srcRect/>
          <a:stretch>
            <a:fillRect/>
          </a:stretch>
        </p:blipFill>
        <p:spPr bwMode="auto">
          <a:xfrm>
            <a:off x="4786314" y="1500174"/>
            <a:ext cx="385765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График логарифмической функции"/>
          <p:cNvPicPr/>
          <p:nvPr/>
        </p:nvPicPr>
        <p:blipFill>
          <a:blip r:embed="rId4">
            <a:lum bright="-20000"/>
          </a:blip>
          <a:srcRect/>
          <a:stretch>
            <a:fillRect/>
          </a:stretch>
        </p:blipFill>
        <p:spPr bwMode="auto">
          <a:xfrm>
            <a:off x="4929190" y="4214818"/>
            <a:ext cx="378621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4800" b="1" i="1" dirty="0">
                <a:solidFill>
                  <a:schemeClr val="accent6">
                    <a:lumMod val="75000"/>
                  </a:schemeClr>
                </a:solidFill>
              </a:rPr>
              <a:t>Логарифмы в природе</a:t>
            </a:r>
            <a:endParaRPr lang="ru-RU" sz="48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42844" y="1071546"/>
            <a:ext cx="4214842" cy="857256"/>
          </a:xfrm>
          <a:solidFill>
            <a:schemeClr val="accent6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40000" lnSpcReduction="20000"/>
          </a:bodyPr>
          <a:lstStyle/>
          <a:p>
            <a:endParaRPr lang="ru-RU" dirty="0" smtClean="0"/>
          </a:p>
          <a:p>
            <a:r>
              <a:rPr lang="ru-RU" sz="5000" dirty="0" smtClean="0"/>
              <a:t>Яркость источников света - шкала звездных величин</a:t>
            </a:r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142844" y="2000240"/>
            <a:ext cx="4286280" cy="464347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Блеск в астрономии — величина пропорциональная логарифму светового потока. Однако коэффициент пропорциональности отрицателен  (при основании логарифма больше единицы),  поэтому самым ярким объектам на небе соответствует большая отрицательная величина (–26,8 для Солнца), а для самых тусклых — положительная (28 для едва различимых в телескоп звезд) </a:t>
            </a:r>
            <a:endParaRPr lang="ru-RU" sz="20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5025" y="1071546"/>
            <a:ext cx="4041775" cy="857257"/>
          </a:xfrm>
          <a:solidFill>
            <a:schemeClr val="accent6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Астрономы измеряют «блеск» небесных светил в </a:t>
            </a:r>
            <a:r>
              <a:rPr lang="ru-RU" u="sng" dirty="0" smtClean="0">
                <a:hlinkClick r:id="rId2"/>
              </a:rPr>
              <a:t>звездных величинах</a:t>
            </a:r>
            <a:endParaRPr lang="ru-RU" dirty="0"/>
          </a:p>
        </p:txBody>
      </p:sp>
      <p:pic>
        <p:nvPicPr>
          <p:cNvPr id="10" name="Содержимое 9"/>
          <p:cNvPicPr>
            <a:picLocks noGrp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000240"/>
            <a:ext cx="4500562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2"/>
                </a:solidFill>
              </a:rPr>
              <a:t>Химическая чувствительность — шкала кислотности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214282" y="1600200"/>
            <a:ext cx="3571900" cy="504351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/>
              <a:t>Первыми</a:t>
            </a:r>
          </a:p>
          <a:p>
            <a:pPr>
              <a:buNone/>
            </a:pPr>
            <a:r>
              <a:rPr lang="ru-RU" dirty="0" smtClean="0"/>
              <a:t>химическими</a:t>
            </a:r>
          </a:p>
          <a:p>
            <a:pPr>
              <a:buNone/>
            </a:pPr>
            <a:r>
              <a:rPr lang="ru-RU" dirty="0" smtClean="0"/>
              <a:t>индикаторами были</a:t>
            </a:r>
          </a:p>
          <a:p>
            <a:pPr>
              <a:buNone/>
            </a:pPr>
            <a:r>
              <a:rPr lang="ru-RU" dirty="0" smtClean="0"/>
              <a:t>наши </a:t>
            </a:r>
            <a:r>
              <a:rPr lang="ru-RU" u="sng" dirty="0" smtClean="0">
                <a:hlinkClick r:id="rId2"/>
              </a:rPr>
              <a:t>вкусовые</a:t>
            </a:r>
          </a:p>
          <a:p>
            <a:pPr>
              <a:buNone/>
            </a:pPr>
            <a:r>
              <a:rPr lang="ru-RU" u="sng" dirty="0" smtClean="0">
                <a:hlinkClick r:id="rId2"/>
              </a:rPr>
              <a:t>рецепторы</a:t>
            </a:r>
            <a:r>
              <a:rPr lang="ru-RU" dirty="0" smtClean="0"/>
              <a:t>, которыми</a:t>
            </a:r>
          </a:p>
          <a:p>
            <a:pPr>
              <a:buNone/>
            </a:pPr>
            <a:r>
              <a:rPr lang="ru-RU" dirty="0" smtClean="0"/>
              <a:t>сегодня пользуются</a:t>
            </a:r>
          </a:p>
          <a:p>
            <a:pPr>
              <a:buNone/>
            </a:pPr>
            <a:r>
              <a:rPr lang="ru-RU" dirty="0" smtClean="0"/>
              <a:t>только повара,</a:t>
            </a:r>
          </a:p>
          <a:p>
            <a:pPr>
              <a:buNone/>
            </a:pPr>
            <a:r>
              <a:rPr lang="ru-RU" dirty="0" smtClean="0"/>
              <a:t>а раньше</a:t>
            </a:r>
          </a:p>
          <a:p>
            <a:pPr>
              <a:buNone/>
            </a:pPr>
            <a:r>
              <a:rPr lang="ru-RU" dirty="0" smtClean="0"/>
              <a:t>Пользовались</a:t>
            </a:r>
          </a:p>
          <a:p>
            <a:pPr>
              <a:buNone/>
            </a:pPr>
            <a:r>
              <a:rPr lang="ru-RU" dirty="0" smtClean="0"/>
              <a:t>и химики. </a:t>
            </a:r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929058" y="2000240"/>
            <a:ext cx="521494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2"/>
                </a:solidFill>
              </a:rPr>
              <a:t>Восприятие психических явлений — шкала эмоций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Воспоминание академика В. Л. Гинзбурга: «… Ландау имел «шкалу заслуг» в области физики. Шкала была логарифмическая (классу 2 отвечали достижения в 10 раз меньше, чем для класса 1). Из физиков нашего века класс 0,5 имел только </a:t>
            </a:r>
            <a:r>
              <a:rPr lang="ru-RU" b="1" dirty="0" smtClean="0">
                <a:hlinkClick r:id="rId3"/>
              </a:rPr>
              <a:t>Эйнштейн</a:t>
            </a:r>
            <a:r>
              <a:rPr lang="ru-RU" b="1" dirty="0" smtClean="0"/>
              <a:t>, к классу 1 относились </a:t>
            </a:r>
            <a:r>
              <a:rPr lang="ru-RU" b="1" dirty="0" smtClean="0">
                <a:hlinkClick r:id="rId4"/>
              </a:rPr>
              <a:t>Бор</a:t>
            </a:r>
            <a:r>
              <a:rPr lang="ru-RU" b="1" dirty="0" smtClean="0"/>
              <a:t>, Дирак, Гейзенберг и ряд других…»</a:t>
            </a:r>
          </a:p>
          <a:p>
            <a:endParaRPr lang="ru-RU" b="1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Остается неясным, логарифм по какому основанию — 10 или 2,512… — использовал Лев Ландау для определения уровня гениальности физиков-теоретиков. Несомненно лишь одно: для этих сугубо эмоциональных, субъективных оценок он использовал логарифмическую шкалу.</a:t>
            </a:r>
          </a:p>
          <a:p>
            <a:endParaRPr lang="ru-RU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3600" b="1" dirty="0" smtClean="0">
                <a:solidFill>
                  <a:srgbClr val="FF0000"/>
                </a:solidFill>
              </a:rPr>
              <a:t>Логарифмическая  линейка</a:t>
            </a: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dirty="0" smtClean="0">
                <a:solidFill>
                  <a:srgbClr val="FF0000"/>
                </a:solidFill>
              </a:rPr>
              <a:t> </a:t>
            </a:r>
            <a:r>
              <a:rPr lang="ru-RU" sz="2200" dirty="0" smtClean="0"/>
              <a:t>вычисление </a:t>
            </a:r>
            <a:r>
              <a:rPr lang="ru-RU" sz="2200" u="sng" dirty="0" smtClean="0">
                <a:hlinkClick r:id="rId2" tooltip="Логарифм"/>
              </a:rPr>
              <a:t>логарифмов</a:t>
            </a:r>
            <a:r>
              <a:rPr lang="ru-RU" sz="2200" dirty="0" smtClean="0"/>
              <a:t>, </a:t>
            </a:r>
            <a:r>
              <a:rPr lang="ru-RU" sz="2200" u="sng" dirty="0" smtClean="0">
                <a:hlinkClick r:id="rId3" tooltip="Тригонометрия"/>
              </a:rPr>
              <a:t>тригонометрических</a:t>
            </a:r>
            <a:r>
              <a:rPr lang="ru-RU" sz="2200" dirty="0" smtClean="0"/>
              <a:t> функций и других— </a:t>
            </a:r>
            <a:r>
              <a:rPr lang="ru-RU" sz="2200" u="sng" dirty="0" smtClean="0">
                <a:hlinkClick r:id="rId4" tooltip="Аналоговый"/>
              </a:rPr>
              <a:t>аналоговое</a:t>
            </a:r>
            <a:r>
              <a:rPr lang="ru-RU" sz="2200" dirty="0" smtClean="0"/>
              <a:t> </a:t>
            </a:r>
            <a:r>
              <a:rPr lang="ru-RU" sz="2200" u="sng" dirty="0" smtClean="0">
                <a:hlinkClick r:id="rId5" tooltip="Вычислительное устройство"/>
              </a:rPr>
              <a:t>вычислительное устройство</a:t>
            </a:r>
            <a:r>
              <a:rPr lang="ru-RU" sz="2200" dirty="0" smtClean="0"/>
              <a:t>, позволяющее выполнять несколько </a:t>
            </a:r>
            <a:r>
              <a:rPr lang="ru-RU" sz="2200" u="sng" dirty="0" smtClean="0">
                <a:hlinkClick r:id="rId6" tooltip="Математика"/>
              </a:rPr>
              <a:t>математических</a:t>
            </a:r>
            <a:r>
              <a:rPr lang="ru-RU" sz="2200" dirty="0" smtClean="0"/>
              <a:t> операций, в том числе, </a:t>
            </a:r>
            <a:r>
              <a:rPr lang="ru-RU" sz="2200" u="sng" dirty="0" smtClean="0">
                <a:hlinkClick r:id="rId7" tooltip="Умножение"/>
              </a:rPr>
              <a:t>умножение</a:t>
            </a:r>
            <a:r>
              <a:rPr lang="ru-RU" sz="2200" dirty="0" smtClean="0"/>
              <a:t> и </a:t>
            </a:r>
            <a:r>
              <a:rPr lang="ru-RU" sz="2200" u="sng" dirty="0" smtClean="0">
                <a:hlinkClick r:id="rId8" tooltip="Деление"/>
              </a:rPr>
              <a:t>деление</a:t>
            </a:r>
            <a:r>
              <a:rPr lang="ru-RU" sz="2200" dirty="0" smtClean="0"/>
              <a:t> чисел, </a:t>
            </a:r>
            <a:r>
              <a:rPr lang="ru-RU" sz="2200" u="sng" dirty="0" smtClean="0">
                <a:hlinkClick r:id="rId9" tooltip="Возведение в степень"/>
              </a:rPr>
              <a:t>возведение в степень</a:t>
            </a:r>
            <a:r>
              <a:rPr lang="ru-RU" sz="2200" dirty="0" smtClean="0"/>
              <a:t> (чаще всего в квадрат и куб) и вычисление квадратных и кубических корней и операции.</a:t>
            </a:r>
            <a:br>
              <a:rPr lang="ru-RU" sz="2200" dirty="0" smtClean="0"/>
            </a:br>
            <a:endParaRPr lang="ru-RU" sz="2200" dirty="0"/>
          </a:p>
        </p:txBody>
      </p:sp>
      <p:pic>
        <p:nvPicPr>
          <p:cNvPr id="4" name="Содержимое 3" descr="http://upload.wikimedia.org/wikipedia/commons/thumb/2/27/Sliderule_2005.jpg/600px-Sliderule_2005.jpg">
            <a:hlinkClick r:id="rId10" tooltip="&quot;Логарифмическая линейка. Умножение 1,3 × 2 или деление 2,6 / 2 (см. шкалы C и D).&quot;"/>
          </p:cNvPr>
          <p:cNvPicPr>
            <a:picLocks noGrp="1"/>
          </p:cNvPicPr>
          <p:nvPr>
            <p:ph sz="half" idx="1"/>
          </p:nvPr>
        </p:nvPicPr>
        <p:blipFill>
          <a:blip r:embed="rId11"/>
          <a:stretch>
            <a:fillRect/>
          </a:stretch>
        </p:blipFill>
        <p:spPr bwMode="auto">
          <a:xfrm>
            <a:off x="0" y="3786190"/>
            <a:ext cx="6143636" cy="200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http://upload.wikimedia.org/wikipedia/commons/thumb/7/7e/Csl.JPG/180px-Csl.JPG">
            <a:hlinkClick r:id="rId12" tooltip="&quot;Круглая логарифмическая линейка&quot;"/>
          </p:cNvPr>
          <p:cNvPicPr>
            <a:picLocks noGrp="1"/>
          </p:cNvPicPr>
          <p:nvPr>
            <p:ph sz="half" idx="2"/>
          </p:nvPr>
        </p:nvPicPr>
        <p:blipFill>
          <a:blip r:embed="rId13"/>
          <a:stretch>
            <a:fillRect/>
          </a:stretch>
        </p:blipFill>
        <p:spPr bwMode="auto">
          <a:xfrm>
            <a:off x="6429388" y="3214686"/>
            <a:ext cx="271461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Использование логарифмической линейки в ХХ</a:t>
            </a:r>
            <a:r>
              <a:rPr lang="en-US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ru-RU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веке</a:t>
            </a:r>
            <a:endParaRPr lang="ru-RU" b="1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-214346" y="1571612"/>
            <a:ext cx="4357686" cy="504351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      Однако в начале </a:t>
            </a:r>
            <a:r>
              <a:rPr lang="ru-RU" sz="1800" u="sng" dirty="0" smtClean="0">
                <a:hlinkClick r:id="rId2" tooltip="XXI век"/>
              </a:rPr>
              <a:t>XXI века</a:t>
            </a:r>
            <a:r>
              <a:rPr lang="ru-RU" sz="1800" u="sng" dirty="0" smtClean="0"/>
              <a:t> </a:t>
            </a:r>
            <a:r>
              <a:rPr lang="ru-RU" sz="1800" dirty="0" smtClean="0"/>
              <a:t>логарифмические линейки получили второе рождение в наручных </a:t>
            </a:r>
            <a:r>
              <a:rPr lang="ru-RU" sz="1800" u="sng" dirty="0" smtClean="0">
                <a:hlinkClick r:id="rId3" tooltip="Часы"/>
              </a:rPr>
              <a:t>часах</a:t>
            </a:r>
            <a:r>
              <a:rPr lang="ru-RU" sz="1800" dirty="0" smtClean="0"/>
              <a:t>. Дело в том, что следуя моде производители дорогих и престижных марок часов перешли от электронных хронометров с ЖК- экранами к стрелочным и соответственно места для встраиваемого калькулятора оказалось недостаточно. Однако спрос на хронометры со встроенным вычислительным устройством среди следящих за модой людей заставил производителей часов выпустить модели с встроенной логарифмической линейкой выполненной в виде вращающихся колец со шкалами вокруг циферблата.  </a:t>
            </a:r>
          </a:p>
          <a:p>
            <a:endParaRPr lang="ru-RU" sz="1800" dirty="0"/>
          </a:p>
        </p:txBody>
      </p:sp>
      <p:pic>
        <p:nvPicPr>
          <p:cNvPr id="8" name="Содержимое 7" descr="http://upload.wikimedia.org/wikipedia/commons/thumb/f/fe/Breitling-Navitimer.jpg/180px-Breitling-Navitimer.jpg">
            <a:hlinkClick r:id="rId4" tooltip="&quot;Часы Breitling Navitimer&quot;"/>
          </p:cNvPr>
          <p:cNvPicPr>
            <a:picLocks noGrp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286248" y="2071678"/>
            <a:ext cx="464347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857232"/>
            <a:ext cx="4325908" cy="1214445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r>
              <a:rPr lang="ru-RU" sz="1400" dirty="0" smtClean="0"/>
              <a:t>ЛОГАРИФМИЧЕСКАЯ СПИРАЛЬ, </a:t>
            </a:r>
            <a:r>
              <a:rPr lang="ru-RU" sz="1600" dirty="0" smtClean="0"/>
              <a:t>плоская кривая, описываемая точкой, движущейся по прямой, которая вращается около одной из своих точек О (полюса логарифмической спирали)</a:t>
            </a:r>
            <a:endParaRPr lang="ru-RU" sz="1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654032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ЛОГАРИФМИЧЕСКАЯ СПИРАЛЬ 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857233"/>
            <a:ext cx="4498975" cy="1214446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sz="2900" dirty="0" smtClean="0"/>
              <a:t>Раковины многих моллюсков, улиток, а также рога горных козлов закручены по логарифмической спирали </a:t>
            </a:r>
          </a:p>
          <a:p>
            <a:endParaRPr lang="ru-RU" dirty="0"/>
          </a:p>
        </p:txBody>
      </p:sp>
      <p:pic>
        <p:nvPicPr>
          <p:cNvPr id="7" name="Содержимое 6"/>
          <p:cNvPicPr>
            <a:picLocks noGrp="1"/>
          </p:cNvPicPr>
          <p:nvPr>
            <p:ph sz="half" idx="2"/>
          </p:nvPr>
        </p:nvPicPr>
        <p:blipFill>
          <a:blip r:embed="rId2">
            <a:lum bright="-20000" contrast="10000"/>
          </a:blip>
          <a:srcRect/>
          <a:stretch>
            <a:fillRect/>
          </a:stretch>
        </p:blipFill>
        <p:spPr bwMode="auto">
          <a:xfrm>
            <a:off x="357158" y="2285992"/>
            <a:ext cx="257176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3">
            <a:lum bright="-20000" contrast="40000"/>
          </a:blip>
          <a:srcRect/>
          <a:stretch>
            <a:fillRect/>
          </a:stretch>
        </p:blipFill>
        <p:spPr bwMode="auto">
          <a:xfrm>
            <a:off x="1643042" y="4643446"/>
            <a:ext cx="242889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/>
          <p:cNvPicPr>
            <a:picLocks noGrp="1"/>
          </p:cNvPicPr>
          <p:nvPr>
            <p:ph sz="quarter" idx="4"/>
          </p:nvPr>
        </p:nvPicPr>
        <p:blipFill>
          <a:blip r:embed="rId4">
            <a:lum bright="-20000" contrast="40000"/>
          </a:blip>
          <a:srcRect/>
          <a:stretch>
            <a:fillRect/>
          </a:stretch>
        </p:blipFill>
        <p:spPr bwMode="auto">
          <a:xfrm>
            <a:off x="3428992" y="2285992"/>
            <a:ext cx="228601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5">
            <a:lum bright="-20000" contrast="40000"/>
          </a:blip>
          <a:srcRect/>
          <a:stretch>
            <a:fillRect/>
          </a:stretch>
        </p:blipFill>
        <p:spPr bwMode="auto">
          <a:xfrm>
            <a:off x="6286512" y="2285992"/>
            <a:ext cx="235745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6">
            <a:lum bright="-20000" contrast="40000"/>
          </a:blip>
          <a:srcRect/>
          <a:stretch>
            <a:fillRect/>
          </a:stretch>
        </p:blipFill>
        <p:spPr bwMode="auto">
          <a:xfrm>
            <a:off x="5429256" y="4500570"/>
            <a:ext cx="257176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14282" y="0"/>
            <a:ext cx="2786082" cy="164943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Никогда еще в природе не существовало столь совершенного примера логарифмических спиралей…)</a:t>
            </a: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142844" y="1857364"/>
            <a:ext cx="2928958" cy="4691063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dirty="0" smtClean="0"/>
              <a:t>Логарифмические линии в природе замечают не только математики, но и художники, например, этот вопрос чрезвычайно волновал Сальвадора Дали.  </a:t>
            </a:r>
          </a:p>
          <a:p>
            <a:endParaRPr lang="ru-RU" sz="2400" dirty="0" smtClean="0"/>
          </a:p>
          <a:p>
            <a:r>
              <a:rPr lang="ru-RU" sz="2400" dirty="0" smtClean="0"/>
              <a:t>картина Вермера «Кружевница»</a:t>
            </a:r>
            <a:endParaRPr lang="ru-RU" sz="2400" dirty="0"/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3357554" y="785794"/>
            <a:ext cx="557213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137</TotalTime>
  <Words>708</Words>
  <Application>Microsoft Office PowerPoint</Application>
  <PresentationFormat>Экран (4:3)</PresentationFormat>
  <Paragraphs>75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«Логарифмы и логарифмическая функция в природе и технике»</vt:lpstr>
      <vt:lpstr>Логарифмы и логарифмическая функция</vt:lpstr>
      <vt:lpstr> Логарифмы в природе</vt:lpstr>
      <vt:lpstr> Химическая чувствительность — шкала кислотности </vt:lpstr>
      <vt:lpstr> Восприятие психических явлений — шкала эмоций </vt:lpstr>
      <vt:lpstr>  Логарифмическая  линейка  вычисление логарифмов, тригонометрических функций и других— аналоговое вычислительное устройство, позволяющее выполнять несколько математических операций, в том числе, умножение и деление чисел, возведение в степень (чаще всего в квадрат и куб) и вычисление квадратных и кубических корней и операции. </vt:lpstr>
      <vt:lpstr>Использование логарифмической линейки в ХХl веке</vt:lpstr>
      <vt:lpstr>ЛОГАРИФМИЧЕСКАЯ СПИРАЛЬ </vt:lpstr>
      <vt:lpstr>                  Никогда еще в природе не существовало столь совершенного примера логарифмических спиралей…) </vt:lpstr>
      <vt:lpstr>Логарифмическая спираль в технике</vt:lpstr>
      <vt:lpstr>Заключение</vt:lpstr>
      <vt:lpstr>Литература: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Логарифмы в природе</dc:title>
  <dc:creator>xp</dc:creator>
  <cp:lastModifiedBy>xp</cp:lastModifiedBy>
  <cp:revision>52</cp:revision>
  <dcterms:created xsi:type="dcterms:W3CDTF">2009-02-12T13:29:43Z</dcterms:created>
  <dcterms:modified xsi:type="dcterms:W3CDTF">2009-02-13T08:08:49Z</dcterms:modified>
</cp:coreProperties>
</file>