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7" r:id="rId2"/>
    <p:sldId id="270" r:id="rId3"/>
    <p:sldId id="258" r:id="rId4"/>
    <p:sldId id="263" r:id="rId5"/>
    <p:sldId id="264" r:id="rId6"/>
    <p:sldId id="265" r:id="rId7"/>
    <p:sldId id="267" r:id="rId8"/>
    <p:sldId id="266" r:id="rId9"/>
    <p:sldId id="261" r:id="rId10"/>
    <p:sldId id="262" r:id="rId11"/>
    <p:sldId id="260" r:id="rId12"/>
    <p:sldId id="259" r:id="rId13"/>
    <p:sldId id="268"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505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09.02.2012</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725C68B6-61C2-468F-89AB-4B9F7531AA68}"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transition>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09.02.2012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09.02.2012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09.02.2012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09.02.2012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09.02.2012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09.02.2012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09.02.2012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09.02.2012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09.02.2012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09.02.2012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B106E36-FD25-4E2D-B0AA-010F637433A0}" type="datetimeFigureOut">
              <a:rPr lang="ru-RU" smtClean="0"/>
              <a:pPr/>
              <a:t>09.02.2012</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ransition>
    <p:wedge/>
  </p:transition>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xml"/><Relationship Id="rId1" Type="http://schemas.openxmlformats.org/officeDocument/2006/relationships/audio" Target="file:///C:\Documents%20and%20Settings\UserXP\&#1056;&#1072;&#1073;&#1086;&#1095;&#1080;&#1081;%20&#1089;&#1090;&#1086;&#1083;\voennye_pesni_-_svyashchennaya_voyna(zaycev.net).mp3" TargetMode="Externa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13.xml.rels><?xml version="1.0" encoding="UTF-8" standalone="yes"?>
<Relationships xmlns="http://schemas.openxmlformats.org/package/2006/relationships"><Relationship Id="rId2" Type="http://schemas.openxmlformats.org/officeDocument/2006/relationships/image" Target="../media/image26.gi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285720" y="142852"/>
            <a:ext cx="8358246" cy="2585323"/>
          </a:xfrm>
          <a:prstGeom prst="rect">
            <a:avLst/>
          </a:prstGeom>
          <a:noFill/>
        </p:spPr>
        <p:txBody>
          <a:bodyPr wrap="square">
            <a:spAutoFit/>
            <a:scene3d>
              <a:camera prst="orthographicFront"/>
              <a:lightRig rig="glow" dir="tl">
                <a:rot lat="0" lon="0" rev="5400000"/>
              </a:lightRig>
            </a:scene3d>
            <a:sp3d contourW="12700">
              <a:bevelT w="25400" h="25400"/>
              <a:contourClr>
                <a:schemeClr val="accent6">
                  <a:shade val="73000"/>
                </a:schemeClr>
              </a:contourClr>
            </a:sp3d>
          </a:bodyPr>
          <a:lstStyle/>
          <a:p>
            <a:pPr algn="ctr" fontAlgn="auto">
              <a:spcBef>
                <a:spcPts val="0"/>
              </a:spcBef>
              <a:spcAft>
                <a:spcPts val="0"/>
              </a:spcAft>
              <a:defRPr/>
            </a:pPr>
            <a:r>
              <a:rPr lang="ru-RU" sz="5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38100" dist="38100" dir="2700000" algn="tl">
                    <a:srgbClr val="000000">
                      <a:alpha val="43137"/>
                    </a:srgbClr>
                  </a:outerShdw>
                  <a:reflection blurRad="6350" stA="60000" endA="900" endPos="58000" dir="5400000" sy="-100000" algn="bl" rotWithShape="0"/>
                </a:effectLst>
                <a:latin typeface="+mn-lt"/>
              </a:rPr>
              <a:t>Советский тыл </a:t>
            </a:r>
          </a:p>
          <a:p>
            <a:pPr algn="ctr" fontAlgn="auto">
              <a:spcBef>
                <a:spcPts val="0"/>
              </a:spcBef>
              <a:spcAft>
                <a:spcPts val="0"/>
              </a:spcAft>
              <a:defRPr/>
            </a:pPr>
            <a:r>
              <a:rPr lang="ru-RU" sz="5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38100" dist="38100" dir="2700000" algn="tl">
                    <a:srgbClr val="000000">
                      <a:alpha val="43137"/>
                    </a:srgbClr>
                  </a:outerShdw>
                  <a:reflection blurRad="6350" stA="60000" endA="900" endPos="58000" dir="5400000" sy="-100000" algn="bl" rotWithShape="0"/>
                </a:effectLst>
                <a:latin typeface="+mn-lt"/>
              </a:rPr>
              <a:t>в Годы Великой Отечественной войны</a:t>
            </a:r>
          </a:p>
        </p:txBody>
      </p:sp>
      <p:pic>
        <p:nvPicPr>
          <p:cNvPr id="5123" name="Picture 3" descr="C:\Documents and Settings\UserXP\Рабочий стол\zast_2.jpg"/>
          <p:cNvPicPr>
            <a:picLocks noChangeAspect="1" noChangeArrowheads="1"/>
          </p:cNvPicPr>
          <p:nvPr/>
        </p:nvPicPr>
        <p:blipFill>
          <a:blip r:embed="rId3" cstate="email"/>
          <a:srcRect/>
          <a:stretch>
            <a:fillRect/>
          </a:stretch>
        </p:blipFill>
        <p:spPr bwMode="auto">
          <a:xfrm>
            <a:off x="2857488" y="2666270"/>
            <a:ext cx="3000396" cy="4191730"/>
          </a:xfrm>
          <a:prstGeom prst="rect">
            <a:avLst/>
          </a:prstGeom>
          <a:noFill/>
        </p:spPr>
      </p:pic>
      <p:pic>
        <p:nvPicPr>
          <p:cNvPr id="5" name="voennye_pesni_-_svyashchennaya_voyna(zaycev.net).mp3">
            <a:hlinkClick r:id="" action="ppaction://media"/>
          </p:cNvPr>
          <p:cNvPicPr>
            <a:picLocks noRot="1" noChangeAspect="1"/>
          </p:cNvPicPr>
          <p:nvPr>
            <a:audioFile r:link="rId1"/>
          </p:nvPr>
        </p:nvPicPr>
        <p:blipFill>
          <a:blip r:embed="rId4" cstate="email"/>
          <a:stretch>
            <a:fillRect/>
          </a:stretch>
        </p:blipFill>
        <p:spPr>
          <a:xfrm>
            <a:off x="785786" y="304776"/>
            <a:ext cx="714380" cy="714380"/>
          </a:xfrm>
          <a:prstGeom prst="rect">
            <a:avLst/>
          </a:prstGeom>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5706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l"/>
            <a:r>
              <a:rPr lang="ru-RU" sz="3200" i="1" dirty="0" smtClean="0">
                <a:latin typeface="Times New Roman" pitchFamily="18" charset="0"/>
                <a:cs typeface="Times New Roman" pitchFamily="18" charset="0"/>
              </a:rPr>
              <a:t/>
            </a:r>
            <a:br>
              <a:rPr lang="ru-RU" sz="3200" i="1" dirty="0" smtClean="0">
                <a:latin typeface="Times New Roman" pitchFamily="18" charset="0"/>
                <a:cs typeface="Times New Roman" pitchFamily="18" charset="0"/>
              </a:rPr>
            </a:br>
            <a:r>
              <a:rPr lang="ru-RU" sz="3200" i="1" dirty="0" smtClean="0">
                <a:latin typeface="Times New Roman" pitchFamily="18" charset="0"/>
                <a:cs typeface="Times New Roman" pitchFamily="18" charset="0"/>
              </a:rPr>
              <a:t/>
            </a:r>
            <a:br>
              <a:rPr lang="ru-RU" sz="3200" i="1" dirty="0" smtClean="0">
                <a:latin typeface="Times New Roman" pitchFamily="18" charset="0"/>
                <a:cs typeface="Times New Roman" pitchFamily="18" charset="0"/>
              </a:rPr>
            </a:br>
            <a:r>
              <a:rPr lang="ru-RU" sz="2800" i="1" dirty="0" smtClean="0">
                <a:solidFill>
                  <a:schemeClr val="accent6">
                    <a:lumMod val="50000"/>
                  </a:schemeClr>
                </a:solidFill>
                <a:latin typeface="Times New Roman" pitchFamily="18" charset="0"/>
                <a:cs typeface="Times New Roman" pitchFamily="18" charset="0"/>
              </a:rPr>
              <a:t>Неимоверное напряжение сил</a:t>
            </a:r>
            <a:br>
              <a:rPr lang="ru-RU" sz="2800" i="1" dirty="0" smtClean="0">
                <a:solidFill>
                  <a:schemeClr val="accent6">
                    <a:lumMod val="50000"/>
                  </a:schemeClr>
                </a:solidFill>
                <a:latin typeface="Times New Roman" pitchFamily="18" charset="0"/>
                <a:cs typeface="Times New Roman" pitchFamily="18" charset="0"/>
              </a:rPr>
            </a:br>
            <a:r>
              <a:rPr lang="ru-RU" sz="2800" i="1" dirty="0" smtClean="0">
                <a:solidFill>
                  <a:schemeClr val="accent6">
                    <a:lumMod val="50000"/>
                  </a:schemeClr>
                </a:solidFill>
                <a:latin typeface="Times New Roman" pitchFamily="18" charset="0"/>
                <a:cs typeface="Times New Roman" pitchFamily="18" charset="0"/>
              </a:rPr>
              <a:t> крестьянства </a:t>
            </a:r>
            <a:br>
              <a:rPr lang="ru-RU" sz="2800" i="1" dirty="0" smtClean="0">
                <a:solidFill>
                  <a:schemeClr val="accent6">
                    <a:lumMod val="50000"/>
                  </a:schemeClr>
                </a:solidFill>
                <a:latin typeface="Times New Roman" pitchFamily="18" charset="0"/>
                <a:cs typeface="Times New Roman" pitchFamily="18" charset="0"/>
              </a:rPr>
            </a:br>
            <a:r>
              <a:rPr lang="ru-RU" sz="2800" i="1" dirty="0" smtClean="0">
                <a:solidFill>
                  <a:schemeClr val="accent6">
                    <a:lumMod val="50000"/>
                  </a:schemeClr>
                </a:solidFill>
                <a:latin typeface="Times New Roman" pitchFamily="18" charset="0"/>
                <a:cs typeface="Times New Roman" pitchFamily="18" charset="0"/>
              </a:rPr>
              <a:t>позволило обеспечить армию</a:t>
            </a:r>
            <a:br>
              <a:rPr lang="ru-RU" sz="2800" i="1" dirty="0" smtClean="0">
                <a:solidFill>
                  <a:schemeClr val="accent6">
                    <a:lumMod val="50000"/>
                  </a:schemeClr>
                </a:solidFill>
                <a:latin typeface="Times New Roman" pitchFamily="18" charset="0"/>
                <a:cs typeface="Times New Roman" pitchFamily="18" charset="0"/>
              </a:rPr>
            </a:br>
            <a:r>
              <a:rPr lang="ru-RU" sz="2800" i="1" dirty="0" smtClean="0">
                <a:solidFill>
                  <a:schemeClr val="accent6">
                    <a:lumMod val="50000"/>
                  </a:schemeClr>
                </a:solidFill>
                <a:latin typeface="Times New Roman" pitchFamily="18" charset="0"/>
                <a:cs typeface="Times New Roman" pitchFamily="18" charset="0"/>
              </a:rPr>
              <a:t> продовольствием, а военную</a:t>
            </a:r>
            <a:br>
              <a:rPr lang="ru-RU" sz="2800" i="1" dirty="0" smtClean="0">
                <a:solidFill>
                  <a:schemeClr val="accent6">
                    <a:lumMod val="50000"/>
                  </a:schemeClr>
                </a:solidFill>
                <a:latin typeface="Times New Roman" pitchFamily="18" charset="0"/>
                <a:cs typeface="Times New Roman" pitchFamily="18" charset="0"/>
              </a:rPr>
            </a:br>
            <a:r>
              <a:rPr lang="ru-RU" sz="2800" i="1" dirty="0" smtClean="0">
                <a:solidFill>
                  <a:schemeClr val="accent6">
                    <a:lumMod val="50000"/>
                  </a:schemeClr>
                </a:solidFill>
                <a:latin typeface="Times New Roman" pitchFamily="18" charset="0"/>
                <a:cs typeface="Times New Roman" pitchFamily="18" charset="0"/>
              </a:rPr>
              <a:t>промышленность — сырьем. </a:t>
            </a:r>
            <a:r>
              <a:rPr lang="ru-RU" sz="2800" i="1" dirty="0" smtClean="0">
                <a:latin typeface="Times New Roman" pitchFamily="18" charset="0"/>
                <a:cs typeface="Times New Roman" pitchFamily="18" charset="0"/>
              </a:rPr>
              <a:t/>
            </a:r>
            <a:br>
              <a:rPr lang="ru-RU" sz="2800" i="1" dirty="0" smtClean="0">
                <a:latin typeface="Times New Roman" pitchFamily="18" charset="0"/>
                <a:cs typeface="Times New Roman" pitchFamily="18" charset="0"/>
              </a:rPr>
            </a:br>
            <a:endParaRPr lang="ru-RU" sz="2800" dirty="0">
              <a:latin typeface="Times New Roman" pitchFamily="18" charset="0"/>
              <a:cs typeface="Times New Roman" pitchFamily="18" charset="0"/>
            </a:endParaRPr>
          </a:p>
        </p:txBody>
      </p:sp>
      <p:pic>
        <p:nvPicPr>
          <p:cNvPr id="4" name="Picture 3"/>
          <p:cNvPicPr>
            <a:picLocks noGrp="1" noChangeAspect="1" noChangeArrowheads="1"/>
          </p:cNvPicPr>
          <p:nvPr>
            <p:ph idx="1"/>
          </p:nvPr>
        </p:nvPicPr>
        <p:blipFill>
          <a:blip r:embed="rId2" cstate="email"/>
          <a:srcRect/>
          <a:stretch>
            <a:fillRect/>
          </a:stretch>
        </p:blipFill>
        <p:spPr bwMode="auto">
          <a:xfrm>
            <a:off x="285720" y="2428868"/>
            <a:ext cx="6364436" cy="4200528"/>
          </a:xfrm>
          <a:prstGeom prst="rect">
            <a:avLst/>
          </a:prstGeom>
          <a:noFill/>
          <a:ln w="9525">
            <a:noFill/>
            <a:miter lim="800000"/>
            <a:headEnd/>
            <a:tailEnd/>
          </a:ln>
        </p:spPr>
      </p:pic>
      <p:pic>
        <p:nvPicPr>
          <p:cNvPr id="5" name="Picture 3"/>
          <p:cNvPicPr>
            <a:picLocks noChangeAspect="1" noChangeArrowheads="1"/>
          </p:cNvPicPr>
          <p:nvPr/>
        </p:nvPicPr>
        <p:blipFill>
          <a:blip r:embed="rId3" cstate="email"/>
          <a:srcRect/>
          <a:stretch>
            <a:fillRect/>
          </a:stretch>
        </p:blipFill>
        <p:spPr bwMode="auto">
          <a:xfrm>
            <a:off x="6715140" y="214290"/>
            <a:ext cx="2224739" cy="3286126"/>
          </a:xfrm>
          <a:prstGeom prst="rect">
            <a:avLst/>
          </a:prstGeom>
          <a:noFill/>
          <a:ln w="9525">
            <a:noFill/>
            <a:miter lim="800000"/>
            <a:headEnd/>
            <a:tailEnd/>
          </a:ln>
        </p:spPr>
      </p:pic>
    </p:spTree>
  </p:cSld>
  <p:clrMapOvr>
    <a:masterClrMapping/>
  </p:clrMapOvr>
  <p:transition>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4400" dirty="0" smtClean="0">
                <a:solidFill>
                  <a:schemeClr val="accent6">
                    <a:lumMod val="75000"/>
                  </a:schemeClr>
                </a:solidFill>
                <a:latin typeface="Georgia" pitchFamily="18" charset="0"/>
              </a:rPr>
              <a:t>Как помогали фронту 12-летние дети?</a:t>
            </a:r>
            <a:r>
              <a:rPr lang="ru-RU" sz="4400" dirty="0" smtClean="0">
                <a:latin typeface="Georgia" pitchFamily="18" charset="0"/>
              </a:rPr>
              <a:t/>
            </a:r>
            <a:br>
              <a:rPr lang="ru-RU" sz="4400" dirty="0" smtClean="0">
                <a:latin typeface="Georgia" pitchFamily="18" charset="0"/>
              </a:rPr>
            </a:br>
            <a:endParaRPr lang="ru-RU" dirty="0"/>
          </a:p>
        </p:txBody>
      </p:sp>
      <p:pic>
        <p:nvPicPr>
          <p:cNvPr id="4" name="Содержимое 3"/>
          <p:cNvPicPr>
            <a:picLocks noGrp="1" noChangeAspect="1" noChangeArrowheads="1"/>
          </p:cNvPicPr>
          <p:nvPr>
            <p:ph idx="1"/>
          </p:nvPr>
        </p:nvPicPr>
        <p:blipFill>
          <a:blip r:embed="rId2" cstate="email"/>
          <a:srcRect/>
          <a:stretch>
            <a:fillRect/>
          </a:stretch>
        </p:blipFill>
        <p:spPr bwMode="auto">
          <a:xfrm>
            <a:off x="285720" y="1643050"/>
            <a:ext cx="4286248" cy="3214686"/>
          </a:xfrm>
          <a:prstGeom prst="rect">
            <a:avLst/>
          </a:prstGeom>
          <a:noFill/>
          <a:ln w="9525">
            <a:noFill/>
            <a:miter lim="800000"/>
            <a:headEnd/>
            <a:tailEnd/>
          </a:ln>
        </p:spPr>
      </p:pic>
      <p:pic>
        <p:nvPicPr>
          <p:cNvPr id="5" name="Picture 2" descr="C:\Documents and Settings\Администратор\Рабочий стол\Командина\ф29.jpg"/>
          <p:cNvPicPr>
            <a:picLocks noChangeAspect="1" noChangeArrowheads="1"/>
          </p:cNvPicPr>
          <p:nvPr/>
        </p:nvPicPr>
        <p:blipFill>
          <a:blip r:embed="rId3" cstate="email"/>
          <a:srcRect/>
          <a:stretch>
            <a:fillRect/>
          </a:stretch>
        </p:blipFill>
        <p:spPr bwMode="auto">
          <a:xfrm>
            <a:off x="5000628" y="1263632"/>
            <a:ext cx="3959222" cy="3094037"/>
          </a:xfrm>
          <a:prstGeom prst="rect">
            <a:avLst/>
          </a:prstGeom>
          <a:noFill/>
          <a:ln w="9525">
            <a:noFill/>
            <a:miter lim="800000"/>
            <a:headEnd/>
            <a:tailEnd/>
          </a:ln>
        </p:spPr>
      </p:pic>
      <p:sp>
        <p:nvSpPr>
          <p:cNvPr id="6" name="Прямоугольник 5"/>
          <p:cNvSpPr/>
          <p:nvPr/>
        </p:nvSpPr>
        <p:spPr>
          <a:xfrm>
            <a:off x="4429124" y="4500570"/>
            <a:ext cx="4572000" cy="1815882"/>
          </a:xfrm>
          <a:prstGeom prst="rect">
            <a:avLst/>
          </a:prstGeom>
        </p:spPr>
        <p:txBody>
          <a:bodyPr wrap="square">
            <a:spAutoFit/>
          </a:bodyPr>
          <a:lstStyle/>
          <a:p>
            <a:r>
              <a:rPr lang="ru-RU" sz="2800" b="1" dirty="0" smtClean="0">
                <a:solidFill>
                  <a:schemeClr val="tx1">
                    <a:lumMod val="95000"/>
                  </a:schemeClr>
                </a:solidFill>
                <a:latin typeface="Georgia" pitchFamily="18" charset="0"/>
              </a:rPr>
              <a:t>Победа  добывалась на фронте,  а оружие ковалось в тылу. </a:t>
            </a:r>
          </a:p>
          <a:p>
            <a:r>
              <a:rPr lang="ru-RU" sz="2800" b="1" dirty="0" smtClean="0">
                <a:solidFill>
                  <a:schemeClr val="tx1">
                    <a:lumMod val="95000"/>
                  </a:schemeClr>
                </a:solidFill>
                <a:latin typeface="Georgia" pitchFamily="18" charset="0"/>
              </a:rPr>
              <a:t>Дети труженики тыла.</a:t>
            </a:r>
            <a:endParaRPr lang="ru-RU" sz="2800" b="1" dirty="0">
              <a:solidFill>
                <a:schemeClr val="tx1">
                  <a:lumMod val="95000"/>
                </a:schemeClr>
              </a:solidFill>
              <a:latin typeface="Georgia" pitchFamily="18" charset="0"/>
            </a:endParaRPr>
          </a:p>
        </p:txBody>
      </p:sp>
    </p:spTree>
  </p:cSld>
  <p:clrMapOvr>
    <a:masterClrMapping/>
  </p:clrMapOvr>
  <p:transition>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Picture 2"/>
          <p:cNvPicPr>
            <a:picLocks noChangeAspect="1" noChangeArrowheads="1"/>
          </p:cNvPicPr>
          <p:nvPr/>
        </p:nvPicPr>
        <p:blipFill>
          <a:blip r:embed="rId2" cstate="email"/>
          <a:srcRect/>
          <a:stretch>
            <a:fillRect/>
          </a:stretch>
        </p:blipFill>
        <p:spPr bwMode="auto">
          <a:xfrm>
            <a:off x="214282" y="0"/>
            <a:ext cx="3643338" cy="4836097"/>
          </a:xfrm>
          <a:prstGeom prst="rect">
            <a:avLst/>
          </a:prstGeom>
          <a:noFill/>
          <a:ln w="9525">
            <a:noFill/>
            <a:miter lim="800000"/>
            <a:headEnd/>
            <a:tailEnd/>
          </a:ln>
        </p:spPr>
      </p:pic>
      <p:pic>
        <p:nvPicPr>
          <p:cNvPr id="2050" name="Picture 2" descr="F:\сталинград\163_big.jpg"/>
          <p:cNvPicPr>
            <a:picLocks noGrp="1" noChangeAspect="1" noChangeArrowheads="1"/>
          </p:cNvPicPr>
          <p:nvPr>
            <p:ph idx="1"/>
          </p:nvPr>
        </p:nvPicPr>
        <p:blipFill>
          <a:blip r:embed="rId3" cstate="email"/>
          <a:srcRect/>
          <a:stretch>
            <a:fillRect/>
          </a:stretch>
        </p:blipFill>
        <p:spPr bwMode="auto">
          <a:xfrm>
            <a:off x="5786446" y="214290"/>
            <a:ext cx="2974963" cy="4115561"/>
          </a:xfrm>
          <a:prstGeom prst="rect">
            <a:avLst/>
          </a:prstGeom>
          <a:noFill/>
        </p:spPr>
      </p:pic>
      <p:pic>
        <p:nvPicPr>
          <p:cNvPr id="2051" name="Picture 3" descr="C:\Documents and Settings\UserXP\Рабочий стол\024.jpg"/>
          <p:cNvPicPr>
            <a:picLocks noChangeAspect="1" noChangeArrowheads="1"/>
          </p:cNvPicPr>
          <p:nvPr/>
        </p:nvPicPr>
        <p:blipFill>
          <a:blip r:embed="rId4" cstate="email"/>
          <a:srcRect/>
          <a:stretch>
            <a:fillRect/>
          </a:stretch>
        </p:blipFill>
        <p:spPr bwMode="auto">
          <a:xfrm>
            <a:off x="3089030" y="4429132"/>
            <a:ext cx="4584942" cy="2428868"/>
          </a:xfrm>
          <a:prstGeom prst="rect">
            <a:avLst/>
          </a:prstGeom>
          <a:noFill/>
        </p:spPr>
      </p:pic>
    </p:spTree>
  </p:cSld>
  <p:clrMapOvr>
    <a:masterClrMapping/>
  </p:clrMapOvr>
  <p:transition>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Documents and Settings\UserXP\Рабочий стол\4.gif"/>
          <p:cNvPicPr>
            <a:picLocks noChangeAspect="1" noChangeArrowheads="1" noCrop="1"/>
          </p:cNvPicPr>
          <p:nvPr/>
        </p:nvPicPr>
        <p:blipFill>
          <a:blip r:embed="rId2" cstate="email"/>
          <a:srcRect/>
          <a:stretch>
            <a:fillRect/>
          </a:stretch>
        </p:blipFill>
        <p:spPr bwMode="auto">
          <a:xfrm>
            <a:off x="1" y="428604"/>
            <a:ext cx="9144000" cy="6072206"/>
          </a:xfrm>
          <a:prstGeom prst="rect">
            <a:avLst/>
          </a:prstGeom>
          <a:noFill/>
        </p:spPr>
      </p:pic>
    </p:spTree>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0" y="214290"/>
            <a:ext cx="9144000" cy="6095070"/>
          </a:xfrm>
        </p:spPr>
        <p:txBody>
          <a:bodyPr>
            <a:normAutofit/>
          </a:bodyPr>
          <a:lstStyle/>
          <a:p>
            <a:pPr>
              <a:buNone/>
            </a:pPr>
            <a:r>
              <a:rPr lang="ru-RU" sz="1800" dirty="0" smtClean="0"/>
              <a:t>Товарищи! Граждане! Братья и сестры! Бойцы нашей армии и флота! </a:t>
            </a:r>
          </a:p>
          <a:p>
            <a:pPr>
              <a:buNone/>
            </a:pPr>
            <a:r>
              <a:rPr lang="ru-RU" sz="1800" dirty="0" smtClean="0"/>
              <a:t>К вам обращаюсь я, друзья мои!</a:t>
            </a:r>
          </a:p>
          <a:p>
            <a:pPr>
              <a:buNone/>
            </a:pPr>
            <a:r>
              <a:rPr lang="ru-RU" sz="1800" dirty="0" smtClean="0"/>
              <a:t>Вероломное военное нападение гитлеровской Германии на нашу Родину,</a:t>
            </a:r>
          </a:p>
          <a:p>
            <a:pPr>
              <a:buNone/>
            </a:pPr>
            <a:r>
              <a:rPr lang="ru-RU" sz="1800" dirty="0" smtClean="0"/>
              <a:t> начатое 22 июня, — продолжается.</a:t>
            </a:r>
          </a:p>
          <a:p>
            <a:pPr>
              <a:buNone/>
            </a:pPr>
            <a:r>
              <a:rPr lang="ru-RU" sz="1800" dirty="0" smtClean="0"/>
              <a:t>Несмотря на героическое сопротивление Красной Армии, несмотря на то, </a:t>
            </a:r>
          </a:p>
          <a:p>
            <a:pPr>
              <a:buNone/>
            </a:pPr>
            <a:r>
              <a:rPr lang="ru-RU" sz="1800" dirty="0" smtClean="0"/>
              <a:t>что лучшие дивизии врага и лучшие части его авиации уже разбиты и</a:t>
            </a:r>
          </a:p>
          <a:p>
            <a:pPr>
              <a:buNone/>
            </a:pPr>
            <a:r>
              <a:rPr lang="ru-RU" sz="1800" dirty="0" smtClean="0"/>
              <a:t> нашли себе могилу на полях сражения, враг продолжает лезть вперед, бросая </a:t>
            </a:r>
          </a:p>
          <a:p>
            <a:pPr>
              <a:buNone/>
            </a:pPr>
            <a:r>
              <a:rPr lang="ru-RU" sz="1800" dirty="0" smtClean="0"/>
              <a:t>на фронт новые силы. Гитлеровским войскам удалось захватить Литву, </a:t>
            </a:r>
          </a:p>
          <a:p>
            <a:pPr>
              <a:buNone/>
            </a:pPr>
            <a:r>
              <a:rPr lang="ru-RU" sz="1800" dirty="0" smtClean="0"/>
              <a:t>значительную часть Латвии, западную часть Белоруссии, часть Западной Украины. Фашистская авиация расширяет районы действия своих бомбардировщиков, подвергая бомбардировкам Мурманск, Оршу, Могилев, Смоленск, Киев, Одессу, Севастополь. Над нашей Родиной нависла серьезная опасность……..</a:t>
            </a:r>
            <a:endParaRPr lang="ru-RU" sz="1800" dirty="0"/>
          </a:p>
        </p:txBody>
      </p:sp>
      <p:sp>
        <p:nvSpPr>
          <p:cNvPr id="4" name="Прямоугольник 3"/>
          <p:cNvSpPr/>
          <p:nvPr/>
        </p:nvSpPr>
        <p:spPr>
          <a:xfrm>
            <a:off x="428596" y="3929066"/>
            <a:ext cx="8501122" cy="646331"/>
          </a:xfrm>
          <a:prstGeom prst="rect">
            <a:avLst/>
          </a:prstGeom>
        </p:spPr>
        <p:txBody>
          <a:bodyPr wrap="square">
            <a:spAutoFit/>
          </a:bodyPr>
          <a:lstStyle/>
          <a:p>
            <a:r>
              <a:rPr lang="ru-RU" dirty="0" smtClean="0"/>
              <a:t>Что требуется для того, чтобы ликвидировать опасность, нависшую над нашей Родиной, и какие меры нужно принять для того, чтобы разгромить врага?......</a:t>
            </a:r>
            <a:endParaRPr lang="ru-RU" dirty="0"/>
          </a:p>
        </p:txBody>
      </p:sp>
      <p:sp>
        <p:nvSpPr>
          <p:cNvPr id="5" name="Прямоугольник 4"/>
          <p:cNvSpPr/>
          <p:nvPr/>
        </p:nvSpPr>
        <p:spPr>
          <a:xfrm>
            <a:off x="0" y="4572009"/>
            <a:ext cx="9144000" cy="646331"/>
          </a:xfrm>
          <a:prstGeom prst="rect">
            <a:avLst/>
          </a:prstGeom>
        </p:spPr>
        <p:txBody>
          <a:bodyPr wrap="square">
            <a:spAutoFit/>
          </a:bodyPr>
          <a:lstStyle/>
          <a:p>
            <a:r>
              <a:rPr lang="ru-RU" dirty="0" smtClean="0"/>
              <a:t>Мы должны немедленно перестроить всю нашу работу на военный лад, все подчинив интересам фронта и задачам организации разгрома врага………</a:t>
            </a:r>
            <a:endParaRPr lang="ru-RU" dirty="0"/>
          </a:p>
        </p:txBody>
      </p:sp>
      <p:sp>
        <p:nvSpPr>
          <p:cNvPr id="6" name="Прямоугольник 5"/>
          <p:cNvSpPr/>
          <p:nvPr/>
        </p:nvSpPr>
        <p:spPr>
          <a:xfrm>
            <a:off x="0" y="5214950"/>
            <a:ext cx="9144000" cy="1015663"/>
          </a:xfrm>
          <a:prstGeom prst="rect">
            <a:avLst/>
          </a:prstGeom>
        </p:spPr>
        <p:txBody>
          <a:bodyPr wrap="square">
            <a:spAutoFit/>
          </a:bodyPr>
          <a:lstStyle/>
          <a:p>
            <a:r>
              <a:rPr lang="ru-RU" sz="2000" dirty="0" smtClean="0"/>
              <a:t>Все наши силы — на поддержку нашей героической Красной Армии, нашего славного Красного Флота! Все силы народа — на разгром врага! Вперед, за нашу победу!</a:t>
            </a:r>
            <a:endParaRPr lang="ru-RU" sz="2000" dirty="0"/>
          </a:p>
        </p:txBody>
      </p:sp>
      <p:pic>
        <p:nvPicPr>
          <p:cNvPr id="9218" name="Picture 2" descr="C:\Documents and Settings\UserXP\Рабочий стол\stalin.jpg"/>
          <p:cNvPicPr>
            <a:picLocks noChangeAspect="1" noChangeArrowheads="1"/>
          </p:cNvPicPr>
          <p:nvPr/>
        </p:nvPicPr>
        <p:blipFill>
          <a:blip r:embed="rId2" cstate="email"/>
          <a:srcRect/>
          <a:stretch>
            <a:fillRect/>
          </a:stretch>
        </p:blipFill>
        <p:spPr bwMode="auto">
          <a:xfrm>
            <a:off x="7500958" y="214290"/>
            <a:ext cx="1463497" cy="1992312"/>
          </a:xfrm>
          <a:prstGeom prst="rect">
            <a:avLst/>
          </a:prstGeom>
          <a:noFill/>
        </p:spPr>
      </p:pic>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0"/>
            <a:ext cx="8929718" cy="1071546"/>
          </a:xfrm>
        </p:spPr>
        <p:txBody>
          <a:bodyPr>
            <a:noAutofit/>
          </a:bodyPr>
          <a:lstStyle/>
          <a:p>
            <a:pPr indent="269875"/>
            <a:r>
              <a:rPr lang="ru-RU" sz="2800" i="1" dirty="0" smtClean="0">
                <a:latin typeface="Cambria" pitchFamily="18" charset="0"/>
                <a:cs typeface="Times New Roman" pitchFamily="18" charset="0"/>
              </a:rPr>
              <a:t/>
            </a:r>
            <a:br>
              <a:rPr lang="ru-RU" sz="2800" i="1" dirty="0" smtClean="0">
                <a:latin typeface="Cambria" pitchFamily="18" charset="0"/>
                <a:cs typeface="Times New Roman" pitchFamily="18" charset="0"/>
              </a:rPr>
            </a:br>
            <a:r>
              <a:rPr lang="ru-RU" sz="2800" i="1" dirty="0" smtClean="0">
                <a:latin typeface="Cambria" pitchFamily="18" charset="0"/>
                <a:cs typeface="Times New Roman" pitchFamily="18" charset="0"/>
              </a:rPr>
              <a:t/>
            </a:r>
            <a:br>
              <a:rPr lang="ru-RU" sz="2800" i="1" dirty="0" smtClean="0">
                <a:latin typeface="Cambria" pitchFamily="18" charset="0"/>
                <a:cs typeface="Times New Roman" pitchFamily="18" charset="0"/>
              </a:rPr>
            </a:br>
            <a:r>
              <a:rPr lang="ru-RU" sz="3200" i="1" dirty="0" smtClean="0">
                <a:solidFill>
                  <a:schemeClr val="accent6">
                    <a:lumMod val="75000"/>
                  </a:schemeClr>
                </a:solidFill>
                <a:effectLst>
                  <a:outerShdw blurRad="38100" dist="38100" dir="2700000" algn="tl">
                    <a:srgbClr val="000000">
                      <a:alpha val="43137"/>
                    </a:srgbClr>
                  </a:outerShdw>
                </a:effectLst>
                <a:latin typeface="Cambria" pitchFamily="18" charset="0"/>
                <a:cs typeface="Times New Roman" pitchFamily="18" charset="0"/>
              </a:rPr>
              <a:t>Тыл – это половина Победы, даже больше.</a:t>
            </a:r>
            <a:r>
              <a:rPr lang="ru-RU" sz="3200" dirty="0" smtClean="0">
                <a:solidFill>
                  <a:schemeClr val="accent6">
                    <a:lumMod val="75000"/>
                  </a:schemeClr>
                </a:solidFill>
                <a:effectLst>
                  <a:outerShdw blurRad="38100" dist="38100" dir="2700000" algn="tl">
                    <a:srgbClr val="000000">
                      <a:alpha val="43137"/>
                    </a:srgbClr>
                  </a:outerShdw>
                </a:effectLst>
              </a:rPr>
              <a:t/>
            </a:r>
            <a:br>
              <a:rPr lang="ru-RU" sz="3200" dirty="0" smtClean="0">
                <a:solidFill>
                  <a:schemeClr val="accent6">
                    <a:lumMod val="75000"/>
                  </a:schemeClr>
                </a:solidFill>
                <a:effectLst>
                  <a:outerShdw blurRad="38100" dist="38100" dir="2700000" algn="tl">
                    <a:srgbClr val="000000">
                      <a:alpha val="43137"/>
                    </a:srgbClr>
                  </a:outerShdw>
                </a:effectLst>
              </a:rPr>
            </a:br>
            <a:r>
              <a:rPr lang="ru-RU" sz="3200" i="1" dirty="0" smtClean="0">
                <a:solidFill>
                  <a:schemeClr val="accent6">
                    <a:lumMod val="75000"/>
                  </a:schemeClr>
                </a:solidFill>
                <a:effectLst>
                  <a:outerShdw blurRad="38100" dist="38100" dir="2700000" algn="tl">
                    <a:srgbClr val="000000">
                      <a:alpha val="43137"/>
                    </a:srgbClr>
                  </a:outerShdw>
                </a:effectLst>
                <a:latin typeface="Cambria" pitchFamily="18" charset="0"/>
                <a:cs typeface="Times New Roman" pitchFamily="18" charset="0"/>
              </a:rPr>
              <a:t>                                                       Маршал  Г.К. Жуков</a:t>
            </a:r>
            <a:r>
              <a:rPr lang="ru-RU" sz="3200" dirty="0" smtClean="0">
                <a:solidFill>
                  <a:schemeClr val="accent6">
                    <a:lumMod val="75000"/>
                  </a:schemeClr>
                </a:solidFill>
                <a:effectLst>
                  <a:outerShdw blurRad="38100" dist="38100" dir="2700000" algn="tl">
                    <a:srgbClr val="000000">
                      <a:alpha val="43137"/>
                    </a:srgbClr>
                  </a:outerShdw>
                </a:effectLst>
              </a:rPr>
              <a:t/>
            </a:r>
            <a:br>
              <a:rPr lang="ru-RU" sz="3200" dirty="0" smtClean="0">
                <a:solidFill>
                  <a:schemeClr val="accent6">
                    <a:lumMod val="75000"/>
                  </a:schemeClr>
                </a:solidFill>
                <a:effectLst>
                  <a:outerShdw blurRad="38100" dist="38100" dir="2700000" algn="tl">
                    <a:srgbClr val="000000">
                      <a:alpha val="43137"/>
                    </a:srgbClr>
                  </a:outerShdw>
                </a:effectLst>
              </a:rPr>
            </a:br>
            <a:endParaRPr lang="ru-RU" sz="3200" dirty="0">
              <a:solidFill>
                <a:schemeClr val="accent6">
                  <a:lumMod val="75000"/>
                </a:schemeClr>
              </a:solidFill>
              <a:effectLst>
                <a:outerShdw blurRad="38100" dist="38100" dir="2700000" algn="tl">
                  <a:srgbClr val="000000">
                    <a:alpha val="43137"/>
                  </a:srgbClr>
                </a:outerShdw>
              </a:effectLst>
            </a:endParaRPr>
          </a:p>
        </p:txBody>
      </p:sp>
      <p:sp>
        <p:nvSpPr>
          <p:cNvPr id="3" name="Содержимое 2"/>
          <p:cNvSpPr>
            <a:spLocks noGrp="1"/>
          </p:cNvSpPr>
          <p:nvPr>
            <p:ph idx="1"/>
          </p:nvPr>
        </p:nvSpPr>
        <p:spPr>
          <a:xfrm>
            <a:off x="0" y="1214422"/>
            <a:ext cx="9001156" cy="5643578"/>
          </a:xfrm>
        </p:spPr>
        <p:txBody>
          <a:bodyPr>
            <a:noAutofit/>
          </a:bodyPr>
          <a:lstStyle/>
          <a:p>
            <a:r>
              <a:rPr lang="ru-RU" sz="2000" dirty="0" smtClean="0">
                <a:cs typeface="Times New Roman" pitchFamily="18" charset="0"/>
              </a:rPr>
              <a:t>День Победы был бы невозможен без  героического вклада тех, кто работал в тылу. Труженики тыла относятся к поколению победителей. Это они в годы войны одержали Победу над фашизмом в тылу: строили оборонительные укрепления, выпускали танки, самолеты, оружие, боеприпасы, выращивали хлеб, одевали и кормили армию. Они работали по 16-18 часов в сутки, без выходных и отпусков. Так продолжалось долгих четыре года, в течение которых войска в достаточной мере получали продовольствие, обмундирование и все, что было необходимо.</a:t>
            </a:r>
            <a:r>
              <a:rPr lang="ru-RU" sz="2000" dirty="0" smtClean="0">
                <a:latin typeface="Georgia" pitchFamily="18" charset="0"/>
              </a:rPr>
              <a:t> Люди, совершившие беспримерный подвиг в тылу, справедливо приравниваются в своем подвиге к  воинам-победителям. Их имена заслуженно вносятся в Книгу Памяти Саратовской области. Именно труженики тыла явились тем арсеналом, который обеспечил успешное ведение войны и полный разгром немецко-фашистских захватчиков. Солдат тыла заслужил своим самоотверженным трудом вечную память.</a:t>
            </a:r>
          </a:p>
          <a:p>
            <a:r>
              <a:rPr lang="ru-RU" sz="2000" dirty="0" smtClean="0">
                <a:latin typeface="Georgia" pitchFamily="18" charset="0"/>
              </a:rPr>
              <a:t>Низкий поклон тем, кто ковал Победу  для фронта в тылу.</a:t>
            </a:r>
          </a:p>
          <a:p>
            <a:endParaRPr lang="ru-RU" sz="2400" dirty="0"/>
          </a:p>
        </p:txBody>
      </p:sp>
    </p:spTree>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074" name="Picture 2" descr="F:\сталинград\173_big.jpg"/>
          <p:cNvPicPr>
            <a:picLocks noGrp="1" noChangeAspect="1" noChangeArrowheads="1"/>
          </p:cNvPicPr>
          <p:nvPr>
            <p:ph idx="1"/>
          </p:nvPr>
        </p:nvPicPr>
        <p:blipFill>
          <a:blip r:embed="rId2" cstate="email"/>
          <a:srcRect/>
          <a:stretch>
            <a:fillRect/>
          </a:stretch>
        </p:blipFill>
        <p:spPr bwMode="auto">
          <a:xfrm>
            <a:off x="142844" y="214290"/>
            <a:ext cx="4360850" cy="3071834"/>
          </a:xfrm>
          <a:prstGeom prst="rect">
            <a:avLst/>
          </a:prstGeom>
          <a:noFill/>
        </p:spPr>
      </p:pic>
      <p:pic>
        <p:nvPicPr>
          <p:cNvPr id="3075" name="Picture 3" descr="F:\сталинград\564_1400337221_big.jpg"/>
          <p:cNvPicPr>
            <a:picLocks noChangeAspect="1" noChangeArrowheads="1"/>
          </p:cNvPicPr>
          <p:nvPr/>
        </p:nvPicPr>
        <p:blipFill>
          <a:blip r:embed="rId3" cstate="email"/>
          <a:srcRect/>
          <a:stretch>
            <a:fillRect/>
          </a:stretch>
        </p:blipFill>
        <p:spPr bwMode="auto">
          <a:xfrm>
            <a:off x="2786050" y="3286124"/>
            <a:ext cx="5118589" cy="3386144"/>
          </a:xfrm>
          <a:prstGeom prst="rect">
            <a:avLst/>
          </a:prstGeom>
          <a:noFill/>
        </p:spPr>
      </p:pic>
      <p:pic>
        <p:nvPicPr>
          <p:cNvPr id="3076" name="Picture 4" descr="F:\сталинград\565_1682124651_big.jpg"/>
          <p:cNvPicPr>
            <a:picLocks noChangeAspect="1" noChangeArrowheads="1"/>
          </p:cNvPicPr>
          <p:nvPr/>
        </p:nvPicPr>
        <p:blipFill>
          <a:blip r:embed="rId4" cstate="email"/>
          <a:srcRect/>
          <a:stretch>
            <a:fillRect/>
          </a:stretch>
        </p:blipFill>
        <p:spPr bwMode="auto">
          <a:xfrm>
            <a:off x="4789997" y="214290"/>
            <a:ext cx="4354003" cy="2919415"/>
          </a:xfrm>
          <a:prstGeom prst="rect">
            <a:avLst/>
          </a:prstGeom>
          <a:noFill/>
        </p:spPr>
      </p:pic>
    </p:spTree>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098" name="Picture 2" descr="F:\сталинград\573_28394605_big.jpg"/>
          <p:cNvPicPr>
            <a:picLocks noGrp="1" noChangeAspect="1" noChangeArrowheads="1"/>
          </p:cNvPicPr>
          <p:nvPr>
            <p:ph idx="1"/>
          </p:nvPr>
        </p:nvPicPr>
        <p:blipFill>
          <a:blip r:embed="rId2" cstate="email"/>
          <a:srcRect/>
          <a:stretch>
            <a:fillRect/>
          </a:stretch>
        </p:blipFill>
        <p:spPr bwMode="auto">
          <a:xfrm>
            <a:off x="0" y="214290"/>
            <a:ext cx="4819169" cy="3429024"/>
          </a:xfrm>
          <a:prstGeom prst="rect">
            <a:avLst/>
          </a:prstGeom>
          <a:noFill/>
        </p:spPr>
      </p:pic>
      <p:pic>
        <p:nvPicPr>
          <p:cNvPr id="4099" name="Picture 3" descr="F:\сталинград\572_1934797098_big.jpg"/>
          <p:cNvPicPr>
            <a:picLocks noChangeAspect="1" noChangeArrowheads="1"/>
          </p:cNvPicPr>
          <p:nvPr/>
        </p:nvPicPr>
        <p:blipFill>
          <a:blip r:embed="rId3" cstate="email"/>
          <a:srcRect/>
          <a:stretch>
            <a:fillRect/>
          </a:stretch>
        </p:blipFill>
        <p:spPr bwMode="auto">
          <a:xfrm>
            <a:off x="5143504" y="142852"/>
            <a:ext cx="3814968" cy="5857916"/>
          </a:xfrm>
          <a:prstGeom prst="rect">
            <a:avLst/>
          </a:prstGeom>
          <a:noFill/>
        </p:spPr>
      </p:pic>
      <p:pic>
        <p:nvPicPr>
          <p:cNvPr id="4100" name="Picture 4" descr="F:\сталинград\569_1474655482_big.jpg"/>
          <p:cNvPicPr>
            <a:picLocks noChangeAspect="1" noChangeArrowheads="1"/>
          </p:cNvPicPr>
          <p:nvPr/>
        </p:nvPicPr>
        <p:blipFill>
          <a:blip r:embed="rId4" cstate="email"/>
          <a:srcRect/>
          <a:stretch>
            <a:fillRect/>
          </a:stretch>
        </p:blipFill>
        <p:spPr bwMode="auto">
          <a:xfrm>
            <a:off x="428596" y="3786190"/>
            <a:ext cx="4679711" cy="3071810"/>
          </a:xfrm>
          <a:prstGeom prst="rect">
            <a:avLst/>
          </a:prstGeom>
          <a:noFill/>
        </p:spPr>
      </p:pic>
    </p:spTree>
  </p:cSld>
  <p:clrMapOvr>
    <a:masterClrMapping/>
  </p:clrMapOvr>
  <p:transition>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Picture 2" descr="F:\сталинград\600_1741999029_big.jpg"/>
          <p:cNvPicPr>
            <a:picLocks noGrp="1" noChangeAspect="1" noChangeArrowheads="1"/>
          </p:cNvPicPr>
          <p:nvPr>
            <p:ph idx="1"/>
          </p:nvPr>
        </p:nvPicPr>
        <p:blipFill>
          <a:blip r:embed="rId2" cstate="email"/>
          <a:srcRect/>
          <a:stretch>
            <a:fillRect/>
          </a:stretch>
        </p:blipFill>
        <p:spPr bwMode="auto">
          <a:xfrm>
            <a:off x="2571736" y="214290"/>
            <a:ext cx="3832621" cy="6427876"/>
          </a:xfrm>
          <a:prstGeom prst="rect">
            <a:avLst/>
          </a:prstGeom>
          <a:noFill/>
        </p:spPr>
      </p:pic>
      <p:pic>
        <p:nvPicPr>
          <p:cNvPr id="5" name="Рисунок 4" descr="orden_OV-small.jpg"/>
          <p:cNvPicPr>
            <a:picLocks noChangeAspect="1"/>
          </p:cNvPicPr>
          <p:nvPr/>
        </p:nvPicPr>
        <p:blipFill>
          <a:blip r:embed="rId3" cstate="email"/>
          <a:stretch>
            <a:fillRect/>
          </a:stretch>
        </p:blipFill>
        <p:spPr>
          <a:xfrm>
            <a:off x="0" y="0"/>
            <a:ext cx="2143139" cy="2286015"/>
          </a:xfrm>
          <a:prstGeom prst="rect">
            <a:avLst/>
          </a:prstGeom>
        </p:spPr>
      </p:pic>
    </p:spTree>
  </p:cSld>
  <p:clrMapOvr>
    <a:masterClrMapping/>
  </p:clrMapOvr>
  <p:transition>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chemeClr val="accent6">
                    <a:lumMod val="75000"/>
                  </a:schemeClr>
                </a:solidFill>
                <a:latin typeface="+mn-lt"/>
              </a:rPr>
              <a:t>Сборка автоматов на одном из предприятий Ленинграда</a:t>
            </a:r>
            <a:endParaRPr lang="ru-RU" dirty="0">
              <a:solidFill>
                <a:schemeClr val="accent6">
                  <a:lumMod val="75000"/>
                </a:schemeClr>
              </a:solidFill>
              <a:latin typeface="+mn-lt"/>
            </a:endParaRPr>
          </a:p>
        </p:txBody>
      </p:sp>
      <p:pic>
        <p:nvPicPr>
          <p:cNvPr id="7170" name="Picture 2" descr="F:\сталинград\Сборка автоматов на одном из предприятий Ленинграда.jpg"/>
          <p:cNvPicPr>
            <a:picLocks noGrp="1" noChangeAspect="1" noChangeArrowheads="1"/>
          </p:cNvPicPr>
          <p:nvPr>
            <p:ph idx="1"/>
          </p:nvPr>
        </p:nvPicPr>
        <p:blipFill>
          <a:blip r:embed="rId2" cstate="email"/>
          <a:srcRect/>
          <a:stretch>
            <a:fillRect/>
          </a:stretch>
        </p:blipFill>
        <p:spPr bwMode="auto">
          <a:xfrm>
            <a:off x="1287974" y="1600200"/>
            <a:ext cx="6568051" cy="4708525"/>
          </a:xfrm>
          <a:prstGeom prst="rect">
            <a:avLst/>
          </a:prstGeom>
          <a:noFill/>
        </p:spPr>
      </p:pic>
    </p:spTree>
  </p:cSld>
  <p:clrMapOvr>
    <a:masterClrMapping/>
  </p:clrMapOvr>
  <p:transition>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200" dirty="0" smtClean="0">
                <a:solidFill>
                  <a:schemeClr val="accent6">
                    <a:lumMod val="75000"/>
                  </a:schemeClr>
                </a:solidFill>
                <a:latin typeface="+mn-lt"/>
              </a:rPr>
              <a:t>Члены колхоза «Борьба» вносят сбережения на постройку авиаэскадрильи. </a:t>
            </a:r>
            <a:endParaRPr lang="ru-RU" sz="3200" dirty="0">
              <a:solidFill>
                <a:schemeClr val="accent6">
                  <a:lumMod val="75000"/>
                </a:schemeClr>
              </a:solidFill>
              <a:latin typeface="+mn-lt"/>
            </a:endParaRPr>
          </a:p>
        </p:txBody>
      </p:sp>
      <p:pic>
        <p:nvPicPr>
          <p:cNvPr id="6146" name="Picture 2" descr="F:\сталинград\Члены колхоза «Борьба» вносят сбережения на постройку авиаэскадрильи. .jpg"/>
          <p:cNvPicPr>
            <a:picLocks noGrp="1" noChangeAspect="1" noChangeArrowheads="1"/>
          </p:cNvPicPr>
          <p:nvPr>
            <p:ph idx="1"/>
          </p:nvPr>
        </p:nvPicPr>
        <p:blipFill>
          <a:blip r:embed="rId2" cstate="email"/>
          <a:srcRect/>
          <a:stretch>
            <a:fillRect/>
          </a:stretch>
        </p:blipFill>
        <p:spPr bwMode="auto">
          <a:xfrm>
            <a:off x="723205" y="1600200"/>
            <a:ext cx="7697589" cy="4708525"/>
          </a:xfrm>
          <a:prstGeom prst="rect">
            <a:avLst/>
          </a:prstGeom>
          <a:noFill/>
        </p:spPr>
      </p:pic>
    </p:spTree>
  </p:cSld>
  <p:clrMapOvr>
    <a:masterClrMapping/>
  </p:clrMapOvr>
  <p:transition>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Picture 2"/>
          <p:cNvPicPr>
            <a:picLocks noChangeAspect="1" noChangeArrowheads="1"/>
          </p:cNvPicPr>
          <p:nvPr/>
        </p:nvPicPr>
        <p:blipFill>
          <a:blip r:embed="rId2" cstate="email"/>
          <a:srcRect/>
          <a:stretch>
            <a:fillRect/>
          </a:stretch>
        </p:blipFill>
        <p:spPr bwMode="auto">
          <a:xfrm>
            <a:off x="214282" y="214290"/>
            <a:ext cx="4352925" cy="3286125"/>
          </a:xfrm>
          <a:prstGeom prst="rect">
            <a:avLst/>
          </a:prstGeom>
          <a:noFill/>
          <a:ln w="9525">
            <a:noFill/>
            <a:miter lim="800000"/>
            <a:headEnd/>
            <a:tailEnd/>
          </a:ln>
        </p:spPr>
      </p:pic>
      <p:pic>
        <p:nvPicPr>
          <p:cNvPr id="5" name="Picture 3"/>
          <p:cNvPicPr>
            <a:picLocks noGrp="1" noChangeAspect="1" noChangeArrowheads="1"/>
          </p:cNvPicPr>
          <p:nvPr>
            <p:ph idx="1"/>
          </p:nvPr>
        </p:nvPicPr>
        <p:blipFill>
          <a:blip r:embed="rId3" cstate="email"/>
          <a:srcRect/>
          <a:stretch>
            <a:fillRect/>
          </a:stretch>
        </p:blipFill>
        <p:spPr bwMode="auto">
          <a:xfrm>
            <a:off x="5072066" y="214290"/>
            <a:ext cx="3867159" cy="2900369"/>
          </a:xfrm>
          <a:prstGeom prst="rect">
            <a:avLst/>
          </a:prstGeom>
          <a:noFill/>
          <a:ln w="9525">
            <a:noFill/>
            <a:miter lim="800000"/>
            <a:headEnd/>
            <a:tailEnd/>
          </a:ln>
        </p:spPr>
      </p:pic>
      <p:pic>
        <p:nvPicPr>
          <p:cNvPr id="7" name="Picture 2"/>
          <p:cNvPicPr>
            <a:picLocks noChangeAspect="1" noChangeArrowheads="1"/>
          </p:cNvPicPr>
          <p:nvPr/>
        </p:nvPicPr>
        <p:blipFill>
          <a:blip r:embed="rId4" cstate="email"/>
          <a:srcRect/>
          <a:stretch>
            <a:fillRect/>
          </a:stretch>
        </p:blipFill>
        <p:spPr bwMode="auto">
          <a:xfrm>
            <a:off x="6357950" y="3067895"/>
            <a:ext cx="2786050" cy="3790105"/>
          </a:xfrm>
          <a:prstGeom prst="rect">
            <a:avLst/>
          </a:prstGeom>
          <a:noFill/>
          <a:ln w="9525">
            <a:noFill/>
            <a:miter lim="800000"/>
            <a:headEnd/>
            <a:tailEnd/>
          </a:ln>
        </p:spPr>
      </p:pic>
      <p:pic>
        <p:nvPicPr>
          <p:cNvPr id="8" name="Picture 3"/>
          <p:cNvPicPr>
            <a:picLocks noChangeAspect="1" noChangeArrowheads="1"/>
          </p:cNvPicPr>
          <p:nvPr/>
        </p:nvPicPr>
        <p:blipFill>
          <a:blip r:embed="rId5" cstate="email"/>
          <a:srcRect/>
          <a:stretch>
            <a:fillRect/>
          </a:stretch>
        </p:blipFill>
        <p:spPr bwMode="auto">
          <a:xfrm>
            <a:off x="642910" y="3571876"/>
            <a:ext cx="4354581" cy="3124722"/>
          </a:xfrm>
          <a:prstGeom prst="rect">
            <a:avLst/>
          </a:prstGeom>
          <a:noFill/>
          <a:ln w="9525">
            <a:noFill/>
            <a:miter lim="800000"/>
            <a:headEnd/>
            <a:tailEnd/>
          </a:ln>
        </p:spPr>
      </p:pic>
    </p:spTree>
  </p:cSld>
  <p:clrMapOvr>
    <a:masterClrMapping/>
  </p:clrMapOvr>
  <p:transition>
    <p:wedg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Другая 4">
      <a:dk1>
        <a:sysClr val="windowText" lastClr="000000"/>
      </a:dk1>
      <a:lt1>
        <a:sysClr val="window" lastClr="FFFFFF"/>
      </a:lt1>
      <a:dk2>
        <a:srgbClr val="92D050"/>
      </a:dk2>
      <a:lt2>
        <a:srgbClr val="B28B00"/>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88</TotalTime>
  <Words>410</Words>
  <Application>Microsoft Office PowerPoint</Application>
  <PresentationFormat>Экран (4:3)</PresentationFormat>
  <Paragraphs>23</Paragraphs>
  <Slides>13</Slides>
  <Notes>0</Notes>
  <HiddenSlides>0</HiddenSlides>
  <MMClips>1</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Апекс</vt:lpstr>
      <vt:lpstr>Слайд 1</vt:lpstr>
      <vt:lpstr>Слайд 2</vt:lpstr>
      <vt:lpstr>  Тыл – это половина Победы, даже больше.                                                        Маршал  Г.К. Жуков </vt:lpstr>
      <vt:lpstr>Слайд 4</vt:lpstr>
      <vt:lpstr>Слайд 5</vt:lpstr>
      <vt:lpstr>Слайд 6</vt:lpstr>
      <vt:lpstr>Сборка автоматов на одном из предприятий Ленинграда</vt:lpstr>
      <vt:lpstr>Члены колхоза «Борьба» вносят сбережения на постройку авиаэскадрильи. </vt:lpstr>
      <vt:lpstr>Слайд 9</vt:lpstr>
      <vt:lpstr>  Неимоверное напряжение сил  крестьянства  позволило обеспечить армию  продовольствием, а военную промышленность — сырьем.  </vt:lpstr>
      <vt:lpstr>Как помогали фронту 12-летние дети? </vt:lpstr>
      <vt:lpstr>Слайд 12</vt:lpstr>
      <vt:lpstr>Слайд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Марина</cp:lastModifiedBy>
  <cp:revision>15</cp:revision>
  <dcterms:modified xsi:type="dcterms:W3CDTF">2012-02-09T13:53:47Z</dcterms:modified>
</cp:coreProperties>
</file>