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Georgia" pitchFamily="16" charset="0"/>
        <a:ea typeface="DejaVu Sans" charset="0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Rectangle 5"/>
          <p:cNvSpPr>
            <a:spLocks noGrp="1" noChangeArrowheads="1"/>
          </p:cNvSpPr>
          <p:nvPr>
            <p:ph type="sldImg"/>
          </p:nvPr>
        </p:nvSpPr>
        <p:spPr bwMode="auto">
          <a:xfrm>
            <a:off x="0" y="-11237913"/>
            <a:ext cx="0" cy="238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317277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-15906750" y="-11236325"/>
            <a:ext cx="31815088" cy="238633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-15906750" y="-11236325"/>
            <a:ext cx="31815088" cy="238633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-15906750" y="-11236325"/>
            <a:ext cx="31815088" cy="238633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FEF68-9DF4-4C9A-BAF1-1E61B2E7B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105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3EA80-9210-4D83-A444-A95CBA73C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17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019175"/>
            <a:ext cx="2054225" cy="5546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19175"/>
            <a:ext cx="6015038" cy="5546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CEC52-FB54-4E59-AE07-A0DF6E005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474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2E320-9E03-49B2-9231-77B1CED02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306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448C-7149-487E-BE68-8FB7BCF57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5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A6C4-9686-40A2-B8E0-80140E207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25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3838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2249488"/>
            <a:ext cx="4035425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6882B-0CB2-4DBE-8045-5A52416CB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265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DDBF8-F785-4B32-9A0C-A7420373B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13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0E569-5F18-467A-A211-3AAE568E8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964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E2DE8-BEBA-4F2D-9A87-AEE5FB361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07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11FB7-52B4-4CAA-A46F-11CA4CA1F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83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A186D-847F-4987-813A-15FF6219C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482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78A1C-5EF0-4B8C-A7E3-57DA22521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553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17DD7-E6E3-436E-ADF4-85035C85A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577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019175"/>
            <a:ext cx="2054225" cy="5546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19175"/>
            <a:ext cx="6015038" cy="5546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6927E-8FEE-45CF-9243-32CDD30C2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0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D2A66-9B2C-45DE-B710-895550594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34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3838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2249488"/>
            <a:ext cx="4035425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FEFE3-0FC4-4A67-B8A1-74E92618F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1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F78C4-12A0-4E90-9A82-C0F5BC5EE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B4F87-AA35-4122-8EF6-C7336C871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79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DDB7-E975-4257-84E8-10842D1F1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49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CD4BD-2760-4867-ADAB-23DD727F8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4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76A8D-28B2-4BD2-9290-056F120B7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22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366713"/>
            <a:ext cx="9144000" cy="84137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311150"/>
          </a:xfrm>
          <a:prstGeom prst="rect">
            <a:avLst/>
          </a:prstGeom>
          <a:solidFill>
            <a:srgbClr val="4244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307975"/>
            <a:ext cx="9144000" cy="92075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 flipV="1">
            <a:off x="5410200" y="360363"/>
            <a:ext cx="3733800" cy="90487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 flipV="1">
            <a:off x="5410200" y="438150"/>
            <a:ext cx="3733800" cy="180975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AutoShape 7"/>
          <p:cNvSpPr>
            <a:spLocks noChangeArrowheads="1"/>
          </p:cNvSpPr>
          <p:nvPr/>
        </p:nvSpPr>
        <p:spPr bwMode="auto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6" name="Rectangle 11"/>
          <p:cNvSpPr>
            <a:spLocks noChangeArrowheads="1"/>
          </p:cNvSpPr>
          <p:nvPr/>
        </p:nvSpPr>
        <p:spPr bwMode="auto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7" name="Rectangle 12"/>
          <p:cNvSpPr>
            <a:spLocks noChangeArrowheads="1"/>
          </p:cNvSpPr>
          <p:nvPr/>
        </p:nvSpPr>
        <p:spPr bwMode="auto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8" name="Rectangle 13"/>
          <p:cNvSpPr>
            <a:spLocks noChangeArrowheads="1"/>
          </p:cNvSpPr>
          <p:nvPr/>
        </p:nvSpPr>
        <p:spPr bwMode="auto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19175"/>
            <a:ext cx="82216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4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49488"/>
            <a:ext cx="8221663" cy="431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41" name="Text Box 16"/>
          <p:cNvSpPr txBox="1">
            <a:spLocks noChangeArrowheads="1"/>
          </p:cNvSpPr>
          <p:nvPr/>
        </p:nvSpPr>
        <p:spPr bwMode="auto">
          <a:xfrm>
            <a:off x="6586538" y="612775"/>
            <a:ext cx="9556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5257800" y="612775"/>
            <a:ext cx="1325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8174038" y="-6350"/>
            <a:ext cx="754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D1C7048D-2D05-43D0-84A3-E176C8225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43808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3548A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53548A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 flipV="1">
            <a:off x="5410200" y="3810000"/>
            <a:ext cx="3733800" cy="90488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 flipV="1">
            <a:off x="5410200" y="3897313"/>
            <a:ext cx="3733800" cy="192087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 flipV="1">
            <a:off x="5410200" y="4114800"/>
            <a:ext cx="3733800" cy="9525"/>
          </a:xfrm>
          <a:prstGeom prst="rect">
            <a:avLst/>
          </a:prstGeom>
          <a:solidFill>
            <a:srgbClr val="438086">
              <a:alpha val="6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 flipV="1">
            <a:off x="5410200" y="4164013"/>
            <a:ext cx="1965325" cy="19050"/>
          </a:xfrm>
          <a:prstGeom prst="rect">
            <a:avLst/>
          </a:prstGeom>
          <a:solidFill>
            <a:srgbClr val="438086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 flipV="1">
            <a:off x="5410200" y="4198938"/>
            <a:ext cx="1965325" cy="9525"/>
          </a:xfrm>
          <a:prstGeom prst="rect">
            <a:avLst/>
          </a:prstGeom>
          <a:solidFill>
            <a:srgbClr val="438086">
              <a:alpha val="6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AutoShape 7"/>
          <p:cNvSpPr>
            <a:spLocks noChangeArrowheads="1"/>
          </p:cNvSpPr>
          <p:nvPr/>
        </p:nvSpPr>
        <p:spPr bwMode="auto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0" y="3649663"/>
            <a:ext cx="9144000" cy="244475"/>
          </a:xfrm>
          <a:prstGeom prst="rect">
            <a:avLst/>
          </a:prstGeom>
          <a:solidFill>
            <a:srgbClr val="43808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0" y="3675063"/>
            <a:ext cx="9144000" cy="141287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 flipV="1">
            <a:off x="6413500" y="3643313"/>
            <a:ext cx="2730500" cy="247650"/>
          </a:xfrm>
          <a:prstGeom prst="rect">
            <a:avLst/>
          </a:prstGeom>
          <a:solidFill>
            <a:srgbClr val="43808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0" y="0"/>
            <a:ext cx="9144000" cy="3702050"/>
          </a:xfrm>
          <a:prstGeom prst="rect">
            <a:avLst/>
          </a:prstGeom>
          <a:solidFill>
            <a:srgbClr val="4244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19175"/>
            <a:ext cx="82216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62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49488"/>
            <a:ext cx="8221663" cy="431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6705600" y="4206875"/>
            <a:ext cx="9588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5410200" y="4205288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8320088" y="-100013"/>
            <a:ext cx="7397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33E5E8E-B37B-4369-BB0C-81EE124B7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424456"/>
          </a:solidFill>
          <a:latin typeface="Trebuchet MS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43808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3548A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53548A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A04DA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457200" y="2401888"/>
            <a:ext cx="84582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4400">
                <a:solidFill>
                  <a:srgbClr val="FFFFFF"/>
                </a:solidFill>
                <a:latin typeface="Trebuchet MS" pitchFamily="32" charset="0"/>
              </a:rPr>
              <a:t>Цифровое портфолио</a:t>
            </a:r>
            <a:br>
              <a:rPr lang="ru-RU" sz="4400">
                <a:solidFill>
                  <a:srgbClr val="FFFFFF"/>
                </a:solidFill>
                <a:latin typeface="Trebuchet MS" pitchFamily="32" charset="0"/>
              </a:rPr>
            </a:br>
            <a:endParaRPr lang="ru-RU" sz="4400">
              <a:solidFill>
                <a:srgbClr val="FFFFFF"/>
              </a:solidFill>
              <a:latin typeface="Trebuchet MS" pitchFamily="32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71750" y="4786313"/>
            <a:ext cx="6400800" cy="239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63500" eaLnBrk="0" hangingPunct="0"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500" algn="l"/>
                <a:tab pos="511175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424456"/>
                </a:solidFill>
              </a:rPr>
              <a:t>Портфолио учителя биологии и экологии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424456"/>
                </a:solidFill>
              </a:rPr>
              <a:t> МОУ СОШ №1 р. п. Екатериновка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424456"/>
                </a:solidFill>
              </a:rPr>
              <a:t> Екатериновского района Саратовской области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 b="1">
                <a:solidFill>
                  <a:srgbClr val="424456"/>
                </a:solidFill>
              </a:rPr>
              <a:t>Андреевой Светланы Евгеньевны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424456"/>
                </a:solidFill>
              </a:rPr>
              <a:t> 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endParaRPr lang="ru-RU" sz="2200">
              <a:solidFill>
                <a:srgbClr val="424456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776288"/>
            <a:ext cx="82296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Благодарность</a:t>
            </a: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36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800">
                <a:solidFill>
                  <a:srgbClr val="000000"/>
                </a:solidFill>
              </a:rPr>
              <a:t>Благодарность за активное участие в Неделе в защиту животных-2006 «На одной волне с тюленями» и сбор подписей под петицией в защиту тюленей.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800">
                <a:solidFill>
                  <a:srgbClr val="000000"/>
                </a:solidFill>
              </a:rPr>
              <a:t>Благодарность за активное участие в конкурсе экологического рисунка и плаката, проходившего в рамках Недели в защиту животных-2009 «Под небом единым»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674813"/>
            <a:ext cx="4391025" cy="319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57200" y="593725"/>
            <a:ext cx="8229600" cy="216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3200" b="1">
                <a:solidFill>
                  <a:srgbClr val="B80047"/>
                </a:solidFill>
                <a:latin typeface="Trebuchet MS" pitchFamily="32" charset="0"/>
              </a:rPr>
              <a:t>Результаты педагогической деятельности</a:t>
            </a: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36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Результаты  участников международного конкурса естественных наук «Перспектива -2010» 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</p:txBody>
      </p:sp>
      <p:graphicFrame>
        <p:nvGraphicFramePr>
          <p:cNvPr id="16387" name="Group 3"/>
          <p:cNvGraphicFramePr>
            <a:graphicFrameLocks noGrp="1"/>
          </p:cNvGraphicFramePr>
          <p:nvPr/>
        </p:nvGraphicFramePr>
        <p:xfrm>
          <a:off x="1574800" y="3371850"/>
          <a:ext cx="6122988" cy="3265488"/>
        </p:xfrm>
        <a:graphic>
          <a:graphicData uri="http://schemas.openxmlformats.org/drawingml/2006/table">
            <a:tbl>
              <a:tblPr/>
              <a:tblGrid>
                <a:gridCol w="2081213"/>
                <a:gridCol w="777875"/>
                <a:gridCol w="1000125"/>
                <a:gridCol w="827087"/>
                <a:gridCol w="1436688"/>
              </a:tblGrid>
              <a:tr h="14795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Результаты  участников международного конкурса естественных наук «Перспектива -2010»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ФИО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Класс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по школе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в регионе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Абсолютное место в рейтинге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Попова Дарья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19 из 668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Лещинская Виктория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47 из 668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Бабукова Полина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84-87 из 668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1079500" y="1347788"/>
            <a:ext cx="67389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Font typeface="Symbol" charset="2"/>
              <a:buChar char=""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 участника международного дистанционного 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проекта «Эрудит-марафон учащихся» 2010/2011 учебного года,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проходившего в три раунда ( «Быстрый», «Умный» и «Смелый») 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7410" name="Group 2"/>
          <p:cNvGraphicFramePr>
            <a:graphicFrameLocks noGrp="1"/>
          </p:cNvGraphicFramePr>
          <p:nvPr/>
        </p:nvGraphicFramePr>
        <p:xfrm>
          <a:off x="720725" y="3373438"/>
          <a:ext cx="7634288" cy="2025650"/>
        </p:xfrm>
        <a:graphic>
          <a:graphicData uri="http://schemas.openxmlformats.org/drawingml/2006/table">
            <a:tbl>
              <a:tblPr/>
              <a:tblGrid>
                <a:gridCol w="1570038"/>
                <a:gridCol w="873125"/>
                <a:gridCol w="1292225"/>
                <a:gridCol w="933450"/>
                <a:gridCol w="963612"/>
                <a:gridCol w="2001838"/>
              </a:tblGrid>
              <a:tr h="11414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ФИО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Класс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Раунд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по школе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в регионе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Абсолютное место в рейтинге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Попова Дарья Вячеславовна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7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«Смелый»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 из 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162-166 из 1055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682625" y="1123950"/>
            <a:ext cx="772001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r>
              <a:rPr lang="ru-RU" sz="1500">
                <a:solidFill>
                  <a:srgbClr val="000000"/>
                </a:solidFill>
              </a:rPr>
              <a:t>Результаты участников консурса конкурсе «Колосок-2011» и заняли призовые места на школьном уровне, самое высокое в регионе — 4 место у Бабуковой Полине.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endParaRPr lang="ru-RU" sz="1500">
              <a:solidFill>
                <a:srgbClr val="000000"/>
              </a:solidFill>
            </a:endParaRPr>
          </a:p>
        </p:txBody>
      </p:sp>
      <p:graphicFrame>
        <p:nvGraphicFramePr>
          <p:cNvPr id="18434" name="Group 2"/>
          <p:cNvGraphicFramePr>
            <a:graphicFrameLocks noGrp="1"/>
          </p:cNvGraphicFramePr>
          <p:nvPr/>
        </p:nvGraphicFramePr>
        <p:xfrm>
          <a:off x="898525" y="1989138"/>
          <a:ext cx="7058025" cy="5024437"/>
        </p:xfrm>
        <a:graphic>
          <a:graphicData uri="http://schemas.openxmlformats.org/drawingml/2006/table">
            <a:tbl>
              <a:tblPr/>
              <a:tblGrid>
                <a:gridCol w="2195513"/>
                <a:gridCol w="819150"/>
                <a:gridCol w="1020762"/>
                <a:gridCol w="1044575"/>
                <a:gridCol w="1978025"/>
              </a:tblGrid>
              <a:tr h="8540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ФИО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Класс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по школе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в регионе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Абсолютное место в рейтинге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Бабукова Полина Денисовна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7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4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89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Попова Дарья Вячеславовна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7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1054-1055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Сорокин Денис Константинович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7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30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1536-1548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Хахулин Олег Алексеевич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14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610-616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Карелов Максим Дмитриевич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 «а»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23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997-1005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Насуханова Марьям Гайрбековна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 «а»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25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1290-1295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1406525" y="1592263"/>
            <a:ext cx="645636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r>
              <a:rPr lang="ru-RU">
                <a:solidFill>
                  <a:srgbClr val="000000"/>
                </a:solidFill>
              </a:rPr>
              <a:t>Результаты участников международного дистанционного консурса «Колосок осенний 2011»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9458" name="Group 2"/>
          <p:cNvGraphicFramePr>
            <a:graphicFrameLocks noGrp="1"/>
          </p:cNvGraphicFramePr>
          <p:nvPr/>
        </p:nvGraphicFramePr>
        <p:xfrm>
          <a:off x="1574800" y="2816225"/>
          <a:ext cx="6399213" cy="2451100"/>
        </p:xfrm>
        <a:graphic>
          <a:graphicData uri="http://schemas.openxmlformats.org/drawingml/2006/table">
            <a:tbl>
              <a:tblPr/>
              <a:tblGrid>
                <a:gridCol w="1873250"/>
                <a:gridCol w="815975"/>
                <a:gridCol w="841375"/>
                <a:gridCol w="1133475"/>
                <a:gridCol w="1735138"/>
              </a:tblGrid>
              <a:tr h="1068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ФИО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Класс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по школе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 в регионе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Абсолютное место в рейтинге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Карелов Максим Дмитриевич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10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1-2 из 40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40-117 из 1708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Сайханов Хасан Ахмедович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8 «а»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2-3 из 83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62-72 из 2937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457200" y="471488"/>
            <a:ext cx="822960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3600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Динамика качества знаний учащихся</a:t>
            </a: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36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483" name="Group 3"/>
          <p:cNvGraphicFramePr>
            <a:graphicFrameLocks noGrp="1"/>
          </p:cNvGraphicFramePr>
          <p:nvPr/>
        </p:nvGraphicFramePr>
        <p:xfrm>
          <a:off x="1574800" y="2800350"/>
          <a:ext cx="6122988" cy="2373313"/>
        </p:xfrm>
        <a:graphic>
          <a:graphicData uri="http://schemas.openxmlformats.org/drawingml/2006/table">
            <a:tbl>
              <a:tblPr/>
              <a:tblGrid>
                <a:gridCol w="1522413"/>
                <a:gridCol w="1524000"/>
                <a:gridCol w="1535112"/>
                <a:gridCol w="1541463"/>
              </a:tblGrid>
              <a:tr h="6715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Учебный год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Предмет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% качества знаний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% успеваемости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2008-2009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66%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100%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2009-2010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69,4%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100%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2010-1011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75%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ts val="575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100%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457200" y="898525"/>
            <a:ext cx="8229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3200" b="1">
                <a:solidFill>
                  <a:srgbClr val="424456"/>
                </a:solidFill>
                <a:latin typeface="Trebuchet MS" pitchFamily="32" charset="0"/>
              </a:rPr>
              <a:t> </a:t>
            </a:r>
            <a:r>
              <a:rPr lang="ru-RU" sz="3200" b="1">
                <a:solidFill>
                  <a:srgbClr val="B80047"/>
                </a:solidFill>
                <a:latin typeface="Trebuchet MS" pitchFamily="32" charset="0"/>
              </a:rPr>
              <a:t>Мониторинговое исследование качества знаний учащихся 8 «б» класса</a:t>
            </a:r>
            <a:r>
              <a:rPr lang="ru-RU" sz="3200">
                <a:solidFill>
                  <a:srgbClr val="B80047"/>
                </a:solidFill>
                <a:latin typeface="Trebuchet MS" pitchFamily="32" charset="0"/>
              </a:rPr>
              <a:t> </a:t>
            </a: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5125" indent="-247650"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 i="1">
                <a:solidFill>
                  <a:srgbClr val="000000"/>
                </a:solidFill>
              </a:rPr>
              <a:t>          (проводилось 25 октября 2011г.)   </a:t>
            </a:r>
            <a:r>
              <a:rPr lang="ru-RU" sz="2800">
                <a:solidFill>
                  <a:srgbClr val="000000"/>
                </a:solidFill>
              </a:rPr>
              <a:t> 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   В 8 «б» классе — 25 ч.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   Присутствовало — 21 ч. 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   Получили оценку «4» - 19 ч.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                                     «3» - 2 ч.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    Качество знаний —</a:t>
            </a:r>
            <a:r>
              <a:rPr lang="ru-RU" sz="2800" b="1">
                <a:solidFill>
                  <a:srgbClr val="000000"/>
                </a:solidFill>
              </a:rPr>
              <a:t> 90,5%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457200" y="239713"/>
            <a:ext cx="8229600" cy="192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500" b="1">
                <a:solidFill>
                  <a:srgbClr val="B80047"/>
                </a:solidFill>
                <a:latin typeface="Trebuchet MS" pitchFamily="32" charset="0"/>
              </a:rPr>
              <a:t>Участие во Всероссийской предметной олимпиаде</a:t>
            </a:r>
            <a:br>
              <a:rPr lang="ru-RU" sz="2500" b="1">
                <a:solidFill>
                  <a:srgbClr val="B80047"/>
                </a:solidFill>
                <a:latin typeface="Trebuchet MS" pitchFamily="32" charset="0"/>
              </a:rPr>
            </a:br>
            <a:r>
              <a:rPr lang="ru-RU" sz="2500" b="1">
                <a:solidFill>
                  <a:srgbClr val="B80047"/>
                </a:solidFill>
                <a:latin typeface="Trebuchet MS" pitchFamily="32" charset="0"/>
              </a:rPr>
              <a:t> (муниципального уровня)</a:t>
            </a:r>
            <a:r>
              <a:rPr lang="ru-RU" sz="25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5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25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2531" name="Group 3"/>
          <p:cNvGraphicFramePr>
            <a:graphicFrameLocks noGrp="1"/>
          </p:cNvGraphicFramePr>
          <p:nvPr/>
        </p:nvGraphicFramePr>
        <p:xfrm>
          <a:off x="360363" y="1635125"/>
          <a:ext cx="8328025" cy="5529263"/>
        </p:xfrm>
        <a:graphic>
          <a:graphicData uri="http://schemas.openxmlformats.org/drawingml/2006/table">
            <a:tbl>
              <a:tblPr/>
              <a:tblGrid>
                <a:gridCol w="1951037"/>
                <a:gridCol w="1865313"/>
                <a:gridCol w="952500"/>
                <a:gridCol w="1193800"/>
                <a:gridCol w="984250"/>
                <a:gridCol w="1381125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ФИО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Уровень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Класс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Учебный год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Место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Предмет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Горбчева Ольга Сергеевна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муниципальный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 «а»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2007-2008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Горбачева Анна Сергеевна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муниципальный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11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2007-2008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Горбачева Анна Сергеевна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региональный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11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2007-2008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участие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Карелов Максим Дмитриевич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муниципальный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 «а»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2010-2011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Карелов Максим Дмитриевич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муниципальный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 «а»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2010-2011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экология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Бабукова Полина Денисовна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муниципальный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8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2011-2012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Попова Дарья Вячеславовна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муниципальный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8 «б»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2011-2012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призер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биология</a:t>
                      </a:r>
                    </a:p>
                  </a:txBody>
                  <a:tcPr marL="90000" marR="90000" marT="2712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457200" y="334963"/>
            <a:ext cx="8229600" cy="26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9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9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29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9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Мои медалисты</a:t>
            </a:r>
            <a:br>
              <a:rPr lang="ru-RU" sz="4000" b="1">
                <a:solidFill>
                  <a:srgbClr val="B80047"/>
                </a:solidFill>
                <a:latin typeface="Trebuchet MS" pitchFamily="32" charset="0"/>
              </a:rPr>
            </a:b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 </a:t>
            </a:r>
            <a:r>
              <a:rPr lang="ru-RU" sz="32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2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32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3555" name="Group 3"/>
          <p:cNvGraphicFramePr>
            <a:graphicFrameLocks noGrp="1"/>
          </p:cNvGraphicFramePr>
          <p:nvPr/>
        </p:nvGraphicFramePr>
        <p:xfrm>
          <a:off x="1574800" y="2601913"/>
          <a:ext cx="6124575" cy="4545012"/>
        </p:xfrm>
        <a:graphic>
          <a:graphicData uri="http://schemas.openxmlformats.org/drawingml/2006/table">
            <a:tbl>
              <a:tblPr/>
              <a:tblGrid>
                <a:gridCol w="695325"/>
                <a:gridCol w="2498725"/>
                <a:gridCol w="1458913"/>
                <a:gridCol w="1471612"/>
              </a:tblGrid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№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ФИО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Год выпуска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Медаль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Свистунов Владимир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2003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золотая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Геналюк Наталья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2003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Тимакова Надежда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2003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4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Кормилицина Светлана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2006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5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Шкитин Павел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2006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6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Горбачева Дарья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2008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7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Синев Дмитрий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2008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8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Щербинин Константин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2008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9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Левина Ксения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2010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10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Лёвина Мария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6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2010</a:t>
                      </a:r>
                    </a:p>
                  </a:txBody>
                  <a:tcPr marL="90000" marR="90000" marT="2213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DejaVu Sans" charset="0"/>
                          <a:cs typeface="DejaVu Sans" charset="0"/>
                        </a:rPr>
                        <a:t>серебряная</a:t>
                      </a:r>
                    </a:p>
                  </a:txBody>
                  <a:tcPr marL="90000" marR="90000" marT="209195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0" y="4140200"/>
            <a:ext cx="52197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424456"/>
                </a:solidFill>
              </a:rPr>
              <a:t>Портфолио учителя биологии и экологии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424456"/>
                </a:solidFill>
              </a:rPr>
              <a:t> МОУ СОШ №1 р. п. Екатериновка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424456"/>
                </a:solidFill>
              </a:rPr>
              <a:t>Екатериновского района Саратовской области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 b="1">
                <a:solidFill>
                  <a:srgbClr val="424456"/>
                </a:solidFill>
              </a:rPr>
              <a:t>Андреевой Светланы Евгеньевны</a:t>
            </a:r>
          </a:p>
        </p:txBody>
      </p:sp>
      <p:grpSp>
        <p:nvGrpSpPr>
          <p:cNvPr id="4101" name="Group 3"/>
          <p:cNvGrpSpPr>
            <a:grpSpLocks/>
          </p:cNvGrpSpPr>
          <p:nvPr/>
        </p:nvGrpSpPr>
        <p:grpSpPr bwMode="auto">
          <a:xfrm>
            <a:off x="5219700" y="404813"/>
            <a:ext cx="3346450" cy="5038725"/>
            <a:chOff x="3107" y="567"/>
            <a:chExt cx="2108" cy="3174"/>
          </a:xfrm>
        </p:grpSpPr>
        <p:pic>
          <p:nvPicPr>
            <p:cNvPr id="410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567"/>
              <a:ext cx="2109" cy="3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103" name="Text Box 5"/>
            <p:cNvSpPr txBox="1">
              <a:spLocks noChangeArrowheads="1"/>
            </p:cNvSpPr>
            <p:nvPr/>
          </p:nvSpPr>
          <p:spPr bwMode="auto">
            <a:xfrm>
              <a:off x="3107" y="567"/>
              <a:ext cx="2109" cy="3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457200" y="966788"/>
            <a:ext cx="822960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2900" b="1">
                <a:solidFill>
                  <a:srgbClr val="B80047"/>
                </a:solidFill>
                <a:latin typeface="Trebuchet MS" pitchFamily="32" charset="0"/>
              </a:rPr>
              <a:t>Моя научно-методическая деятельность</a:t>
            </a:r>
            <a:r>
              <a:rPr lang="ru-RU" sz="29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9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29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1600">
                <a:solidFill>
                  <a:srgbClr val="000000"/>
                </a:solidFill>
              </a:rPr>
              <a:t> С 2007 года руковожу школьным методическим объединением учителей биологии, химии, географии, физики, экологии.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16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1600">
                <a:solidFill>
                  <a:srgbClr val="000000"/>
                </a:solidFill>
              </a:rPr>
              <a:t> Подготовила и провела открытый урок на тему: «Суша планеты» 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16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1600">
                <a:solidFill>
                  <a:srgbClr val="000000"/>
                </a:solidFill>
              </a:rPr>
              <a:t> Участвовала в планировании и проведении школьных предметных недель.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16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1600">
                <a:solidFill>
                  <a:srgbClr val="000000"/>
                </a:solidFill>
              </a:rPr>
              <a:t>    Использую в образовательном процессе современные образовательные технологии и методики: структурно-логические, информационно-коммуникационные,  тренинговые, проектные, игровые, диалоговые, здоровьесберегающие, личностно-ориентированные.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16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1600">
                <a:solidFill>
                  <a:srgbClr val="000000"/>
                </a:solidFill>
              </a:rPr>
              <a:t>    В 2007-2008 учебном году вела  элективный курс по биологии в 9 классах «Если бы молодость знала» в рамках предпрофильного обучения; 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1600">
                <a:solidFill>
                  <a:srgbClr val="000000"/>
                </a:solidFill>
              </a:rPr>
              <a:t>    В 2010-2011 учебном году вела элективные курсы по биологии: в 9 классах «Первая медицинская помощь»; в 10 классе « Основы гигиены и санитарии».                     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16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1600">
                <a:solidFill>
                  <a:srgbClr val="000000"/>
                </a:solidFill>
              </a:rPr>
              <a:t> 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457200" y="525463"/>
            <a:ext cx="8229600" cy="230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29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9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29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9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2900" b="1">
                <a:solidFill>
                  <a:srgbClr val="B80047"/>
                </a:solidFill>
                <a:latin typeface="Trebuchet MS" pitchFamily="32" charset="0"/>
              </a:rPr>
              <a:t>Внеурочная деятельность</a:t>
            </a:r>
            <a:r>
              <a:rPr lang="ru-RU" sz="29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9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2900">
                <a:solidFill>
                  <a:srgbClr val="424456"/>
                </a:solidFill>
                <a:latin typeface="Trebuchet MS" pitchFamily="32" charset="0"/>
              </a:rPr>
              <a:t> </a:t>
            </a:r>
            <a:br>
              <a:rPr lang="ru-RU" sz="2900">
                <a:solidFill>
                  <a:srgbClr val="424456"/>
                </a:solidFill>
                <a:latin typeface="Trebuchet MS" pitchFamily="32" charset="0"/>
              </a:rPr>
            </a:br>
            <a:endParaRPr lang="ru-RU" sz="2900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600">
                <a:solidFill>
                  <a:srgbClr val="000000"/>
                </a:solidFill>
              </a:rPr>
              <a:t> Ежегодно принимаю участие в планировании, подготовке и проведении  </a:t>
            </a:r>
            <a:r>
              <a:rPr lang="ru-RU" sz="2600" b="1">
                <a:solidFill>
                  <a:srgbClr val="000000"/>
                </a:solidFill>
              </a:rPr>
              <a:t>предметной недели</a:t>
            </a:r>
            <a:r>
              <a:rPr lang="ru-RU" sz="2600">
                <a:solidFill>
                  <a:srgbClr val="000000"/>
                </a:solidFill>
              </a:rPr>
              <a:t> биологии, экологии в школе.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600">
                <a:solidFill>
                  <a:srgbClr val="000000"/>
                </a:solidFill>
              </a:rPr>
              <a:t>    В рамках предметной недели провожу различные мероприятия: конкурсы рисунков,  газет, плакатов; смотры знаний; выставки поделок и лучших работ; игры; концерты; конкурсы; защита проектов. Один из таких проектов называется «Красная книга Саратовской области».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1141413"/>
            <a:ext cx="8229600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3200" b="1">
                <a:solidFill>
                  <a:srgbClr val="B80047"/>
                </a:solidFill>
                <a:latin typeface="Trebuchet MS" pitchFamily="32" charset="0"/>
              </a:rPr>
              <a:t>Экологический кружок «Берегиня».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542338" cy="369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>
                <a:solidFill>
                  <a:srgbClr val="000000"/>
                </a:solidFill>
              </a:rPr>
              <a:t>В 2007-2008, 2008-2009, 2009-2010 учебных годах</a:t>
            </a:r>
            <a:r>
              <a:rPr lang="ru-RU" b="1">
                <a:solidFill>
                  <a:srgbClr val="000000"/>
                </a:solidFill>
              </a:rPr>
              <a:t> </a:t>
            </a:r>
            <a:r>
              <a:rPr lang="ru-RU">
                <a:solidFill>
                  <a:srgbClr val="000000"/>
                </a:solidFill>
              </a:rPr>
              <a:t>руководила </a:t>
            </a:r>
            <a:r>
              <a:rPr lang="ru-RU" b="1">
                <a:solidFill>
                  <a:srgbClr val="000000"/>
                </a:solidFill>
              </a:rPr>
              <a:t>экологическим кружком «Берегиня». 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>
                <a:solidFill>
                  <a:srgbClr val="000000"/>
                </a:solidFill>
              </a:rPr>
              <a:t>    В 2008-2009 учебном году члены кружка активно участвовали в районной экологической акции «Неделя в защиту животных»-2008: было собрано 240 подписей под петицией о сокращении использования пластиковых пакетов в обращении к депутатам Государственной Думы РФ и Министерству природных ресурсов РФ. Самая активная участница  </a:t>
            </a:r>
            <a:r>
              <a:rPr lang="ru-RU" b="1">
                <a:solidFill>
                  <a:srgbClr val="000000"/>
                </a:solidFill>
              </a:rPr>
              <a:t> Матвеева Дарья </a:t>
            </a:r>
            <a:r>
              <a:rPr lang="ru-RU">
                <a:solidFill>
                  <a:srgbClr val="000000"/>
                </a:solidFill>
              </a:rPr>
              <a:t>награждена грамотой.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>
                <a:solidFill>
                  <a:srgbClr val="000000"/>
                </a:solidFill>
              </a:rPr>
              <a:t>    В этом же году </a:t>
            </a:r>
            <a:r>
              <a:rPr lang="ru-RU" b="1">
                <a:solidFill>
                  <a:srgbClr val="000000"/>
                </a:solidFill>
              </a:rPr>
              <a:t>Молчанова Татьяна</a:t>
            </a:r>
            <a:r>
              <a:rPr lang="ru-RU">
                <a:solidFill>
                  <a:srgbClr val="000000"/>
                </a:solidFill>
              </a:rPr>
              <a:t> ученица 7 класса заняла 3 место в районном этапе Всероссийского конкурса детского рисунка «Попрыгунья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None/>
            </a:pPr>
            <a:r>
              <a:rPr lang="ru-RU">
                <a:solidFill>
                  <a:srgbClr val="000000"/>
                </a:solidFill>
              </a:rPr>
              <a:t>стрекоза», посвященного 240-летию со дня рождения И. А. Крылова в номинации «Я сам, я сама!».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>
                <a:solidFill>
                  <a:srgbClr val="000000"/>
                </a:solidFill>
              </a:rPr>
              <a:t>    В 2009-2010 учебном году </a:t>
            </a:r>
            <a:r>
              <a:rPr lang="ru-RU" b="1">
                <a:solidFill>
                  <a:srgbClr val="000000"/>
                </a:solidFill>
              </a:rPr>
              <a:t>Семикоз Владимир</a:t>
            </a:r>
            <a:r>
              <a:rPr lang="ru-RU">
                <a:solidFill>
                  <a:srgbClr val="000000"/>
                </a:solidFill>
              </a:rPr>
              <a:t> ученик 5 класса занял 2 место в районном конкурсе детского рисунка в рамках «Недели в защиту животных» (приказ № 269 от 21.10.2009г.)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>
                <a:solidFill>
                  <a:srgbClr val="000000"/>
                </a:solidFill>
              </a:rPr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2400" b="1">
                <a:solidFill>
                  <a:srgbClr val="B80047"/>
                </a:solidFill>
                <a:latin typeface="Trebuchet MS" pitchFamily="32" charset="0"/>
              </a:rPr>
              <a:t>2009-2010 учебный год</a:t>
            </a:r>
            <a:r>
              <a:rPr lang="ru-RU" sz="24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4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24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Попова Дарья — 1, 2, 3 места в районном конкурсе фотографических работ «Природа вокруг нас» и призер на региональном уровне.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Васильева Ольга — 2 место в районном конкурсе «Зеркало природы»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учащиеся 6 «б» класса — 3 место в районном конкурсе «Наследие природы»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Попова Дарья — 1 место в районном конкурсе «Саратовский край в прошлом, настоящем и будущем: духовно-экологическое пространство» и призер на региональном уровне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коллектив учащихся 6 «б» класса (руководитель Андреева С. Е.) за участие в районном конкурсе детского рисунка «Цвети, край родной!», посвященного 65-й годовщине Великой Победы.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2400" b="1">
                <a:solidFill>
                  <a:srgbClr val="B80047"/>
                </a:solidFill>
                <a:latin typeface="Trebuchet MS" pitchFamily="32" charset="0"/>
              </a:rPr>
              <a:t>2010-2011 учебный год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5125" indent="-247650"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 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Васильева Ольга — 2 место в районном конкурсе детского творчества «Саратовский край — люби его и воспевай»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400">
                <a:solidFill>
                  <a:srgbClr val="000000"/>
                </a:solidFill>
              </a:rPr>
              <a:t>    в номинации «Лекарственные растения»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Опарин Александр — 2 место в районном конкурсе «Саратовский край — люби его и воспевай»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400">
                <a:solidFill>
                  <a:srgbClr val="000000"/>
                </a:solidFill>
              </a:rPr>
              <a:t>    в номинации «Деревья» 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Зазуля Владислав — 2 место в районном конкурсе «Права человека — глазами ребенка» 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Попова Дарья — 3 место в районном конкурсе «Серебряное перо губернии»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Боева Виктория — 3 место в районном фольклорно-этнографическом конкурсе «Рождественские встречи»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Попова Дарья — 3 место в районном конкурсе детского творчества по противопожарной тематике «Пожарный доброволец: вчера, сегодня, завтра!»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None/>
            </a:pPr>
            <a:r>
              <a:rPr lang="ru-RU" sz="24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None/>
            </a:pPr>
            <a:r>
              <a:rPr lang="ru-RU" sz="24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None/>
            </a:pPr>
            <a:r>
              <a:rPr lang="ru-RU" sz="24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-23813"/>
            <a:ext cx="8229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5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5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2500" b="1">
                <a:solidFill>
                  <a:srgbClr val="424456"/>
                </a:solidFill>
                <a:latin typeface="Trebuchet MS" pitchFamily="32" charset="0"/>
              </a:rPr>
              <a:t>         </a:t>
            </a:r>
            <a:r>
              <a:rPr lang="ru-RU" sz="2800" b="1">
                <a:solidFill>
                  <a:srgbClr val="B80047"/>
                </a:solidFill>
                <a:latin typeface="Trebuchet MS" pitchFamily="32" charset="0"/>
              </a:rPr>
              <a:t>Районная выставка «Юннат-2008»</a:t>
            </a:r>
            <a:r>
              <a:rPr lang="ru-RU" sz="28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28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2800">
                <a:solidFill>
                  <a:srgbClr val="424456"/>
                </a:solidFill>
                <a:latin typeface="Trebuchet MS" pitchFamily="32" charset="0"/>
              </a:rPr>
              <a:t> </a:t>
            </a:r>
            <a:br>
              <a:rPr lang="ru-RU" sz="2800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2800">
                <a:solidFill>
                  <a:srgbClr val="424456"/>
                </a:solidFill>
                <a:latin typeface="Trebuchet MS" pitchFamily="32" charset="0"/>
              </a:rPr>
              <a:t> Щербакова Татьяна — 1 место , диплом на обл.</a:t>
            </a:r>
            <a:br>
              <a:rPr lang="ru-RU" sz="2800">
                <a:solidFill>
                  <a:srgbClr val="424456"/>
                </a:solidFill>
                <a:latin typeface="Trebuchet MS" pitchFamily="32" charset="0"/>
              </a:rPr>
            </a:br>
            <a:endParaRPr lang="ru-RU" sz="2800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500063" y="2643188"/>
            <a:ext cx="8229600" cy="398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5125" indent="-247650"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 b="1">
                <a:solidFill>
                  <a:srgbClr val="000000"/>
                </a:solidFill>
              </a:rPr>
              <a:t>        </a:t>
            </a:r>
            <a:r>
              <a:rPr lang="ru-RU" sz="2800" b="1">
                <a:solidFill>
                  <a:srgbClr val="B80047"/>
                </a:solidFill>
              </a:rPr>
              <a:t>Районная выставка «Юннат-2009»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Кашлов Иван — 3 место, в номинации «Овощеводство»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Васильева Ольга — 3 место, в номинации «Овощеводство»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Шмелькова Анастасия — грамота за гербарий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Левина Мария — грамота за гербарий на тему «Жилкование листьев»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105025"/>
            <a:ext cx="36639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1143000" y="1643063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4000">
                <a:solidFill>
                  <a:srgbClr val="424456"/>
                </a:solidFill>
                <a:latin typeface="Trebuchet MS" pitchFamily="32" charset="0"/>
              </a:rPr>
              <a:t> 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5125" indent="-247650"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 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800">
                <a:solidFill>
                  <a:srgbClr val="000000"/>
                </a:solidFill>
              </a:rPr>
              <a:t>    Я работаю в Екатериновской средней школе с 1986 года.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800">
                <a:solidFill>
                  <a:srgbClr val="000000"/>
                </a:solidFill>
              </a:rPr>
              <a:t>    Мой стаж работы 25 лет.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   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457200" y="1019175"/>
            <a:ext cx="8226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О себе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57200" y="2249488"/>
            <a:ext cx="8226425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8138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371475" y="931863"/>
            <a:ext cx="82296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3600">
                <a:solidFill>
                  <a:srgbClr val="FF0000"/>
                </a:solidFill>
                <a:latin typeface="Trebuchet MS" pitchFamily="32" charset="0"/>
              </a:rPr>
              <a:t> </a:t>
            </a:r>
            <a:br>
              <a:rPr lang="ru-RU" sz="3600">
                <a:solidFill>
                  <a:srgbClr val="FF0000"/>
                </a:solidFill>
                <a:latin typeface="Trebuchet MS" pitchFamily="32" charset="0"/>
              </a:rPr>
            </a:b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Моё образование </a:t>
            </a:r>
            <a:r>
              <a:rPr lang="ru-RU" sz="3600" b="1">
                <a:solidFill>
                  <a:srgbClr val="B80047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B80047"/>
                </a:solidFill>
                <a:latin typeface="Trebuchet MS" pitchFamily="32" charset="0"/>
              </a:rPr>
            </a:br>
            <a:endParaRPr lang="ru-RU" sz="3600" b="1">
              <a:solidFill>
                <a:srgbClr val="B80047"/>
              </a:solidFill>
              <a:latin typeface="Trebuchet MS" pitchFamily="32" charset="0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3538" indent="-249238" eaLnBrk="0" hangingPunct="0"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3538" algn="l"/>
                <a:tab pos="811213" algn="l"/>
                <a:tab pos="1260475" algn="l"/>
                <a:tab pos="1709738" algn="l"/>
                <a:tab pos="2159000" algn="l"/>
                <a:tab pos="2608263" algn="l"/>
                <a:tab pos="3057525" algn="l"/>
                <a:tab pos="3506788" algn="l"/>
                <a:tab pos="3956050" algn="l"/>
                <a:tab pos="4405313" algn="l"/>
                <a:tab pos="4854575" algn="l"/>
                <a:tab pos="5303838" algn="l"/>
                <a:tab pos="5753100" algn="l"/>
                <a:tab pos="6202363" algn="l"/>
                <a:tab pos="6651625" algn="l"/>
                <a:tab pos="7100888" algn="l"/>
                <a:tab pos="7550150" algn="l"/>
                <a:tab pos="7999413" algn="l"/>
                <a:tab pos="8448675" algn="l"/>
                <a:tab pos="8897938" algn="l"/>
                <a:tab pos="934720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В 1986 году закончила Саратовский ордена «Знак Почета» государственный педагогический институт им. К. Федина по специальности учитель биологии и химии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Имею высшую квалификационную категорию, 2007г.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457200" y="776288"/>
            <a:ext cx="82296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Повышение квалификации</a:t>
            </a:r>
            <a:r>
              <a:rPr lang="ru-RU" sz="3600" b="1">
                <a:solidFill>
                  <a:srgbClr val="B80047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B80047"/>
                </a:solidFill>
                <a:latin typeface="Trebuchet MS" pitchFamily="32" charset="0"/>
              </a:rPr>
            </a:br>
            <a:endParaRPr lang="ru-RU" sz="3600" b="1">
              <a:solidFill>
                <a:srgbClr val="B80047"/>
              </a:solidFill>
              <a:latin typeface="Trebuchet MS" pitchFamily="32" charset="0"/>
            </a:endParaRP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5125" indent="-247650"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200">
                <a:solidFill>
                  <a:srgbClr val="000000"/>
                </a:solidFill>
              </a:rPr>
              <a:t>Обучение в ГОУ ДПО «Саратовский институт повышения квалификации и  переподготовки работников образования» по дополнительной профессиональной  образовательной программе повышения квалификации «Теория и методика преподавания биологии», 2007г.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200">
                <a:solidFill>
                  <a:srgbClr val="000000"/>
                </a:solidFill>
              </a:rPr>
              <a:t>Прошла дополнительную профессиональную подготовку по программе Intel «Обучение для Будущего», 2005г.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2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200">
                <a:solidFill>
                  <a:srgbClr val="000000"/>
                </a:solidFill>
              </a:rPr>
              <a:t> Обучалась в ГОУ ДПО (повышения квалификации) специалистов «Саратовский областной учебный центр» на курсах «Оператор-пользователь ПК».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2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457200" y="776288"/>
            <a:ext cx="82296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ГРАМОТЫ</a:t>
            </a:r>
            <a:r>
              <a:rPr lang="ru-RU" sz="3600" b="1">
                <a:solidFill>
                  <a:srgbClr val="424456"/>
                </a:solidFill>
                <a:latin typeface="Trebuchet MS" pitchFamily="32" charset="0"/>
              </a:rPr>
              <a:t/>
            </a:r>
            <a:br>
              <a:rPr lang="ru-RU" sz="3600" b="1">
                <a:solidFill>
                  <a:srgbClr val="424456"/>
                </a:solidFill>
                <a:latin typeface="Trebuchet MS" pitchFamily="32" charset="0"/>
              </a:rPr>
            </a:br>
            <a:endParaRPr lang="ru-RU" sz="3600" b="1">
              <a:solidFill>
                <a:srgbClr val="424456"/>
              </a:solidFill>
              <a:latin typeface="Trebuchet MS" pitchFamily="32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57188" indent="-255588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marL="657225" indent="-238125"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За организацию в образовательном учреждении международного дистанционного проекта «Эрудит-марафон учащихся» 2010/2011 учебного года.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Font typeface="Symbol" charset="2"/>
              <a:buChar char=""/>
            </a:pPr>
            <a:r>
              <a:rPr lang="ru-RU" sz="2000">
                <a:solidFill>
                  <a:srgbClr val="000000"/>
                </a:solidFill>
              </a:rPr>
              <a:t>    За организацию конкурса Специалистов проекта «Эрудит-марафон учащихся» 2010/2011 учебного года.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 За обучение и воспитание подрастающего поколения и подготовку медалистов в 2008 году.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                                                                     </a:t>
            </a:r>
          </a:p>
          <a:p>
            <a:pPr lvl="1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>
                <a:solidFill>
                  <a:srgbClr val="438086"/>
                </a:solidFill>
              </a:rPr>
              <a:t>За «Лучшее оформление выставки», в районной ярмарке «Самоделки», 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000">
                <a:solidFill>
                  <a:srgbClr val="000000"/>
                </a:solidFill>
              </a:rPr>
              <a:t> посвященной Международному Дню защиты детей.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r>
              <a:rPr lang="ru-RU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ru-RU"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4AE"/>
            </a:gs>
            <a:gs pos="100000">
              <a:srgbClr val="FAE3B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0" y="1143000"/>
            <a:ext cx="2482850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1163638"/>
            <a:ext cx="2395538" cy="344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492375"/>
            <a:ext cx="2520950" cy="347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4000" b="1">
                <a:solidFill>
                  <a:srgbClr val="B80047"/>
                </a:solidFill>
                <a:latin typeface="Trebuchet MS" pitchFamily="32" charset="0"/>
              </a:rPr>
              <a:t>Почетная грамота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5125" indent="-247650" eaLnBrk="0" hangingPunct="0"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1pPr>
            <a:lvl2pPr marL="657225" indent="-238125" eaLnBrk="0" hangingPunct="0"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57225" algn="l"/>
                <a:tab pos="1104900" algn="l"/>
                <a:tab pos="1554163" algn="l"/>
                <a:tab pos="2003425" algn="l"/>
                <a:tab pos="2452688" algn="l"/>
                <a:tab pos="2901950" algn="l"/>
                <a:tab pos="3351213" algn="l"/>
                <a:tab pos="3800475" algn="l"/>
                <a:tab pos="4249738" algn="l"/>
                <a:tab pos="4699000" algn="l"/>
                <a:tab pos="5148263" algn="l"/>
                <a:tab pos="5597525" algn="l"/>
                <a:tab pos="6046788" algn="l"/>
                <a:tab pos="6496050" algn="l"/>
                <a:tab pos="6945313" algn="l"/>
                <a:tab pos="7394575" algn="l"/>
                <a:tab pos="7843838" algn="l"/>
                <a:tab pos="8293100" algn="l"/>
                <a:tab pos="8742363" algn="l"/>
                <a:tab pos="9191625" algn="l"/>
                <a:tab pos="9640888" algn="l"/>
              </a:tabLst>
              <a:defRPr>
                <a:solidFill>
                  <a:schemeClr val="bg1"/>
                </a:solidFill>
                <a:latin typeface="Georgia" pitchFamily="16" charset="0"/>
                <a:ea typeface="DejaVu Sans" charset="0"/>
                <a:cs typeface="DejaVu Sans" charset="0"/>
              </a:defRPr>
            </a:lvl9pPr>
          </a:lstStyle>
          <a:p>
            <a:pPr lvl="1" eaLnBrk="1" hangingPunct="1">
              <a:spcBef>
                <a:spcPts val="300"/>
              </a:spcBef>
              <a:buClrTx/>
              <a:buFontTx/>
              <a:buNone/>
            </a:pPr>
            <a:endParaRPr lang="ru-RU" sz="2400">
              <a:solidFill>
                <a:srgbClr val="438086"/>
              </a:solidFill>
            </a:endParaRP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 </a:t>
            </a:r>
          </a:p>
          <a:p>
            <a:pPr eaLnBrk="1" hangingPunct="1">
              <a:spcBef>
                <a:spcPts val="300"/>
              </a:spcBef>
              <a:buClr>
                <a:srgbClr val="A04DA3"/>
              </a:buClr>
              <a:buFont typeface="Georgia" pitchFamily="16" charset="0"/>
              <a:buChar char="•"/>
            </a:pPr>
            <a:r>
              <a:rPr lang="ru-RU" sz="2800">
                <a:solidFill>
                  <a:srgbClr val="000000"/>
                </a:solidFill>
              </a:rPr>
              <a:t>За огромный вклад в дело экологического природоохранного просвещения координатора Недели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в защиту животных-2008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 «Живой океан в твоих руках»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r>
              <a:rPr lang="ru-RU" sz="2800">
                <a:solidFill>
                  <a:srgbClr val="000000"/>
                </a:solidFill>
              </a:rPr>
              <a:t> </a:t>
            </a: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  <a:p>
            <a:pPr eaLnBrk="1" hangingPunct="1">
              <a:spcBef>
                <a:spcPts val="300"/>
              </a:spcBef>
              <a:buClrTx/>
              <a:buFontTx/>
              <a:buNone/>
            </a:pP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908050"/>
            <a:ext cx="4049712" cy="549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rebuchet MS"/>
        <a:ea typeface="DejaVu Sans"/>
        <a:cs typeface="DejaVu Sans"/>
      </a:majorFont>
      <a:minorFont>
        <a:latin typeface="Georgia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rebuchet MS"/>
        <a:ea typeface="DejaVu Sans"/>
        <a:cs typeface="DejaVu Sans"/>
      </a:majorFont>
      <a:minorFont>
        <a:latin typeface="Georgia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1122</Words>
  <Application>Microsoft Office PowerPoint</Application>
  <PresentationFormat>Экран (4:3)</PresentationFormat>
  <Paragraphs>320</Paragraphs>
  <Slides>27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Georgia</vt:lpstr>
      <vt:lpstr>DejaVu Sans</vt:lpstr>
      <vt:lpstr>Times New Roman</vt:lpstr>
      <vt:lpstr>Trebuchet MS</vt:lpstr>
      <vt:lpstr>Arial</vt:lpstr>
      <vt:lpstr>Symbol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Цифровое портфолио </dc:title>
  <dc:creator>Учитель</dc:creator>
  <cp:lastModifiedBy>Excelsior</cp:lastModifiedBy>
  <cp:revision>22</cp:revision>
  <cp:lastPrinted>1601-01-01T00:00:00Z</cp:lastPrinted>
  <dcterms:created xsi:type="dcterms:W3CDTF">2012-02-06T11:02:13Z</dcterms:created>
  <dcterms:modified xsi:type="dcterms:W3CDTF">2012-02-10T07:34:19Z</dcterms:modified>
</cp:coreProperties>
</file>