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59" r:id="rId9"/>
    <p:sldId id="267" r:id="rId10"/>
    <p:sldId id="268" r:id="rId11"/>
    <p:sldId id="269" r:id="rId12"/>
    <p:sldId id="260" r:id="rId13"/>
    <p:sldId id="270" r:id="rId14"/>
  </p:sldIdLst>
  <p:sldSz cx="9144000" cy="6858000" type="screen4x3"/>
  <p:notesSz cx="6858000" cy="100139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04D241-6CD9-49B2-A740-7BE36A17EDE9}" type="datetimeFigureOut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50888"/>
            <a:ext cx="5006975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56626"/>
            <a:ext cx="5486400" cy="450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1514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511514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934734-EAD8-425B-B72B-C34020B78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57A3-0DFC-4C3F-B8CE-5DF96F944B51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6AC2D-FAD5-478F-BDF7-C4197434C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B8522-6907-4F91-985E-BD0AE962C418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780D-AE51-490A-87EE-EF3970306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6C335-506F-4C72-8FCB-00340418F885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BF178-61B4-4E58-B624-BA66505DE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817C4-45D1-4D6E-8E19-202C69C32D69}" type="datetimeFigureOut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1FE9A-4AB4-4530-A96B-94EF651C2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8B66-EF5F-4525-A474-B5BF49388787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88414-15E8-461D-8853-BB33A0C46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4D9A3-B003-4C92-A1C8-FA0B5C39F5E4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290FA-2B10-45AB-AEB9-3DF7039B4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4D95A-6062-4A18-B00A-A6F586467650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835B-C5E3-4667-9C60-6A9EE9B4D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7AE68-239B-4E0D-B57E-D198A4A8A777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93688-B00D-4A5C-AFD3-C4A91B1C2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6EF1A-4EB2-4219-9962-34ABAAC39B15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E3232-6319-4945-BA2A-9728B24D9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E9CDD-DDA7-4E64-A5B8-8CD9C8712EB6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7324F-E77C-40DE-990A-371CBCF4A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C6E16-FD7E-4C6F-A139-26F2B756C0CF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92FD4-A193-4AD1-9E7F-993127427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13678-50E5-4F72-A89B-5FB7B999FB90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15E8-B412-4596-9F48-7B224CD41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48FA03-A904-4B70-9624-51D50B82F8E3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21ADEF-EB89-4AD4-89CA-455451EAD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u"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Урок по теме «Деление десятичных дробей»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6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Разработка учителя математики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МОУ СОШ № 48 г. Волгограда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Натокиной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Ольги Владимировны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1709F8-4CAA-4FC2-83AD-59E6D31E82CA}" type="datetime1">
              <a:rPr lang="ru-RU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9D4ACF-73E8-4D1B-B571-2FF2BB016CB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4" name="Picture 11" descr="H:\Documents and Settings\Aida\Рабочий стол\МОИ шаблоны ЭКСПЕРИМЕНТы\index.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285750"/>
            <a:ext cx="192881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:\Documents and Settings\Aida\Рабочий стол\текстуры и фоны, клипарты\Scool_objekts\scool (90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5643563"/>
            <a:ext cx="201612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Documents and Settings\Aida\Рабочий стол\текстуры и фоны, клипарты\Scool_objekts\scool (45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4857750"/>
            <a:ext cx="7016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5786438"/>
            <a:ext cx="11350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54" descr="j0088522"/>
          <p:cNvPicPr>
            <a:picLocks noChangeAspect="1" noChangeArrowheads="1"/>
          </p:cNvPicPr>
          <p:nvPr/>
        </p:nvPicPr>
        <p:blipFill>
          <a:blip r:embed="rId2"/>
          <a:srcRect l="5884" r="5884"/>
          <a:stretch>
            <a:fillRect/>
          </a:stretch>
        </p:blipFill>
        <p:spPr bwMode="auto">
          <a:xfrm>
            <a:off x="-1588" y="0"/>
            <a:ext cx="91471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3089" name="Group 81"/>
          <p:cNvGraphicFramePr>
            <a:graphicFrameLocks noGrp="1"/>
          </p:cNvGraphicFramePr>
          <p:nvPr/>
        </p:nvGraphicFramePr>
        <p:xfrm>
          <a:off x="971550" y="1382713"/>
          <a:ext cx="7416800" cy="2046224"/>
        </p:xfrm>
        <a:graphic>
          <a:graphicData uri="http://schemas.openxmlformats.org/drawingml/2006/table">
            <a:tbl>
              <a:tblPr/>
              <a:tblGrid>
                <a:gridCol w="1022350"/>
                <a:gridCol w="593725"/>
                <a:gridCol w="1106488"/>
                <a:gridCol w="741362"/>
                <a:gridCol w="1044575"/>
                <a:gridCol w="1276350"/>
                <a:gridCol w="900113"/>
                <a:gridCol w="731837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49" name="WordArt 135"/>
          <p:cNvSpPr>
            <a:spLocks noChangeArrowheads="1" noChangeShapeType="1" noTextEdit="1"/>
          </p:cNvSpPr>
          <p:nvPr/>
        </p:nvSpPr>
        <p:spPr bwMode="auto">
          <a:xfrm>
            <a:off x="1403350" y="2636838"/>
            <a:ext cx="3587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5263" name="WordArt 143"/>
          <p:cNvSpPr>
            <a:spLocks noChangeArrowheads="1" noChangeShapeType="1" noTextEdit="1"/>
          </p:cNvSpPr>
          <p:nvPr/>
        </p:nvSpPr>
        <p:spPr bwMode="auto">
          <a:xfrm>
            <a:off x="2124075" y="2636838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</a:p>
        </p:txBody>
      </p:sp>
      <p:sp>
        <p:nvSpPr>
          <p:cNvPr id="5264" name="WordArt 144"/>
          <p:cNvSpPr>
            <a:spLocks noChangeArrowheads="1" noChangeShapeType="1" noTextEdit="1"/>
          </p:cNvSpPr>
          <p:nvPr/>
        </p:nvSpPr>
        <p:spPr bwMode="auto">
          <a:xfrm>
            <a:off x="4716463" y="2565400"/>
            <a:ext cx="5048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</a:p>
        </p:txBody>
      </p:sp>
      <p:sp>
        <p:nvSpPr>
          <p:cNvPr id="5265" name="WordArt 145"/>
          <p:cNvSpPr>
            <a:spLocks noChangeArrowheads="1" noChangeShapeType="1" noTextEdit="1"/>
          </p:cNvSpPr>
          <p:nvPr/>
        </p:nvSpPr>
        <p:spPr bwMode="auto">
          <a:xfrm>
            <a:off x="2987675" y="2636838"/>
            <a:ext cx="504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</a:p>
        </p:txBody>
      </p:sp>
      <p:sp>
        <p:nvSpPr>
          <p:cNvPr id="44068" name="WordArt 146"/>
          <p:cNvSpPr>
            <a:spLocks noChangeArrowheads="1" noChangeShapeType="1" noTextEdit="1"/>
          </p:cNvSpPr>
          <p:nvPr/>
        </p:nvSpPr>
        <p:spPr bwMode="auto">
          <a:xfrm>
            <a:off x="3779838" y="2636838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</a:p>
        </p:txBody>
      </p:sp>
      <p:sp>
        <p:nvSpPr>
          <p:cNvPr id="5267" name="WordArt 147"/>
          <p:cNvSpPr>
            <a:spLocks noChangeArrowheads="1" noChangeShapeType="1" noTextEdit="1"/>
          </p:cNvSpPr>
          <p:nvPr/>
        </p:nvSpPr>
        <p:spPr bwMode="auto">
          <a:xfrm>
            <a:off x="5867400" y="2708275"/>
            <a:ext cx="5048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</a:p>
        </p:txBody>
      </p:sp>
      <p:sp>
        <p:nvSpPr>
          <p:cNvPr id="5268" name="WordArt 148"/>
          <p:cNvSpPr>
            <a:spLocks noChangeArrowheads="1" noChangeShapeType="1" noTextEdit="1"/>
          </p:cNvSpPr>
          <p:nvPr/>
        </p:nvSpPr>
        <p:spPr bwMode="auto">
          <a:xfrm>
            <a:off x="6877050" y="2636838"/>
            <a:ext cx="5032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5269" name="WordArt 149"/>
          <p:cNvSpPr>
            <a:spLocks noChangeArrowheads="1" noChangeShapeType="1" noTextEdit="1"/>
          </p:cNvSpPr>
          <p:nvPr/>
        </p:nvSpPr>
        <p:spPr bwMode="auto">
          <a:xfrm>
            <a:off x="7740650" y="2636838"/>
            <a:ext cx="5032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</a:p>
        </p:txBody>
      </p:sp>
      <p:sp>
        <p:nvSpPr>
          <p:cNvPr id="44072" name="WordArt 150"/>
          <p:cNvSpPr>
            <a:spLocks noChangeArrowheads="1" noChangeShapeType="1" noTextEdit="1"/>
          </p:cNvSpPr>
          <p:nvPr/>
        </p:nvSpPr>
        <p:spPr bwMode="auto">
          <a:xfrm>
            <a:off x="3276600" y="2857500"/>
            <a:ext cx="3667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4073" name="WordArt 152"/>
          <p:cNvSpPr>
            <a:spLocks noChangeArrowheads="1" noChangeShapeType="1" noTextEdit="1"/>
          </p:cNvSpPr>
          <p:nvPr/>
        </p:nvSpPr>
        <p:spPr bwMode="auto">
          <a:xfrm>
            <a:off x="5292725" y="2708275"/>
            <a:ext cx="3587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4074" name="Rectangle 153"/>
          <p:cNvSpPr>
            <a:spLocks noChangeArrowheads="1"/>
          </p:cNvSpPr>
          <p:nvPr/>
        </p:nvSpPr>
        <p:spPr bwMode="auto">
          <a:xfrm>
            <a:off x="457200" y="1889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</a:rPr>
              <a:t>Проверь себя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58382E-6 L -0.24028 0.2624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05 0.00532 L -0.42118 0.2675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79191E-6 L -0.14167 0.2619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0.02104 L 0.35833 0.262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5434E-6 L 0.41736 0.2675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1041 L -0.01962 0.26242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5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532 L 0.0158 0.2568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9" grpId="0" animBg="1"/>
      <p:bldP spid="5263" grpId="0" animBg="1"/>
      <p:bldP spid="5264" grpId="0" animBg="1"/>
      <p:bldP spid="5265" grpId="0" animBg="1"/>
      <p:bldP spid="5267" grpId="0" animBg="1"/>
      <p:bldP spid="5268" grpId="0" animBg="1"/>
      <p:bldP spid="5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54" descr="j0088522"/>
          <p:cNvPicPr>
            <a:picLocks noChangeAspect="1" noChangeArrowheads="1"/>
          </p:cNvPicPr>
          <p:nvPr/>
        </p:nvPicPr>
        <p:blipFill>
          <a:blip r:embed="rId2"/>
          <a:srcRect l="5884" r="5884"/>
          <a:stretch>
            <a:fillRect/>
          </a:stretch>
        </p:blipFill>
        <p:spPr bwMode="auto">
          <a:xfrm>
            <a:off x="-3175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WordArt 150"/>
          <p:cNvSpPr>
            <a:spLocks noChangeArrowheads="1" noChangeShapeType="1" noTextEdit="1"/>
          </p:cNvSpPr>
          <p:nvPr/>
        </p:nvSpPr>
        <p:spPr bwMode="auto">
          <a:xfrm>
            <a:off x="3276600" y="2857500"/>
            <a:ext cx="3667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5060" name="WordArt 152"/>
          <p:cNvSpPr>
            <a:spLocks noChangeArrowheads="1" noChangeShapeType="1" noTextEdit="1"/>
          </p:cNvSpPr>
          <p:nvPr/>
        </p:nvSpPr>
        <p:spPr bwMode="auto">
          <a:xfrm>
            <a:off x="5292725" y="2708275"/>
            <a:ext cx="3587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25995" name="Picture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981075"/>
            <a:ext cx="17716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96" name="Rectangle 44"/>
          <p:cNvSpPr>
            <a:spLocks noChangeArrowheads="1"/>
          </p:cNvSpPr>
          <p:nvPr/>
        </p:nvSpPr>
        <p:spPr bwMode="auto">
          <a:xfrm>
            <a:off x="2771775" y="908050"/>
            <a:ext cx="5507038" cy="324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8000"/>
              </a:lnSpc>
              <a:spcBef>
                <a:spcPts val="600"/>
              </a:spcBef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ЛЕЙБНИЦ (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</a:rPr>
              <a:t>Leibniz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) Готфрид Вильгельм (1646-1716), немецкий философ, математик, физик, языковед. С 1676 на службе у ганноверских герцогов. Основатель и президент (с 1700) Бранденбургского научного общества (позднее — Берлинская АН). По просьбе Петра I разработал проекты развития образования и государственного управления в России. </a:t>
            </a:r>
          </a:p>
        </p:txBody>
      </p:sp>
      <p:sp>
        <p:nvSpPr>
          <p:cNvPr id="125997" name="Rectangle 45"/>
          <p:cNvSpPr>
            <a:spLocks noChangeArrowheads="1"/>
          </p:cNvSpPr>
          <p:nvPr/>
        </p:nvSpPr>
        <p:spPr bwMode="auto">
          <a:xfrm>
            <a:off x="900113" y="4724400"/>
            <a:ext cx="76327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Он активно занимался математическими проблемами, сконструировал «компьютер» (усовершенствуя счетную машину Б. Паскаля), умеющий выполнять основные арифметические действия. Ввел понятие «деление»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5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5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5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Домашняя работа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F68B66-EF5F-4525-A474-B5BF49388787}" type="datetime1">
              <a:rPr lang="ru-RU" smtClean="0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88414-15E8-461D-8853-BB33A0C4668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П. 37 ( выучить правило)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№ 1483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№1485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46EF1A-4EB2-4219-9962-34ABAAC39B15}" type="datetime1">
              <a:rPr lang="ru-RU" smtClean="0"/>
              <a:pPr>
                <a:defRPr/>
              </a:pPr>
              <a:t>15.02.2011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E3232-6319-4945-BA2A-9728B24D987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439178">
            <a:off x="1573653" y="5288101"/>
            <a:ext cx="7088009" cy="918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 за  урок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542928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1438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8000"/>
                </a:solidFill>
              </a:rPr>
              <a:t>      </a:t>
            </a:r>
            <a:r>
              <a:rPr lang="ru-RU" sz="3600" b="1" i="1" dirty="0" smtClean="0">
                <a:solidFill>
                  <a:srgbClr val="C00000"/>
                </a:solidFill>
              </a:rPr>
              <a:t>« Кто более внимательней»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F68B66-EF5F-4525-A474-B5BF49388787}" type="datetime1">
              <a:rPr lang="ru-RU" smtClean="0"/>
              <a:pPr>
                <a:defRPr/>
              </a:pPr>
              <a:t>15.02.2011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88414-15E8-461D-8853-BB33A0C4668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500066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24,12:6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763713" y="404813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=4,02  Д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80063" y="1916113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4,02+ 3,78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84213" y="4652963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7,8: 2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348038" y="306863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3,9 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10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156325" y="5229225"/>
            <a:ext cx="273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39+1,5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708400" y="0"/>
            <a:ext cx="324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40,5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0,2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643438" y="3573463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8,1+3,14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0" y="6381750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11,24-9,04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763713" y="908050"/>
            <a:ext cx="324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2,2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0,1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084888" y="2565400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0,21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5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627313" y="4149725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1,05+3,43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867400" y="549275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4,48:4</a:t>
            </a:r>
          </a:p>
        </p:txBody>
      </p:sp>
      <p:sp>
        <p:nvSpPr>
          <p:cNvPr id="36879" name="Text Box 17"/>
          <p:cNvSpPr txBox="1">
            <a:spLocks noChangeArrowheads="1"/>
          </p:cNvSpPr>
          <p:nvPr/>
        </p:nvSpPr>
        <p:spPr bwMode="auto">
          <a:xfrm>
            <a:off x="0" y="1693863"/>
            <a:ext cx="385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179388" y="1700213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11,2:4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2771775" y="501332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2,8+1,7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5003800" y="1196975"/>
            <a:ext cx="273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4,5:9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3779838" y="6453188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0,5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26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4067175" y="5589588"/>
            <a:ext cx="2881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13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0,1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0" y="2420938"/>
            <a:ext cx="3563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1,3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0,4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0" y="3500438"/>
            <a:ext cx="334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0,52:2</a:t>
            </a:r>
          </a:p>
        </p:txBody>
      </p:sp>
      <p:sp>
        <p:nvSpPr>
          <p:cNvPr id="36887" name="Text Box 26"/>
          <p:cNvSpPr txBox="1">
            <a:spLocks noChangeArrowheads="1"/>
          </p:cNvSpPr>
          <p:nvPr/>
        </p:nvSpPr>
        <p:spPr bwMode="auto">
          <a:xfrm>
            <a:off x="6084888" y="6021388"/>
            <a:ext cx="3059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5795963" y="6092825"/>
            <a:ext cx="3348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0,26-0,05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1" y="5357826"/>
            <a:ext cx="2643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0,22</a:t>
            </a:r>
            <a:r>
              <a:rPr lang="en-US" sz="2400" b="1" dirty="0">
                <a:solidFill>
                  <a:srgbClr val="CC0000"/>
                </a:solidFill>
              </a:rPr>
              <a:t>×</a:t>
            </a:r>
            <a:r>
              <a:rPr lang="ru-RU" sz="2400" b="1" dirty="0">
                <a:solidFill>
                  <a:srgbClr val="CC0000"/>
                </a:solidFill>
              </a:rPr>
              <a:t>100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5076825" y="4581525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22:5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1476375" y="2060575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4,4+6,8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7072330" y="1916113"/>
            <a:ext cx="18922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=7,8 Е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1500167" y="4652963"/>
            <a:ext cx="177643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=3,9 Л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500562" y="3071810"/>
            <a:ext cx="165417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=39 Е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7286644" y="5229225"/>
            <a:ext cx="185735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=40,5 Н</a:t>
            </a:r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5000628" y="0"/>
            <a:ext cx="209232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=8,1 И</a:t>
            </a: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6072198" y="3573463"/>
            <a:ext cx="224471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=11,24 Е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1643042" y="6400800"/>
            <a:ext cx="187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=2,2 Д</a:t>
            </a: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2928926" y="908050"/>
            <a:ext cx="21478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=0,22 Е</a:t>
            </a: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1428728" y="5357826"/>
            <a:ext cx="19907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=22 С</a:t>
            </a: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5929323" y="4581525"/>
            <a:ext cx="188276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=4,4 Я</a:t>
            </a: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2714612" y="2060575"/>
            <a:ext cx="24336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=11,2 Т</a:t>
            </a: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1214415" y="1700213"/>
            <a:ext cx="23495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=2,8 И</a:t>
            </a:r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4000497" y="5013325"/>
            <a:ext cx="215582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=4,5 Ч</a:t>
            </a:r>
          </a:p>
        </p:txBody>
      </p:sp>
      <p:sp>
        <p:nvSpPr>
          <p:cNvPr id="19501" name="Text Box 45"/>
          <p:cNvSpPr txBox="1">
            <a:spLocks noChangeArrowheads="1"/>
          </p:cNvSpPr>
          <p:nvPr/>
        </p:nvSpPr>
        <p:spPr bwMode="auto">
          <a:xfrm>
            <a:off x="6084888" y="1196975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=0,5 Н</a:t>
            </a:r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4929190" y="64008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=13 Ы</a:t>
            </a:r>
          </a:p>
        </p:txBody>
      </p:sp>
      <p:sp>
        <p:nvSpPr>
          <p:cNvPr id="19503" name="Text Box 47"/>
          <p:cNvSpPr txBox="1">
            <a:spLocks noChangeArrowheads="1"/>
          </p:cNvSpPr>
          <p:nvPr/>
        </p:nvSpPr>
        <p:spPr bwMode="auto">
          <a:xfrm>
            <a:off x="5143505" y="5589588"/>
            <a:ext cx="238124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=1,3 Х</a:t>
            </a:r>
          </a:p>
        </p:txBody>
      </p:sp>
      <p:sp>
        <p:nvSpPr>
          <p:cNvPr id="19504" name="Text Box 48"/>
          <p:cNvSpPr txBox="1">
            <a:spLocks noChangeArrowheads="1"/>
          </p:cNvSpPr>
          <p:nvPr/>
        </p:nvSpPr>
        <p:spPr bwMode="auto">
          <a:xfrm>
            <a:off x="1214414" y="2428868"/>
            <a:ext cx="28067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=0,52 Д</a:t>
            </a:r>
          </a:p>
        </p:txBody>
      </p:sp>
      <p:sp>
        <p:nvSpPr>
          <p:cNvPr id="19505" name="Text Box 49"/>
          <p:cNvSpPr txBox="1">
            <a:spLocks noChangeArrowheads="1"/>
          </p:cNvSpPr>
          <p:nvPr/>
        </p:nvSpPr>
        <p:spPr bwMode="auto">
          <a:xfrm>
            <a:off x="1071538" y="3500438"/>
            <a:ext cx="206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=0,26 Р</a:t>
            </a:r>
          </a:p>
        </p:txBody>
      </p:sp>
      <p:sp>
        <p:nvSpPr>
          <p:cNvPr id="19506" name="Text Box 50"/>
          <p:cNvSpPr txBox="1">
            <a:spLocks noChangeArrowheads="1"/>
          </p:cNvSpPr>
          <p:nvPr/>
        </p:nvSpPr>
        <p:spPr bwMode="auto">
          <a:xfrm>
            <a:off x="7215206" y="6092825"/>
            <a:ext cx="1928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=0,21 О</a:t>
            </a:r>
          </a:p>
        </p:txBody>
      </p:sp>
      <p:sp>
        <p:nvSpPr>
          <p:cNvPr id="19507" name="Text Box 51"/>
          <p:cNvSpPr txBox="1">
            <a:spLocks noChangeArrowheads="1"/>
          </p:cNvSpPr>
          <p:nvPr/>
        </p:nvSpPr>
        <p:spPr bwMode="auto">
          <a:xfrm>
            <a:off x="7072330" y="2565400"/>
            <a:ext cx="18922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=1,05 Б</a:t>
            </a:r>
          </a:p>
        </p:txBody>
      </p:sp>
      <p:sp>
        <p:nvSpPr>
          <p:cNvPr id="19508" name="Text Box 52"/>
          <p:cNvSpPr txBox="1">
            <a:spLocks noChangeArrowheads="1"/>
          </p:cNvSpPr>
          <p:nvPr/>
        </p:nvSpPr>
        <p:spPr bwMode="auto">
          <a:xfrm>
            <a:off x="4143372" y="4149725"/>
            <a:ext cx="208439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=4,48 Е</a:t>
            </a:r>
          </a:p>
        </p:txBody>
      </p:sp>
      <p:sp>
        <p:nvSpPr>
          <p:cNvPr id="19509" name="Text Box 53"/>
          <p:cNvSpPr txBox="1">
            <a:spLocks noChangeArrowheads="1"/>
          </p:cNvSpPr>
          <p:nvPr/>
        </p:nvSpPr>
        <p:spPr bwMode="auto">
          <a:xfrm>
            <a:off x="6858016" y="549275"/>
            <a:ext cx="203515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=1,12 Й</a:t>
            </a:r>
          </a:p>
        </p:txBody>
      </p:sp>
    </p:spTree>
  </p:cSld>
  <p:clrMapOvr>
    <a:masterClrMapping/>
  </p:clrMapOvr>
  <p:transition>
    <p:wipe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9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900" decel="100000" fill="hold"/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9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9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decel="100000" fill="hold"/>
                                        <p:tgtEl>
                                          <p:spTgt spid="19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decel="1000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900" decel="100000" fill="hold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9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9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900" decel="100000" fill="hold"/>
                                        <p:tgtEl>
                                          <p:spTgt spid="19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900" decel="100000" fill="hold"/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900" decel="1000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9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5" grpId="0"/>
      <p:bldP spid="19466" grpId="0"/>
      <p:bldP spid="19487" grpId="0"/>
      <p:bldP spid="19493" grpId="0"/>
      <p:bldP spid="19494" grpId="0"/>
      <p:bldP spid="19502" grpId="0"/>
      <p:bldP spid="19506" grpId="0"/>
      <p:bldP spid="19508" grpId="0"/>
      <p:bldP spid="195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628775"/>
            <a:ext cx="6999288" cy="3971925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тема урока        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Деление </a:t>
            </a:r>
            <a:b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    десятичных </a:t>
            </a:r>
            <a:b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         дробей»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всадни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4941888"/>
            <a:ext cx="191135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5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6237288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453188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6424613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6424613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9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6237288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10" descr="солнце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033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1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6237288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2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424613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3" descr="тра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6237288"/>
            <a:ext cx="17811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93" name="Text Box 17"/>
          <p:cNvSpPr txBox="1">
            <a:spLocks noChangeArrowheads="1"/>
          </p:cNvSpPr>
          <p:nvPr/>
        </p:nvSpPr>
        <p:spPr bwMode="auto">
          <a:xfrm>
            <a:off x="1763713" y="620713"/>
            <a:ext cx="684053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Наезднику 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нужно преодолеть расстояние в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5,13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км. Сколько времени ему  потребуется, чтобы победить в скачках, если его скорость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0,9 км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Snap ITC" pitchFamily="82" charset="0"/>
              </a:rPr>
              <a:t>в час?</a:t>
            </a:r>
          </a:p>
        </p:txBody>
      </p:sp>
      <p:sp>
        <p:nvSpPr>
          <p:cNvPr id="38925" name="Text Box 19"/>
          <p:cNvSpPr txBox="1">
            <a:spLocks noChangeArrowheads="1"/>
          </p:cNvSpPr>
          <p:nvPr/>
        </p:nvSpPr>
        <p:spPr bwMode="auto">
          <a:xfrm>
            <a:off x="7667625" y="6524625"/>
            <a:ext cx="1476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38926" name="AutoShape 2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388350" y="6381750"/>
            <a:ext cx="504825" cy="47625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6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C00000"/>
                </a:solidFill>
                <a:latin typeface="Verdana" pitchFamily="34" charset="0"/>
              </a:rPr>
              <a:t>Деление</a:t>
            </a:r>
            <a:r>
              <a:rPr lang="ru-RU" dirty="0" smtClean="0">
                <a:solidFill>
                  <a:srgbClr val="C00000"/>
                </a:solidFill>
                <a:latin typeface="Verdana" pitchFamily="34" charset="0"/>
              </a:rPr>
              <a:t> десятичных дробей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719263"/>
            <a:ext cx="4038600" cy="414337"/>
          </a:xfrm>
        </p:spPr>
        <p:txBody>
          <a:bodyPr/>
          <a:lstStyle/>
          <a:p>
            <a:pPr eaLnBrk="1" hangingPunct="1"/>
            <a:r>
              <a:rPr lang="ru-RU" sz="2600" dirty="0" smtClean="0"/>
              <a:t>12, 096: 2,24= 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Чтобы разделить число на десятичную дробь, надо: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1)в делимом и делителе перенести запятую </a:t>
            </a:r>
            <a:r>
              <a:rPr lang="ru-RU" sz="2400" dirty="0" smtClean="0">
                <a:solidFill>
                  <a:srgbClr val="CC0000"/>
                </a:solidFill>
              </a:rPr>
              <a:t>вправо</a:t>
            </a:r>
            <a:r>
              <a:rPr lang="ru-RU" sz="2400" dirty="0" smtClean="0"/>
              <a:t> на столько цифр, сколько их после запятой </a:t>
            </a:r>
            <a:r>
              <a:rPr lang="ru-RU" sz="2400" dirty="0" smtClean="0">
                <a:solidFill>
                  <a:srgbClr val="CC0000"/>
                </a:solidFill>
              </a:rPr>
              <a:t>в делителе</a:t>
            </a:r>
            <a:r>
              <a:rPr lang="ru-RU" sz="2400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2) после этого выполнить деление на натуральное число. 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2484438" y="2133600"/>
            <a:ext cx="431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95288" y="2133600"/>
            <a:ext cx="3960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Arial" charset="0"/>
              </a:rPr>
              <a:t>=1209,6:224 =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23850" y="2781300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1209,6      224</a:t>
            </a:r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1835150" y="292417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1835150" y="3213100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979613" y="32845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5</a:t>
            </a: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250825" y="31416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395288" y="31416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1120</a:t>
            </a:r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323850" y="35734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755650" y="3644900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89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195513" y="3284538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,</a:t>
            </a: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1187450" y="3644900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6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411413" y="328453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4</a:t>
            </a:r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539750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827088" y="4005263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896</a:t>
            </a:r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>
            <a:off x="684213" y="4437063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1187450" y="4508500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0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2700338" y="2133600"/>
            <a:ext cx="79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CC0000"/>
                </a:solidFill>
                <a:latin typeface="Arial" charset="0"/>
              </a:rPr>
              <a:t>5,4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6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3" grpId="0" animBg="1"/>
      <p:bldP spid="26635" grpId="0"/>
      <p:bldP spid="26637" grpId="0" animBg="1"/>
      <p:bldP spid="26638" grpId="0" animBg="1"/>
      <p:bldP spid="26642" grpId="0" animBg="1"/>
      <p:bldP spid="26645" grpId="0" animBg="1"/>
      <p:bldP spid="26648" grpId="0"/>
      <p:bldP spid="26649" grpId="0"/>
      <p:bldP spid="26650" grpId="0" animBg="1"/>
      <p:bldP spid="266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Деление десятичных дробей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19263"/>
            <a:ext cx="4038600" cy="414337"/>
          </a:xfrm>
        </p:spPr>
        <p:txBody>
          <a:bodyPr/>
          <a:lstStyle/>
          <a:p>
            <a:pPr eaLnBrk="1" hangingPunct="1"/>
            <a:r>
              <a:rPr lang="ru-RU" sz="2600" dirty="0" smtClean="0"/>
              <a:t>4,5:0,125 = 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Чтобы разделить число на десятичную дробь, надо: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1)в делимом и делителе перенести запятую </a:t>
            </a:r>
            <a:r>
              <a:rPr lang="ru-RU" sz="2400" dirty="0" smtClean="0">
                <a:solidFill>
                  <a:srgbClr val="CC0000"/>
                </a:solidFill>
              </a:rPr>
              <a:t>вправо</a:t>
            </a:r>
            <a:r>
              <a:rPr lang="ru-RU" sz="2400" dirty="0" smtClean="0"/>
              <a:t> на столько цифр, сколько их после запятой </a:t>
            </a:r>
            <a:r>
              <a:rPr lang="ru-RU" sz="2400" dirty="0" smtClean="0">
                <a:solidFill>
                  <a:srgbClr val="CC0000"/>
                </a:solidFill>
              </a:rPr>
              <a:t>в делителе</a:t>
            </a:r>
            <a:r>
              <a:rPr lang="ru-RU" sz="2400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2) после этого выполнить деление на натуральное число. </a:t>
            </a: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1835150" y="2133600"/>
            <a:ext cx="431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95288" y="2276475"/>
            <a:ext cx="3960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Arial" charset="0"/>
              </a:rPr>
              <a:t>=4500:125 =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3850" y="2781300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4500        125</a:t>
            </a:r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1835150" y="292417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1835150" y="3213100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979613" y="32845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3</a:t>
            </a: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250825" y="31416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95288" y="31416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375</a:t>
            </a: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323850" y="35734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611188" y="364490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75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1042988" y="364490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0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2268538" y="328453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6</a:t>
            </a:r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539750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684213" y="40052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750</a:t>
            </a:r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684213" y="4437063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1187450" y="4508500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0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2411413" y="2276475"/>
            <a:ext cx="165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CC0000"/>
                </a:solidFill>
                <a:latin typeface="Arial" charset="0"/>
              </a:rPr>
              <a:t>36</a:t>
            </a:r>
          </a:p>
        </p:txBody>
      </p:sp>
      <p:sp>
        <p:nvSpPr>
          <p:cNvPr id="40982" name="Text Box 23"/>
          <p:cNvSpPr txBox="1">
            <a:spLocks noChangeArrowheads="1"/>
          </p:cNvSpPr>
          <p:nvPr/>
        </p:nvSpPr>
        <p:spPr bwMode="auto">
          <a:xfrm>
            <a:off x="7235825" y="6308725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40983" name="AutoShape 2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6308725"/>
            <a:ext cx="482600" cy="549275"/>
          </a:xfrm>
          <a:prstGeom prst="smileyFace">
            <a:avLst>
              <a:gd name="adj" fmla="val 4653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5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7" grpId="0"/>
      <p:bldP spid="35848" grpId="0" animBg="1"/>
      <p:bldP spid="35849" grpId="0" animBg="1"/>
      <p:bldP spid="35851" grpId="0" animBg="1"/>
      <p:bldP spid="35853" grpId="0" animBg="1"/>
      <p:bldP spid="35856" grpId="0"/>
      <p:bldP spid="35857" grpId="0"/>
      <p:bldP spid="35858" grpId="0" animBg="1"/>
      <p:bldP spid="358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buNone/>
            </a:pPr>
            <a:r>
              <a:rPr lang="ru-RU" sz="3600" dirty="0" smtClean="0">
                <a:solidFill>
                  <a:srgbClr val="C00000"/>
                </a:solidFill>
                <a:latin typeface="Verdana" pitchFamily="34" charset="0"/>
              </a:rPr>
              <a:t>   </a:t>
            </a:r>
            <a:r>
              <a:rPr lang="ru-RU" sz="3600" b="1" i="1" dirty="0" smtClean="0">
                <a:solidFill>
                  <a:srgbClr val="C00000"/>
                </a:solidFill>
                <a:latin typeface="Verdana" pitchFamily="34" charset="0"/>
              </a:rPr>
              <a:t>Работа в классе</a:t>
            </a:r>
          </a:p>
          <a:p>
            <a:pPr lvl="3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№ 1445 ( 1 столбик)</a:t>
            </a:r>
          </a:p>
          <a:p>
            <a:pPr lvl="3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№ 1451 ( для учащихся, работающих самостоятельно)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F68B66-EF5F-4525-A474-B5BF49388787}" type="datetime1">
              <a:rPr lang="ru-RU" smtClean="0"/>
              <a:pPr>
                <a:defRPr/>
              </a:pPr>
              <a:t>15.02.2011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88414-15E8-461D-8853-BB33A0C46689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Verdana" pitchFamily="34" charset="0"/>
              </a:rPr>
              <a:t>Вычислите самостоятельно</a:t>
            </a:r>
            <a:endParaRPr lang="ru-RU" sz="3600" b="1" i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3000" y="2000250"/>
            <a:ext cx="714375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600" b="1" dirty="0"/>
              <a:t>        </a:t>
            </a:r>
            <a:r>
              <a:rPr lang="ru-RU" sz="3600" b="1" dirty="0">
                <a:solidFill>
                  <a:srgbClr val="002060"/>
                </a:solidFill>
              </a:rPr>
              <a:t>6, 944 : </a:t>
            </a:r>
            <a:r>
              <a:rPr lang="ru-RU" sz="3600" b="1" dirty="0" smtClean="0">
                <a:solidFill>
                  <a:srgbClr val="002060"/>
                </a:solidFill>
              </a:rPr>
              <a:t>3,2 =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0,0456 : </a:t>
            </a:r>
            <a:r>
              <a:rPr lang="ru-RU" sz="3600" b="1" dirty="0" smtClean="0">
                <a:solidFill>
                  <a:srgbClr val="002060"/>
                </a:solidFill>
              </a:rPr>
              <a:t>3,8 =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0,182 : </a:t>
            </a:r>
            <a:r>
              <a:rPr lang="ru-RU" sz="3600" b="1" dirty="0" smtClean="0">
                <a:solidFill>
                  <a:srgbClr val="002060"/>
                </a:solidFill>
              </a:rPr>
              <a:t>1,3 =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131, 67 : </a:t>
            </a:r>
            <a:r>
              <a:rPr lang="ru-RU" sz="3600" b="1" dirty="0" smtClean="0">
                <a:solidFill>
                  <a:srgbClr val="002060"/>
                </a:solidFill>
              </a:rPr>
              <a:t>5,7 = 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6</a:t>
            </a:r>
            <a:r>
              <a:rPr lang="ru-RU" sz="3600" b="1" dirty="0">
                <a:solidFill>
                  <a:srgbClr val="002060"/>
                </a:solidFill>
                <a:latin typeface="Arial" charset="0"/>
              </a:rPr>
              <a:t>,</a:t>
            </a:r>
            <a:r>
              <a:rPr lang="ru-RU" sz="3600" b="1" dirty="0">
                <a:solidFill>
                  <a:srgbClr val="002060"/>
                </a:solidFill>
              </a:rPr>
              <a:t>36 : </a:t>
            </a:r>
            <a:r>
              <a:rPr lang="ru-RU" sz="3600" b="1" dirty="0" smtClean="0">
                <a:solidFill>
                  <a:srgbClr val="002060"/>
                </a:solidFill>
              </a:rPr>
              <a:t>0,12 =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14,976 : </a:t>
            </a:r>
            <a:r>
              <a:rPr lang="ru-RU" sz="3600" b="1" dirty="0" smtClean="0">
                <a:solidFill>
                  <a:srgbClr val="002060"/>
                </a:solidFill>
              </a:rPr>
              <a:t>0,72 = 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r>
              <a:rPr lang="ru-RU" sz="3600" b="1" dirty="0">
                <a:solidFill>
                  <a:srgbClr val="002060"/>
                </a:solidFill>
              </a:rPr>
              <a:t>        24, 48 : </a:t>
            </a:r>
            <a:r>
              <a:rPr lang="ru-RU" sz="3600" b="1" dirty="0" smtClean="0">
                <a:solidFill>
                  <a:srgbClr val="002060"/>
                </a:solidFill>
              </a:rPr>
              <a:t>4,8 =</a:t>
            </a:r>
            <a:endParaRPr lang="ru-RU" sz="3600" b="1" dirty="0">
              <a:solidFill>
                <a:srgbClr val="002060"/>
              </a:solidFill>
            </a:endParaRPr>
          </a:p>
          <a:p>
            <a:pPr marL="342900" indent="-342900"/>
            <a:endParaRPr lang="ru-RU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математика -  16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 16</Template>
  <TotalTime>125</TotalTime>
  <Words>492</Words>
  <Application>Microsoft Office PowerPoint</Application>
  <PresentationFormat>Экран (4:3)</PresentationFormat>
  <Paragraphs>143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математика -  16</vt:lpstr>
      <vt:lpstr>Урок по теме «Деление десятичных дробей»</vt:lpstr>
      <vt:lpstr> </vt:lpstr>
      <vt:lpstr>Слайд 3</vt:lpstr>
      <vt:lpstr>     тема урока        «Деление      десятичных           дробей»</vt:lpstr>
      <vt:lpstr>Слайд 5</vt:lpstr>
      <vt:lpstr>Деление десятичных дробей</vt:lpstr>
      <vt:lpstr>Деление десятичных дробей</vt:lpstr>
      <vt:lpstr>Слайд 8</vt:lpstr>
      <vt:lpstr>Вычислите самостоятельно</vt:lpstr>
      <vt:lpstr>Слайд 10</vt:lpstr>
      <vt:lpstr>Слайд 11</vt:lpstr>
      <vt:lpstr>Домашняя работа</vt:lpstr>
      <vt:lpstr>Слайд 13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теме «Деление десятичных дробей»</dc:title>
  <dc:creator>ДОМ</dc:creator>
  <dc:description>http://aida.ucoz.ru</dc:description>
  <cp:lastModifiedBy>ДОМ</cp:lastModifiedBy>
  <cp:revision>16</cp:revision>
  <dcterms:created xsi:type="dcterms:W3CDTF">2011-02-08T12:23:25Z</dcterms:created>
  <dcterms:modified xsi:type="dcterms:W3CDTF">2011-02-15T17:37:43Z</dcterms:modified>
</cp:coreProperties>
</file>