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5" r:id="rId3"/>
    <p:sldId id="290" r:id="rId4"/>
    <p:sldId id="264" r:id="rId5"/>
    <p:sldId id="266" r:id="rId6"/>
    <p:sldId id="292" r:id="rId7"/>
    <p:sldId id="291" r:id="rId8"/>
    <p:sldId id="295" r:id="rId9"/>
    <p:sldId id="296" r:id="rId10"/>
    <p:sldId id="297" r:id="rId11"/>
    <p:sldId id="298" r:id="rId12"/>
    <p:sldId id="299" r:id="rId13"/>
    <p:sldId id="301" r:id="rId14"/>
    <p:sldId id="307" r:id="rId15"/>
    <p:sldId id="30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1332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93EF-DB2A-4491-BE2F-BCC726E99FE5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5F04B-930A-4860-85C2-73F9C6FC6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93EF-DB2A-4491-BE2F-BCC726E99FE5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5F04B-930A-4860-85C2-73F9C6FC6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93EF-DB2A-4491-BE2F-BCC726E99FE5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5F04B-930A-4860-85C2-73F9C6FC6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93EF-DB2A-4491-BE2F-BCC726E99FE5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5F04B-930A-4860-85C2-73F9C6FC6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93EF-DB2A-4491-BE2F-BCC726E99FE5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5F04B-930A-4860-85C2-73F9C6FC6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93EF-DB2A-4491-BE2F-BCC726E99FE5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5F04B-930A-4860-85C2-73F9C6FC6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93EF-DB2A-4491-BE2F-BCC726E99FE5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5F04B-930A-4860-85C2-73F9C6FC6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93EF-DB2A-4491-BE2F-BCC726E99FE5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5F04B-930A-4860-85C2-73F9C6FC6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93EF-DB2A-4491-BE2F-BCC726E99FE5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5F04B-930A-4860-85C2-73F9C6FC6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93EF-DB2A-4491-BE2F-BCC726E99FE5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5F04B-930A-4860-85C2-73F9C6FC6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93EF-DB2A-4491-BE2F-BCC726E99FE5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5F04B-930A-4860-85C2-73F9C6FC6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B93EF-DB2A-4491-BE2F-BCC726E99FE5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5F04B-930A-4860-85C2-73F9C6FC6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Мамины документы\людовик 13 и ришелье\франция эпохи людовика 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028321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 France au XVII siècle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/>
              <a:t>Louis XIII et le Cardinal de Richelieu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Власова Елена Юрьевна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Школа № 282 Кировского р-на</a:t>
            </a:r>
          </a:p>
          <a:p>
            <a:r>
              <a:rPr lang="ru-RU" b="1" smtClean="0">
                <a:solidFill>
                  <a:schemeClr val="tx1"/>
                </a:solidFill>
              </a:rPr>
              <a:t>Санкт-Петербург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86314" y="285728"/>
            <a:ext cx="4000528" cy="6357982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ont</a:t>
            </a:r>
            <a:r>
              <a:rPr lang="en-US" dirty="0" smtClean="0"/>
              <a:t> </a:t>
            </a:r>
            <a:r>
              <a:rPr lang="en-US" dirty="0" err="1" smtClean="0"/>
              <a:t>créé</a:t>
            </a:r>
            <a:r>
              <a:rPr lang="en-US" dirty="0" smtClean="0"/>
              <a:t> le corps des </a:t>
            </a:r>
            <a:r>
              <a:rPr lang="en-US" dirty="0" err="1" smtClean="0"/>
              <a:t>intendants</a:t>
            </a:r>
            <a:r>
              <a:rPr lang="en-US" dirty="0" smtClean="0"/>
              <a:t> ( de police, de justice, des finances, du </a:t>
            </a:r>
            <a:r>
              <a:rPr lang="en-US" dirty="0" err="1" smtClean="0"/>
              <a:t>militaire</a:t>
            </a:r>
            <a:r>
              <a:rPr lang="en-US" dirty="0" smtClean="0"/>
              <a:t>) qui </a:t>
            </a:r>
            <a:r>
              <a:rPr lang="en-US" dirty="0" err="1" smtClean="0"/>
              <a:t>avait</a:t>
            </a:r>
            <a:r>
              <a:rPr lang="en-US" dirty="0" smtClean="0"/>
              <a:t> les </a:t>
            </a:r>
            <a:r>
              <a:rPr lang="en-US" dirty="0" err="1" smtClean="0"/>
              <a:t>pouvoirs</a:t>
            </a:r>
            <a:r>
              <a:rPr lang="en-US" dirty="0" smtClean="0"/>
              <a:t> </a:t>
            </a:r>
            <a:r>
              <a:rPr lang="en-US" dirty="0" err="1" smtClean="0"/>
              <a:t>réels</a:t>
            </a:r>
            <a:r>
              <a:rPr lang="en-US" dirty="0" smtClean="0"/>
              <a:t> et </a:t>
            </a:r>
            <a:r>
              <a:rPr lang="en-US" dirty="0" err="1" smtClean="0"/>
              <a:t>personnifiait</a:t>
            </a:r>
            <a:r>
              <a:rPr lang="en-US" dirty="0" smtClean="0"/>
              <a:t> la </a:t>
            </a:r>
            <a:r>
              <a:rPr lang="en-US" dirty="0" err="1" smtClean="0"/>
              <a:t>volonté</a:t>
            </a:r>
            <a:r>
              <a:rPr lang="en-US" dirty="0" smtClean="0"/>
              <a:t> du </a:t>
            </a:r>
            <a:r>
              <a:rPr lang="en-US" dirty="0" err="1" smtClean="0"/>
              <a:t>roi</a:t>
            </a:r>
            <a:r>
              <a:rPr lang="en-US" dirty="0" smtClean="0"/>
              <a:t>. Les </a:t>
            </a:r>
            <a:r>
              <a:rPr lang="en-US" dirty="0" err="1" smtClean="0"/>
              <a:t>gouverneurs</a:t>
            </a:r>
            <a:r>
              <a:rPr lang="en-US" dirty="0" smtClean="0"/>
              <a:t> des provinces et les </a:t>
            </a:r>
            <a:r>
              <a:rPr lang="en-US" dirty="0" err="1" smtClean="0"/>
              <a:t>grands</a:t>
            </a:r>
            <a:r>
              <a:rPr lang="en-US" dirty="0" smtClean="0"/>
              <a:t> seigneurs </a:t>
            </a:r>
            <a:r>
              <a:rPr lang="en-US" dirty="0" err="1" smtClean="0"/>
              <a:t>avaient</a:t>
            </a:r>
            <a:r>
              <a:rPr lang="en-US" dirty="0" smtClean="0"/>
              <a:t> un </a:t>
            </a:r>
            <a:r>
              <a:rPr lang="en-US" dirty="0" err="1" smtClean="0"/>
              <a:t>rôle</a:t>
            </a:r>
            <a:r>
              <a:rPr lang="en-US" dirty="0" smtClean="0"/>
              <a:t> </a:t>
            </a:r>
            <a:r>
              <a:rPr lang="en-US" dirty="0" err="1" smtClean="0"/>
              <a:t>presque</a:t>
            </a:r>
            <a:r>
              <a:rPr lang="en-US" dirty="0" smtClean="0"/>
              <a:t>  </a:t>
            </a:r>
            <a:r>
              <a:rPr lang="en-US" dirty="0" err="1" smtClean="0"/>
              <a:t>décoratif</a:t>
            </a:r>
            <a:r>
              <a:rPr lang="en-US" dirty="0" smtClean="0"/>
              <a:t>. Le </a:t>
            </a:r>
            <a:r>
              <a:rPr lang="en-US" dirty="0" err="1" smtClean="0"/>
              <a:t>Conseil</a:t>
            </a:r>
            <a:r>
              <a:rPr lang="en-US" dirty="0" smtClean="0"/>
              <a:t> </a:t>
            </a:r>
            <a:r>
              <a:rPr lang="en-US" dirty="0" err="1" smtClean="0"/>
              <a:t>d’etat</a:t>
            </a:r>
            <a:r>
              <a:rPr lang="en-US" dirty="0" smtClean="0"/>
              <a:t> </a:t>
            </a:r>
            <a:r>
              <a:rPr lang="en-US" dirty="0" err="1" smtClean="0"/>
              <a:t>s’occupait</a:t>
            </a:r>
            <a:r>
              <a:rPr lang="en-US" dirty="0" smtClean="0"/>
              <a:t> de </a:t>
            </a:r>
            <a:r>
              <a:rPr lang="en-US" dirty="0" err="1" smtClean="0"/>
              <a:t>toutes</a:t>
            </a:r>
            <a:r>
              <a:rPr lang="en-US" dirty="0" smtClean="0"/>
              <a:t> les affaires de </a:t>
            </a:r>
            <a:r>
              <a:rPr lang="en-US" dirty="0" err="1" smtClean="0"/>
              <a:t>l’Etat</a:t>
            </a:r>
            <a:r>
              <a:rPr lang="en-US" dirty="0" smtClean="0"/>
              <a:t>.  </a:t>
            </a:r>
            <a:r>
              <a:rPr lang="en-US" dirty="0" err="1" smtClean="0"/>
              <a:t>Ainsi</a:t>
            </a:r>
            <a:r>
              <a:rPr lang="en-US" dirty="0" smtClean="0"/>
              <a:t> C.R. a </a:t>
            </a:r>
            <a:r>
              <a:rPr lang="en-US" dirty="0" err="1" smtClean="0"/>
              <a:t>achevé</a:t>
            </a:r>
            <a:r>
              <a:rPr lang="en-US" dirty="0" smtClean="0"/>
              <a:t> </a:t>
            </a:r>
            <a:r>
              <a:rPr lang="en-US" dirty="0" err="1" smtClean="0"/>
              <a:t>l‘établissement</a:t>
            </a:r>
            <a:r>
              <a:rPr lang="en-US" dirty="0" smtClean="0"/>
              <a:t> de            </a:t>
            </a:r>
            <a:r>
              <a:rPr lang="en-US" b="1" dirty="0" smtClean="0"/>
              <a:t>la </a:t>
            </a:r>
            <a:r>
              <a:rPr lang="en-US" b="1" dirty="0" err="1" smtClean="0"/>
              <a:t>monarchie</a:t>
            </a:r>
            <a:r>
              <a:rPr lang="en-US" b="1" dirty="0" smtClean="0"/>
              <a:t> </a:t>
            </a:r>
            <a:r>
              <a:rPr lang="en-US" b="1" dirty="0" err="1" smtClean="0"/>
              <a:t>absolue</a:t>
            </a:r>
            <a:r>
              <a:rPr lang="en-US" b="1" dirty="0" smtClean="0"/>
              <a:t>.</a:t>
            </a:r>
            <a:endParaRPr lang="ru-RU" b="1" dirty="0"/>
          </a:p>
        </p:txBody>
      </p:sp>
      <p:pic>
        <p:nvPicPr>
          <p:cNvPr id="7" name="Picture 2" descr="D:\Мамины документы\людовик 13 и ришелье\людовик 13 принимает подданных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88" y="500042"/>
            <a:ext cx="4286250" cy="5857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57818" y="357166"/>
            <a:ext cx="3328982" cy="614366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Cardinal de Richelieu a du faire face à </a:t>
            </a:r>
            <a:r>
              <a:rPr lang="en-US" dirty="0" err="1" smtClean="0"/>
              <a:t>plusieurs</a:t>
            </a:r>
            <a:r>
              <a:rPr lang="en-US" dirty="0" smtClean="0"/>
              <a:t> </a:t>
            </a:r>
            <a:r>
              <a:rPr lang="en-US" dirty="0" err="1" smtClean="0"/>
              <a:t>conspirations</a:t>
            </a:r>
            <a:r>
              <a:rPr lang="en-US" dirty="0" smtClean="0"/>
              <a:t> </a:t>
            </a:r>
            <a:r>
              <a:rPr lang="en-US" dirty="0" err="1" smtClean="0"/>
              <a:t>dirigées</a:t>
            </a:r>
            <a:r>
              <a:rPr lang="en-US" dirty="0" smtClean="0"/>
              <a:t> par la </a:t>
            </a:r>
            <a:r>
              <a:rPr lang="en-US" dirty="0" err="1" smtClean="0"/>
              <a:t>mère</a:t>
            </a:r>
            <a:r>
              <a:rPr lang="en-US" dirty="0" smtClean="0"/>
              <a:t> du </a:t>
            </a:r>
            <a:r>
              <a:rPr lang="en-US" dirty="0" err="1" smtClean="0"/>
              <a:t>roi</a:t>
            </a:r>
            <a:r>
              <a:rPr lang="en-US" dirty="0" smtClean="0"/>
              <a:t>, son </a:t>
            </a:r>
            <a:r>
              <a:rPr lang="en-US" dirty="0" err="1" smtClean="0"/>
              <a:t>épouse</a:t>
            </a:r>
            <a:r>
              <a:rPr lang="en-US" dirty="0" smtClean="0"/>
              <a:t> Anne </a:t>
            </a:r>
            <a:r>
              <a:rPr lang="en-US" dirty="0" err="1" smtClean="0"/>
              <a:t>d’Autriche</a:t>
            </a:r>
            <a:r>
              <a:rPr lang="en-US" dirty="0" smtClean="0"/>
              <a:t> et Gaston </a:t>
            </a:r>
            <a:r>
              <a:rPr lang="en-US" dirty="0" err="1" smtClean="0"/>
              <a:t>d’Orléans</a:t>
            </a:r>
            <a:r>
              <a:rPr lang="en-US" dirty="0" smtClean="0"/>
              <a:t>. </a:t>
            </a:r>
            <a:r>
              <a:rPr lang="en-US" dirty="0" err="1" smtClean="0"/>
              <a:t>Elles</a:t>
            </a:r>
            <a:r>
              <a:rPr lang="en-US" dirty="0" smtClean="0"/>
              <a:t>  </a:t>
            </a:r>
            <a:r>
              <a:rPr lang="en-US" dirty="0" err="1" smtClean="0"/>
              <a:t>avaient</a:t>
            </a:r>
            <a:r>
              <a:rPr lang="en-US" dirty="0" smtClean="0"/>
              <a:t> pour but de le </a:t>
            </a:r>
            <a:r>
              <a:rPr lang="en-US" dirty="0" err="1" smtClean="0"/>
              <a:t>renverser</a:t>
            </a:r>
            <a:r>
              <a:rPr lang="en-US" dirty="0" smtClean="0"/>
              <a:t>. </a:t>
            </a:r>
            <a:r>
              <a:rPr lang="en-US" dirty="0" err="1" smtClean="0"/>
              <a:t>Résultat</a:t>
            </a:r>
            <a:r>
              <a:rPr lang="en-US" dirty="0" smtClean="0"/>
              <a:t> – la </a:t>
            </a:r>
            <a:r>
              <a:rPr lang="en-US" dirty="0" err="1" smtClean="0"/>
              <a:t>reine-mère</a:t>
            </a:r>
            <a:r>
              <a:rPr lang="en-US" dirty="0" smtClean="0"/>
              <a:t> a </a:t>
            </a:r>
            <a:r>
              <a:rPr lang="en-US" dirty="0" err="1" smtClean="0"/>
              <a:t>quitté</a:t>
            </a:r>
            <a:r>
              <a:rPr lang="en-US" dirty="0" smtClean="0"/>
              <a:t> pour </a:t>
            </a:r>
            <a:r>
              <a:rPr lang="en-US" dirty="0" err="1" smtClean="0"/>
              <a:t>toujours</a:t>
            </a:r>
            <a:r>
              <a:rPr lang="en-US" dirty="0" smtClean="0"/>
              <a:t> la France, Gaston </a:t>
            </a:r>
            <a:r>
              <a:rPr lang="en-US" dirty="0" err="1" smtClean="0"/>
              <a:t>d’Orléans</a:t>
            </a:r>
            <a:r>
              <a:rPr lang="en-US" dirty="0" smtClean="0"/>
              <a:t> a </a:t>
            </a:r>
            <a:r>
              <a:rPr lang="en-US" dirty="0" err="1" smtClean="0"/>
              <a:t>exilé</a:t>
            </a:r>
            <a:r>
              <a:rPr lang="en-US" dirty="0" smtClean="0"/>
              <a:t>…</a:t>
            </a:r>
            <a:endParaRPr lang="ru-RU" dirty="0"/>
          </a:p>
        </p:txBody>
      </p:sp>
      <p:pic>
        <p:nvPicPr>
          <p:cNvPr id="5" name="Picture 2" descr="D:\Мамины документы\людовик 13 и ришелье\анна австрийская габсбург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357166"/>
            <a:ext cx="4614866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r>
              <a:rPr lang="en-US" sz="3200" dirty="0" smtClean="0"/>
              <a:t>En 1625 les protestants se </a:t>
            </a:r>
            <a:r>
              <a:rPr lang="en-US" sz="3200" dirty="0" err="1" smtClean="0"/>
              <a:t>sont</a:t>
            </a:r>
            <a:r>
              <a:rPr lang="en-US" sz="3200" dirty="0" smtClean="0"/>
              <a:t> </a:t>
            </a:r>
            <a:r>
              <a:rPr lang="en-US" sz="3200" dirty="0" err="1" smtClean="0"/>
              <a:t>soulevés</a:t>
            </a:r>
            <a:r>
              <a:rPr lang="en-US" sz="3200" dirty="0" smtClean="0"/>
              <a:t>  </a:t>
            </a:r>
            <a:r>
              <a:rPr lang="en-US" sz="3200" dirty="0" err="1" smtClean="0"/>
              <a:t>contre</a:t>
            </a:r>
            <a:r>
              <a:rPr lang="en-US" sz="3200" dirty="0" smtClean="0"/>
              <a:t> le </a:t>
            </a:r>
            <a:r>
              <a:rPr lang="en-US" sz="3200" dirty="0" err="1" smtClean="0"/>
              <a:t>roi</a:t>
            </a:r>
            <a:r>
              <a:rPr lang="en-US" sz="3200" dirty="0" smtClean="0"/>
              <a:t>. Le C.R. a </a:t>
            </a:r>
            <a:r>
              <a:rPr lang="en-US" sz="3200" dirty="0" err="1" smtClean="0"/>
              <a:t>formé</a:t>
            </a:r>
            <a:r>
              <a:rPr lang="en-US" sz="3200" dirty="0" smtClean="0"/>
              <a:t> </a:t>
            </a:r>
            <a:r>
              <a:rPr lang="en-US" sz="3200" dirty="0" err="1" smtClean="0"/>
              <a:t>une</a:t>
            </a:r>
            <a:r>
              <a:rPr lang="en-US" sz="3200" dirty="0" smtClean="0"/>
              <a:t> </a:t>
            </a:r>
            <a:r>
              <a:rPr lang="en-US" sz="3200" dirty="0" err="1" smtClean="0"/>
              <a:t>armée</a:t>
            </a:r>
            <a:r>
              <a:rPr lang="en-US" sz="3200" dirty="0" smtClean="0"/>
              <a:t> et en 1627 a </a:t>
            </a:r>
            <a:r>
              <a:rPr lang="en-US" sz="3200" dirty="0" err="1" smtClean="0"/>
              <a:t>assiégé</a:t>
            </a:r>
            <a:r>
              <a:rPr lang="en-US" sz="3200" dirty="0" smtClean="0"/>
              <a:t> la </a:t>
            </a:r>
            <a:r>
              <a:rPr lang="en-US" sz="3200" dirty="0" err="1" smtClean="0"/>
              <a:t>principale</a:t>
            </a:r>
            <a:r>
              <a:rPr lang="en-US" sz="3200" dirty="0" smtClean="0"/>
              <a:t> </a:t>
            </a:r>
            <a:r>
              <a:rPr lang="en-US" sz="3200" dirty="0" err="1" smtClean="0"/>
              <a:t>forteresse</a:t>
            </a:r>
            <a:r>
              <a:rPr lang="en-US" sz="3200" dirty="0" smtClean="0"/>
              <a:t> – le fort de la Rochelle. La Rochelle a </a:t>
            </a:r>
            <a:r>
              <a:rPr lang="en-US" sz="3200" dirty="0" err="1" smtClean="0"/>
              <a:t>été</a:t>
            </a:r>
            <a:r>
              <a:rPr lang="en-US" sz="3200" dirty="0" smtClean="0"/>
              <a:t> </a:t>
            </a:r>
            <a:r>
              <a:rPr lang="en-US" sz="3200" dirty="0" err="1" smtClean="0"/>
              <a:t>prise</a:t>
            </a:r>
            <a:r>
              <a:rPr lang="en-US" sz="3200" dirty="0" smtClean="0"/>
              <a:t>.</a:t>
            </a:r>
            <a:endParaRPr lang="ru-RU" sz="3200" dirty="0"/>
          </a:p>
        </p:txBody>
      </p:sp>
      <p:pic>
        <p:nvPicPr>
          <p:cNvPr id="6" name="Picture 2" descr="D:\Мамины документы\людовик 13 и ришелье\осада ларошели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2214554"/>
            <a:ext cx="6191261" cy="4643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86314" y="285728"/>
            <a:ext cx="3900486" cy="6286544"/>
          </a:xfrm>
        </p:spPr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politique</a:t>
            </a:r>
            <a:r>
              <a:rPr lang="en-US" dirty="0" smtClean="0"/>
              <a:t> </a:t>
            </a:r>
            <a:r>
              <a:rPr lang="en-US" dirty="0" err="1" smtClean="0"/>
              <a:t>exterieure</a:t>
            </a:r>
            <a:r>
              <a:rPr lang="en-US" dirty="0" smtClean="0"/>
              <a:t> </a:t>
            </a:r>
            <a:r>
              <a:rPr lang="en-US" dirty="0" err="1" smtClean="0"/>
              <a:t>était</a:t>
            </a:r>
            <a:r>
              <a:rPr lang="en-US" dirty="0" smtClean="0"/>
              <a:t> </a:t>
            </a:r>
            <a:r>
              <a:rPr lang="en-US" dirty="0" err="1" smtClean="0"/>
              <a:t>dirigée</a:t>
            </a:r>
            <a:r>
              <a:rPr lang="en-US" dirty="0" smtClean="0"/>
              <a:t> </a:t>
            </a:r>
            <a:r>
              <a:rPr lang="en-US" dirty="0" err="1" smtClean="0"/>
              <a:t>contre</a:t>
            </a:r>
            <a:r>
              <a:rPr lang="en-US" dirty="0" smtClean="0"/>
              <a:t> </a:t>
            </a:r>
            <a:r>
              <a:rPr lang="en-US" dirty="0" err="1" smtClean="0"/>
              <a:t>l’Autriche</a:t>
            </a:r>
            <a:r>
              <a:rPr lang="en-US" dirty="0" smtClean="0"/>
              <a:t> et </a:t>
            </a:r>
            <a:r>
              <a:rPr lang="en-US" dirty="0" err="1" smtClean="0"/>
              <a:t>l’Espagne</a:t>
            </a:r>
            <a:r>
              <a:rPr lang="en-US" dirty="0" smtClean="0"/>
              <a:t>. En 1635 la France a </a:t>
            </a:r>
            <a:r>
              <a:rPr lang="en-US" dirty="0" err="1" smtClean="0"/>
              <a:t>pris</a:t>
            </a:r>
            <a:r>
              <a:rPr lang="en-US" dirty="0" smtClean="0"/>
              <a:t> part à  </a:t>
            </a:r>
            <a:r>
              <a:rPr lang="en-US" b="1" dirty="0" smtClean="0"/>
              <a:t>la Guerre de 30 </a:t>
            </a:r>
            <a:r>
              <a:rPr lang="en-US" b="1" dirty="0" err="1" smtClean="0"/>
              <a:t>ans</a:t>
            </a:r>
            <a:r>
              <a:rPr lang="en-US" b="1" dirty="0" smtClean="0"/>
              <a:t> (</a:t>
            </a:r>
            <a:r>
              <a:rPr lang="ru-RU" dirty="0" smtClean="0"/>
              <a:t>1618-1648</a:t>
            </a:r>
            <a:r>
              <a:rPr lang="en-US" dirty="0" smtClean="0"/>
              <a:t>),    a </a:t>
            </a:r>
            <a:r>
              <a:rPr lang="en-US" dirty="0" err="1" smtClean="0"/>
              <a:t>conqui</a:t>
            </a:r>
            <a:r>
              <a:rPr lang="en-US" dirty="0" smtClean="0"/>
              <a:t> </a:t>
            </a:r>
            <a:r>
              <a:rPr lang="en-US" dirty="0" err="1" smtClean="0"/>
              <a:t>l’Alsace</a:t>
            </a:r>
            <a:r>
              <a:rPr lang="en-US" dirty="0" smtClean="0"/>
              <a:t>  et </a:t>
            </a:r>
            <a:r>
              <a:rPr lang="en-US" dirty="0" err="1" smtClean="0"/>
              <a:t>d’autres</a:t>
            </a:r>
            <a:r>
              <a:rPr lang="en-US" dirty="0" smtClean="0"/>
              <a:t> </a:t>
            </a:r>
            <a:r>
              <a:rPr lang="en-US" dirty="0" err="1" smtClean="0"/>
              <a:t>territoires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la rive gauche du </a:t>
            </a:r>
            <a:r>
              <a:rPr lang="en-US" dirty="0" err="1" smtClean="0"/>
              <a:t>Rhin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2" y="571480"/>
            <a:ext cx="4500563" cy="600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en-US" sz="2800" b="1" dirty="0" err="1" smtClean="0"/>
              <a:t>Qu’est-ce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que</a:t>
            </a:r>
            <a:r>
              <a:rPr lang="en-US" sz="2800" b="1" dirty="0" smtClean="0"/>
              <a:t> le Cardinal de Richelieu a </a:t>
            </a:r>
            <a:r>
              <a:rPr lang="en-US" sz="2800" b="1" dirty="0" err="1" smtClean="0"/>
              <a:t>apporté</a:t>
            </a:r>
            <a:r>
              <a:rPr lang="en-US" sz="2800" b="1" dirty="0" smtClean="0"/>
              <a:t> à la France?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0066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Il </a:t>
            </a:r>
            <a:r>
              <a:rPr lang="en-US" dirty="0" smtClean="0"/>
              <a:t>a </a:t>
            </a:r>
            <a:r>
              <a:rPr lang="en-US" dirty="0" err="1" smtClean="0"/>
              <a:t>établi</a:t>
            </a:r>
            <a:r>
              <a:rPr lang="en-US" dirty="0" smtClean="0"/>
              <a:t> la </a:t>
            </a:r>
            <a:r>
              <a:rPr lang="en-US" dirty="0" err="1" smtClean="0"/>
              <a:t>monarchie</a:t>
            </a:r>
            <a:r>
              <a:rPr lang="en-US" dirty="0" smtClean="0"/>
              <a:t> </a:t>
            </a:r>
            <a:r>
              <a:rPr lang="en-US" dirty="0" err="1" smtClean="0"/>
              <a:t>absolue</a:t>
            </a:r>
            <a:r>
              <a:rPr lang="en-US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Il a </a:t>
            </a:r>
            <a:r>
              <a:rPr lang="en-US" dirty="0" err="1" smtClean="0"/>
              <a:t>renforcé</a:t>
            </a:r>
            <a:r>
              <a:rPr lang="en-US" dirty="0" smtClean="0"/>
              <a:t> le </a:t>
            </a:r>
            <a:r>
              <a:rPr lang="en-US" dirty="0" err="1" smtClean="0"/>
              <a:t>gouvernement</a:t>
            </a:r>
            <a:r>
              <a:rPr lang="en-US" dirty="0" smtClean="0"/>
              <a:t> et </a:t>
            </a:r>
            <a:r>
              <a:rPr lang="en-US" dirty="0" err="1" smtClean="0"/>
              <a:t>l’Etat</a:t>
            </a:r>
            <a:r>
              <a:rPr lang="en-US" dirty="0" smtClean="0"/>
              <a:t> </a:t>
            </a:r>
            <a:r>
              <a:rPr lang="en-US" dirty="0" err="1" smtClean="0"/>
              <a:t>centralisé</a:t>
            </a:r>
            <a:r>
              <a:rPr lang="en-US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Il a </a:t>
            </a:r>
            <a:r>
              <a:rPr lang="en-US" dirty="0" err="1" smtClean="0"/>
              <a:t>voulu</a:t>
            </a:r>
            <a:r>
              <a:rPr lang="en-US" dirty="0" smtClean="0"/>
              <a:t> </a:t>
            </a:r>
            <a:r>
              <a:rPr lang="en-US" dirty="0" err="1" smtClean="0"/>
              <a:t>donner</a:t>
            </a:r>
            <a:r>
              <a:rPr lang="en-US" dirty="0" smtClean="0"/>
              <a:t> à la France la première place en Europe.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Il a </a:t>
            </a:r>
            <a:r>
              <a:rPr lang="en-US" dirty="0" err="1" smtClean="0"/>
              <a:t>dévéloppé</a:t>
            </a:r>
            <a:r>
              <a:rPr lang="en-US" dirty="0" smtClean="0"/>
              <a:t> le commerce et a </a:t>
            </a:r>
            <a:r>
              <a:rPr lang="en-US" dirty="0" err="1" smtClean="0"/>
              <a:t>créé</a:t>
            </a:r>
            <a:r>
              <a:rPr lang="en-US" dirty="0" smtClean="0"/>
              <a:t> la </a:t>
            </a:r>
            <a:r>
              <a:rPr lang="en-US" dirty="0" err="1" smtClean="0"/>
              <a:t>flote</a:t>
            </a:r>
            <a:r>
              <a:rPr lang="en-US" dirty="0" smtClean="0"/>
              <a:t> de guerre et de marine.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Il a </a:t>
            </a:r>
            <a:r>
              <a:rPr lang="en-US" dirty="0" err="1" smtClean="0"/>
              <a:t>contribué</a:t>
            </a:r>
            <a:r>
              <a:rPr lang="en-US" dirty="0" smtClean="0"/>
              <a:t> au </a:t>
            </a:r>
            <a:r>
              <a:rPr lang="en-US" dirty="0" err="1" smtClean="0"/>
              <a:t>développement</a:t>
            </a:r>
            <a:r>
              <a:rPr lang="en-US" dirty="0" smtClean="0"/>
              <a:t> des manufactures.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Il a fait </a:t>
            </a:r>
            <a:r>
              <a:rPr lang="en-US" dirty="0" err="1" smtClean="0"/>
              <a:t>construire</a:t>
            </a:r>
            <a:r>
              <a:rPr lang="en-US" dirty="0" smtClean="0"/>
              <a:t> des </a:t>
            </a:r>
            <a:r>
              <a:rPr lang="en-US" smtClean="0"/>
              <a:t>chemins</a:t>
            </a:r>
            <a:r>
              <a:rPr lang="en-US" dirty="0" smtClean="0"/>
              <a:t> </a:t>
            </a:r>
            <a:r>
              <a:rPr lang="en-US" dirty="0" smtClean="0"/>
              <a:t>et des </a:t>
            </a:r>
            <a:r>
              <a:rPr lang="en-US" dirty="0" err="1" smtClean="0"/>
              <a:t>canaux</a:t>
            </a:r>
            <a:r>
              <a:rPr lang="en-US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Il a </a:t>
            </a:r>
            <a:r>
              <a:rPr lang="en-US" dirty="0" err="1" smtClean="0"/>
              <a:t>créé</a:t>
            </a:r>
            <a:r>
              <a:rPr lang="en-US" dirty="0" smtClean="0"/>
              <a:t> des </a:t>
            </a:r>
            <a:r>
              <a:rPr lang="en-US" dirty="0" err="1" smtClean="0"/>
              <a:t>compagnies</a:t>
            </a:r>
            <a:r>
              <a:rPr lang="en-US" dirty="0" smtClean="0"/>
              <a:t> de commerce.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Il a </a:t>
            </a:r>
            <a:r>
              <a:rPr lang="en-US" dirty="0" err="1" smtClean="0"/>
              <a:t>renforcé</a:t>
            </a:r>
            <a:r>
              <a:rPr lang="en-US" dirty="0" smtClean="0"/>
              <a:t> la position de la France à </a:t>
            </a:r>
            <a:r>
              <a:rPr lang="en-US" dirty="0" err="1" smtClean="0"/>
              <a:t>l’étranger</a:t>
            </a:r>
            <a:r>
              <a:rPr lang="en-US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La France </a:t>
            </a:r>
            <a:r>
              <a:rPr lang="en-US" dirty="0" err="1" smtClean="0"/>
              <a:t>s’est</a:t>
            </a:r>
            <a:r>
              <a:rPr lang="en-US" dirty="0" smtClean="0"/>
              <a:t> </a:t>
            </a:r>
            <a:r>
              <a:rPr lang="en-US" dirty="0" err="1" smtClean="0"/>
              <a:t>installée</a:t>
            </a:r>
            <a:r>
              <a:rPr lang="en-US" dirty="0" smtClean="0"/>
              <a:t>  au Canada, à la Martinique, à la </a:t>
            </a:r>
            <a:r>
              <a:rPr lang="en-US" dirty="0" err="1" smtClean="0"/>
              <a:t>Guadelouppe</a:t>
            </a:r>
            <a:r>
              <a:rPr lang="en-US" dirty="0" smtClean="0"/>
              <a:t> et </a:t>
            </a:r>
            <a:r>
              <a:rPr lang="en-US" dirty="0" err="1" smtClean="0"/>
              <a:t>dans</a:t>
            </a:r>
            <a:r>
              <a:rPr lang="en-US" dirty="0" smtClean="0"/>
              <a:t> les </a:t>
            </a:r>
            <a:r>
              <a:rPr lang="en-US" dirty="0" err="1" smtClean="0"/>
              <a:t>îls</a:t>
            </a:r>
            <a:r>
              <a:rPr lang="en-US" dirty="0" smtClean="0"/>
              <a:t> des Antilles…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En 1635 </a:t>
            </a:r>
            <a:r>
              <a:rPr lang="en-US" dirty="0" err="1" smtClean="0"/>
              <a:t>il</a:t>
            </a:r>
            <a:r>
              <a:rPr lang="en-US" dirty="0" smtClean="0"/>
              <a:t> a </a:t>
            </a:r>
            <a:r>
              <a:rPr lang="en-US" dirty="0" err="1" smtClean="0"/>
              <a:t>fondé</a:t>
            </a:r>
            <a:r>
              <a:rPr lang="en-US" dirty="0" smtClean="0"/>
              <a:t> </a:t>
            </a:r>
            <a:r>
              <a:rPr lang="en-US" dirty="0" err="1" smtClean="0"/>
              <a:t>l’Académie</a:t>
            </a:r>
            <a:r>
              <a:rPr lang="en-US" dirty="0" smtClean="0"/>
              <a:t> </a:t>
            </a:r>
            <a:r>
              <a:rPr lang="en-US" dirty="0" err="1" smtClean="0"/>
              <a:t>française</a:t>
            </a:r>
            <a:r>
              <a:rPr lang="en-US" dirty="0" smtClean="0"/>
              <a:t> pour </a:t>
            </a:r>
            <a:r>
              <a:rPr lang="en-US" dirty="0" err="1" smtClean="0"/>
              <a:t>améliorer</a:t>
            </a:r>
            <a:r>
              <a:rPr lang="en-US" dirty="0" smtClean="0"/>
              <a:t> la langue </a:t>
            </a:r>
            <a:r>
              <a:rPr lang="en-US" dirty="0" err="1" smtClean="0"/>
              <a:t>françaises</a:t>
            </a:r>
            <a:r>
              <a:rPr lang="en-US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Il a </a:t>
            </a:r>
            <a:r>
              <a:rPr lang="en-US" dirty="0" err="1" smtClean="0"/>
              <a:t>fondé</a:t>
            </a:r>
            <a:r>
              <a:rPr lang="en-US" dirty="0" smtClean="0"/>
              <a:t> </a:t>
            </a:r>
            <a:r>
              <a:rPr lang="en-US" dirty="0" err="1" smtClean="0"/>
              <a:t>plusieurs</a:t>
            </a:r>
            <a:r>
              <a:rPr lang="en-US" dirty="0" smtClean="0"/>
              <a:t> </a:t>
            </a:r>
            <a:r>
              <a:rPr lang="en-US" dirty="0" err="1" smtClean="0"/>
              <a:t>lycées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a </a:t>
            </a:r>
            <a:r>
              <a:rPr lang="en-US" dirty="0" err="1" smtClean="0"/>
              <a:t>été</a:t>
            </a:r>
            <a:r>
              <a:rPr lang="en-US" dirty="0" smtClean="0"/>
              <a:t> </a:t>
            </a:r>
            <a:r>
              <a:rPr lang="en-US" dirty="0" err="1" smtClean="0"/>
              <a:t>élu</a:t>
            </a:r>
            <a:r>
              <a:rPr lang="en-US" dirty="0" smtClean="0"/>
              <a:t>  </a:t>
            </a:r>
            <a:r>
              <a:rPr lang="en-US" dirty="0" err="1" smtClean="0"/>
              <a:t>proviseur</a:t>
            </a:r>
            <a:r>
              <a:rPr lang="en-US" dirty="0" smtClean="0"/>
              <a:t> de la Sorbonne et a </a:t>
            </a:r>
            <a:r>
              <a:rPr lang="en-US" dirty="0" err="1" smtClean="0"/>
              <a:t>procédé</a:t>
            </a:r>
            <a:r>
              <a:rPr lang="en-US" dirty="0" smtClean="0"/>
              <a:t> à son </a:t>
            </a:r>
            <a:r>
              <a:rPr lang="en-US" dirty="0" err="1" smtClean="0"/>
              <a:t>élargissement</a:t>
            </a:r>
            <a:r>
              <a:rPr lang="en-US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Il a fait </a:t>
            </a:r>
            <a:r>
              <a:rPr lang="en-US" dirty="0" err="1" smtClean="0"/>
              <a:t>publier</a:t>
            </a:r>
            <a:r>
              <a:rPr lang="en-US" dirty="0" smtClean="0"/>
              <a:t> le premier journal </a:t>
            </a:r>
            <a:r>
              <a:rPr lang="en-US" dirty="0" err="1" smtClean="0"/>
              <a:t>français</a:t>
            </a:r>
            <a:r>
              <a:rPr lang="en-US" dirty="0" smtClean="0"/>
              <a:t> – la </a:t>
            </a:r>
            <a:r>
              <a:rPr lang="en-US" dirty="0" err="1" smtClean="0"/>
              <a:t>Gasette</a:t>
            </a:r>
            <a:r>
              <a:rPr lang="en-US" dirty="0" smtClean="0"/>
              <a:t> de France.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Il a </a:t>
            </a:r>
            <a:r>
              <a:rPr lang="en-US" dirty="0" err="1" smtClean="0"/>
              <a:t>créé</a:t>
            </a:r>
            <a:r>
              <a:rPr lang="en-US" dirty="0" smtClean="0"/>
              <a:t> </a:t>
            </a:r>
            <a:r>
              <a:rPr lang="en-US" dirty="0" err="1" smtClean="0"/>
              <a:t>l’Imprimerie</a:t>
            </a:r>
            <a:r>
              <a:rPr lang="en-US" dirty="0" smtClean="0"/>
              <a:t> </a:t>
            </a:r>
            <a:r>
              <a:rPr lang="en-US" dirty="0" err="1" smtClean="0"/>
              <a:t>nationale</a:t>
            </a:r>
            <a:r>
              <a:rPr lang="en-US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En 1626 </a:t>
            </a:r>
            <a:r>
              <a:rPr lang="en-US" dirty="0" err="1" smtClean="0"/>
              <a:t>il</a:t>
            </a:r>
            <a:r>
              <a:rPr lang="en-US" dirty="0" smtClean="0"/>
              <a:t> a </a:t>
            </a:r>
            <a:r>
              <a:rPr lang="en-US" dirty="0" err="1" smtClean="0"/>
              <a:t>fondé</a:t>
            </a:r>
            <a:r>
              <a:rPr lang="en-US" dirty="0" smtClean="0"/>
              <a:t> le </a:t>
            </a:r>
            <a:r>
              <a:rPr lang="en-US" dirty="0" err="1" smtClean="0"/>
              <a:t>Jardin</a:t>
            </a:r>
            <a:r>
              <a:rPr lang="en-US" dirty="0" smtClean="0"/>
              <a:t> du </a:t>
            </a:r>
            <a:r>
              <a:rPr lang="en-US" dirty="0" err="1" smtClean="0"/>
              <a:t>roi</a:t>
            </a:r>
            <a:r>
              <a:rPr lang="en-US" dirty="0" smtClean="0"/>
              <a:t> pour </a:t>
            </a:r>
            <a:r>
              <a:rPr lang="en-US" dirty="0" err="1" smtClean="0"/>
              <a:t>l’étude</a:t>
            </a:r>
            <a:r>
              <a:rPr lang="en-US" dirty="0" smtClean="0"/>
              <a:t> des </a:t>
            </a:r>
            <a:r>
              <a:rPr lang="en-US" dirty="0" err="1" smtClean="0"/>
              <a:t>plantes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000100" y="5643578"/>
            <a:ext cx="7500990" cy="1000132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Cardinal de Richelieu </a:t>
            </a:r>
            <a:r>
              <a:rPr lang="en-US" sz="2800" dirty="0" err="1" smtClean="0"/>
              <a:t>est</a:t>
            </a:r>
            <a:r>
              <a:rPr lang="en-US" sz="2800" dirty="0" smtClean="0"/>
              <a:t> mort à la fin de </a:t>
            </a:r>
            <a:r>
              <a:rPr lang="en-US" sz="2800" dirty="0" err="1" smtClean="0"/>
              <a:t>l’année</a:t>
            </a:r>
            <a:r>
              <a:rPr lang="en-US" sz="2800" dirty="0" smtClean="0"/>
              <a:t> 1642.</a:t>
            </a:r>
          </a:p>
          <a:p>
            <a:r>
              <a:rPr lang="en-US" sz="2800" dirty="0" smtClean="0"/>
              <a:t> Son </a:t>
            </a:r>
            <a:r>
              <a:rPr lang="en-US" sz="2800" dirty="0" err="1" smtClean="0"/>
              <a:t>tombeau</a:t>
            </a:r>
            <a:r>
              <a:rPr lang="en-US" sz="2800" dirty="0" smtClean="0"/>
              <a:t> se </a:t>
            </a:r>
            <a:r>
              <a:rPr lang="en-US" sz="2800" dirty="0" err="1" smtClean="0"/>
              <a:t>trouve</a:t>
            </a:r>
            <a:r>
              <a:rPr lang="en-US" sz="2800" dirty="0" smtClean="0"/>
              <a:t> </a:t>
            </a:r>
            <a:r>
              <a:rPr lang="en-US" sz="2800" dirty="0" err="1" smtClean="0"/>
              <a:t>dans</a:t>
            </a:r>
            <a:r>
              <a:rPr lang="en-US" sz="2800" dirty="0" smtClean="0"/>
              <a:t> la </a:t>
            </a:r>
            <a:r>
              <a:rPr lang="en-US" sz="2800" dirty="0" err="1" smtClean="0"/>
              <a:t>chappelle</a:t>
            </a:r>
            <a:r>
              <a:rPr lang="en-US" sz="2800" dirty="0" smtClean="0"/>
              <a:t> de la Sorbonne.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7476" r="7476"/>
          <a:stretch>
            <a:fillRect/>
          </a:stretch>
        </p:blipFill>
        <p:spPr bwMode="auto">
          <a:xfrm>
            <a:off x="1428728" y="285729"/>
            <a:ext cx="653970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Louis XIII, le </a:t>
            </a:r>
            <a:r>
              <a:rPr lang="en-US" sz="3200" dirty="0" err="1" smtClean="0"/>
              <a:t>Juste</a:t>
            </a:r>
            <a:r>
              <a:rPr lang="en-US" sz="3200" dirty="0" smtClean="0"/>
              <a:t>, (1601-1643), </a:t>
            </a:r>
            <a:r>
              <a:rPr lang="en-US" sz="3200" dirty="0" err="1" smtClean="0"/>
              <a:t>roi</a:t>
            </a:r>
            <a:r>
              <a:rPr lang="en-US" sz="3200" dirty="0" smtClean="0"/>
              <a:t> de France de  1610-1643</a:t>
            </a:r>
            <a:endParaRPr lang="ru-RU" sz="3200" dirty="0"/>
          </a:p>
        </p:txBody>
      </p:sp>
      <p:pic>
        <p:nvPicPr>
          <p:cNvPr id="4" name="Picture 2" descr="D:\Мамины документы\людовик 13 и ришелье\людовик 13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14959" y="1285860"/>
            <a:ext cx="5114082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14282" y="571480"/>
            <a:ext cx="4421236" cy="585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000628" y="571480"/>
            <a:ext cx="3571900" cy="5857916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Marie de </a:t>
            </a:r>
            <a:r>
              <a:rPr lang="en-US" sz="3200" dirty="0" err="1" smtClean="0"/>
              <a:t>Médicis</a:t>
            </a:r>
            <a:r>
              <a:rPr lang="en-US" sz="3200" dirty="0" smtClean="0"/>
              <a:t>, </a:t>
            </a:r>
            <a:r>
              <a:rPr lang="en-US" sz="3200" dirty="0" err="1" smtClean="0"/>
              <a:t>sa</a:t>
            </a:r>
            <a:r>
              <a:rPr lang="en-US" sz="3200" dirty="0" smtClean="0"/>
              <a:t> </a:t>
            </a:r>
            <a:r>
              <a:rPr lang="en-US" sz="3200" dirty="0" err="1" smtClean="0"/>
              <a:t>mère</a:t>
            </a:r>
            <a:r>
              <a:rPr lang="en-US" sz="3200" dirty="0" smtClean="0"/>
              <a:t>, </a:t>
            </a:r>
            <a:r>
              <a:rPr lang="en-US" sz="3200" dirty="0" err="1" smtClean="0"/>
              <a:t>est</a:t>
            </a:r>
            <a:r>
              <a:rPr lang="en-US" sz="3200" dirty="0" smtClean="0"/>
              <a:t> </a:t>
            </a:r>
            <a:r>
              <a:rPr lang="en-US" sz="3200" dirty="0" err="1" smtClean="0"/>
              <a:t>devenue</a:t>
            </a:r>
            <a:r>
              <a:rPr lang="en-US" sz="3200" dirty="0" smtClean="0"/>
              <a:t> </a:t>
            </a:r>
            <a:r>
              <a:rPr lang="en-US" sz="3200" dirty="0" err="1" smtClean="0"/>
              <a:t>régente</a:t>
            </a:r>
            <a:r>
              <a:rPr lang="en-US" sz="3200" dirty="0" smtClean="0"/>
              <a:t> du </a:t>
            </a:r>
            <a:r>
              <a:rPr lang="en-US" sz="3200" dirty="0" err="1" smtClean="0"/>
              <a:t>royaume</a:t>
            </a:r>
            <a:r>
              <a:rPr lang="en-US" sz="3200" dirty="0" smtClean="0"/>
              <a:t> en 1610. Elle a </a:t>
            </a:r>
            <a:r>
              <a:rPr lang="en-US" sz="3200" dirty="0" err="1" smtClean="0"/>
              <a:t>subi</a:t>
            </a:r>
            <a:r>
              <a:rPr lang="en-US" sz="3200" dirty="0" smtClean="0"/>
              <a:t> </a:t>
            </a:r>
            <a:r>
              <a:rPr lang="en-US" sz="3200" dirty="0" err="1" smtClean="0"/>
              <a:t>l’influence</a:t>
            </a:r>
            <a:r>
              <a:rPr lang="en-US" sz="3200" dirty="0" smtClean="0"/>
              <a:t> des </a:t>
            </a:r>
            <a:r>
              <a:rPr lang="en-US" sz="3200" dirty="0" err="1" smtClean="0"/>
              <a:t>grands</a:t>
            </a:r>
            <a:r>
              <a:rPr lang="en-US" sz="3200" dirty="0" smtClean="0"/>
              <a:t> </a:t>
            </a:r>
            <a:r>
              <a:rPr lang="en-US" sz="3200" dirty="0" err="1" smtClean="0"/>
              <a:t>féodaux</a:t>
            </a:r>
            <a:r>
              <a:rPr lang="en-US" sz="3200" dirty="0" smtClean="0"/>
              <a:t> et des </a:t>
            </a:r>
            <a:r>
              <a:rPr lang="en-US" sz="3200" dirty="0" err="1" smtClean="0"/>
              <a:t>aventuriers</a:t>
            </a:r>
            <a:r>
              <a:rPr lang="en-US" sz="3200" dirty="0" smtClean="0"/>
              <a:t> qui </a:t>
            </a:r>
            <a:r>
              <a:rPr lang="en-US" sz="3200" dirty="0" err="1" smtClean="0"/>
              <a:t>sont</a:t>
            </a:r>
            <a:r>
              <a:rPr lang="en-US" sz="3200" dirty="0" smtClean="0"/>
              <a:t> </a:t>
            </a:r>
            <a:r>
              <a:rPr lang="en-US" sz="3200" dirty="0" err="1" smtClean="0"/>
              <a:t>venus</a:t>
            </a:r>
            <a:r>
              <a:rPr lang="en-US" sz="3200" dirty="0" smtClean="0"/>
              <a:t> de Florence - </a:t>
            </a:r>
            <a:r>
              <a:rPr lang="en-US" sz="3200" dirty="0" err="1" smtClean="0"/>
              <a:t>Concino</a:t>
            </a:r>
            <a:r>
              <a:rPr lang="en-US" sz="3200" dirty="0" smtClean="0"/>
              <a:t> </a:t>
            </a:r>
            <a:r>
              <a:rPr lang="en-US" sz="3200" dirty="0" err="1" smtClean="0"/>
              <a:t>Concini</a:t>
            </a:r>
            <a:r>
              <a:rPr lang="en-US" sz="3200" dirty="0" smtClean="0"/>
              <a:t>, </a:t>
            </a:r>
            <a:r>
              <a:rPr lang="en-US" sz="3200" dirty="0" err="1" smtClean="0"/>
              <a:t>Maréchal</a:t>
            </a:r>
            <a:r>
              <a:rPr lang="en-US" sz="3200" dirty="0" smtClean="0"/>
              <a:t> </a:t>
            </a:r>
            <a:r>
              <a:rPr lang="en-US" sz="3200" dirty="0" err="1" smtClean="0"/>
              <a:t>d’Ancre</a:t>
            </a:r>
            <a:r>
              <a:rPr lang="en-US" sz="3200" dirty="0" smtClean="0"/>
              <a:t>, et </a:t>
            </a:r>
            <a:r>
              <a:rPr lang="en-US" sz="3200" dirty="0" err="1" smtClean="0"/>
              <a:t>sa</a:t>
            </a:r>
            <a:r>
              <a:rPr lang="en-US" sz="3200" dirty="0" smtClean="0"/>
              <a:t> femme </a:t>
            </a:r>
            <a:r>
              <a:rPr lang="en-US" sz="3200" dirty="0" err="1" smtClean="0"/>
              <a:t>Eléonora</a:t>
            </a:r>
            <a:r>
              <a:rPr lang="en-US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Мамины документы\людовик 13 и ришелье\коронация людовика 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285860"/>
            <a:ext cx="4262432" cy="557214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en-US" sz="3200" dirty="0" smtClean="0"/>
              <a:t>Louis XIII a </a:t>
            </a:r>
            <a:r>
              <a:rPr lang="en-US" sz="3200" dirty="0" err="1" smtClean="0"/>
              <a:t>été</a:t>
            </a:r>
            <a:r>
              <a:rPr lang="en-US" sz="3200" dirty="0" smtClean="0"/>
              <a:t> </a:t>
            </a:r>
            <a:r>
              <a:rPr lang="en-US" sz="3200" dirty="0" err="1" smtClean="0"/>
              <a:t>sacré</a:t>
            </a:r>
            <a:r>
              <a:rPr lang="en-US" sz="3200" dirty="0" smtClean="0"/>
              <a:t> </a:t>
            </a:r>
            <a:r>
              <a:rPr lang="en-US" sz="3200" dirty="0" err="1" smtClean="0"/>
              <a:t>roi</a:t>
            </a:r>
            <a:r>
              <a:rPr lang="en-US" sz="3200" dirty="0" smtClean="0"/>
              <a:t> à Reims</a:t>
            </a:r>
            <a:br>
              <a:rPr lang="en-US" sz="3200" dirty="0" smtClean="0"/>
            </a:br>
            <a:r>
              <a:rPr lang="en-US" sz="3200" dirty="0" smtClean="0"/>
              <a:t> le 16 </a:t>
            </a:r>
            <a:r>
              <a:rPr lang="en-US" sz="3200" dirty="0" err="1" smtClean="0"/>
              <a:t>octobre</a:t>
            </a:r>
            <a:r>
              <a:rPr lang="en-US" sz="3200" dirty="0" smtClean="0"/>
              <a:t> 1610.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Мамины документы\людовик 13 и ришелье\убийство кончино кончин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928802"/>
            <a:ext cx="6143668" cy="476199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00240"/>
          </a:xfrm>
        </p:spPr>
        <p:txBody>
          <a:bodyPr>
            <a:noAutofit/>
          </a:bodyPr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Le </a:t>
            </a:r>
            <a:r>
              <a:rPr lang="en-US" sz="3200" dirty="0" err="1" smtClean="0"/>
              <a:t>roi</a:t>
            </a:r>
            <a:r>
              <a:rPr lang="en-US" sz="3200" dirty="0" smtClean="0"/>
              <a:t> </a:t>
            </a:r>
            <a:r>
              <a:rPr lang="en-US" sz="3200" dirty="0" err="1" smtClean="0"/>
              <a:t>s’est</a:t>
            </a:r>
            <a:r>
              <a:rPr lang="en-US" sz="3200" dirty="0" smtClean="0"/>
              <a:t> </a:t>
            </a:r>
            <a:r>
              <a:rPr lang="en-US" sz="3200" dirty="0" err="1" smtClean="0"/>
              <a:t>débarassé</a:t>
            </a:r>
            <a:r>
              <a:rPr lang="en-US" sz="3200" dirty="0" smtClean="0"/>
              <a:t> de </a:t>
            </a:r>
            <a:r>
              <a:rPr lang="en-US" sz="3200" dirty="0" err="1" smtClean="0"/>
              <a:t>Concini</a:t>
            </a:r>
            <a:r>
              <a:rPr lang="en-US" sz="3200" dirty="0" smtClean="0"/>
              <a:t>: </a:t>
            </a:r>
            <a:r>
              <a:rPr lang="en-US" sz="3200" dirty="0" err="1" smtClean="0"/>
              <a:t>celui-ci</a:t>
            </a:r>
            <a:r>
              <a:rPr lang="en-US" sz="3200" dirty="0" smtClean="0"/>
              <a:t> a </a:t>
            </a:r>
            <a:r>
              <a:rPr lang="en-US" sz="3200" dirty="0" err="1" smtClean="0"/>
              <a:t>été</a:t>
            </a:r>
            <a:r>
              <a:rPr lang="en-US" sz="3200" dirty="0" smtClean="0"/>
              <a:t> </a:t>
            </a:r>
            <a:r>
              <a:rPr lang="en-US" sz="3200" dirty="0" err="1" smtClean="0"/>
              <a:t>assassiné</a:t>
            </a:r>
            <a:r>
              <a:rPr lang="en-US" sz="3200" dirty="0" smtClean="0"/>
              <a:t> en 1617 </a:t>
            </a:r>
            <a:r>
              <a:rPr lang="en-US" sz="3200" dirty="0" err="1" smtClean="0"/>
              <a:t>sur</a:t>
            </a:r>
            <a:r>
              <a:rPr lang="en-US" sz="3200" dirty="0" smtClean="0"/>
              <a:t> </a:t>
            </a:r>
            <a:r>
              <a:rPr lang="en-US" sz="3200" dirty="0" err="1" smtClean="0"/>
              <a:t>l’ordre</a:t>
            </a:r>
            <a:r>
              <a:rPr lang="en-US" sz="3200" dirty="0" smtClean="0"/>
              <a:t> de </a:t>
            </a:r>
            <a:r>
              <a:rPr lang="en-US" sz="3200" dirty="0" err="1" smtClean="0"/>
              <a:t>roi</a:t>
            </a:r>
            <a:r>
              <a:rPr lang="en-US" sz="3200" dirty="0" smtClean="0"/>
              <a:t> et </a:t>
            </a:r>
            <a:r>
              <a:rPr lang="en-US" sz="3200" dirty="0" err="1" smtClean="0"/>
              <a:t>sa</a:t>
            </a:r>
            <a:r>
              <a:rPr lang="en-US" sz="3200" dirty="0" smtClean="0"/>
              <a:t> femme a </a:t>
            </a:r>
            <a:r>
              <a:rPr lang="en-US" sz="3200" dirty="0" err="1" smtClean="0"/>
              <a:t>été</a:t>
            </a:r>
            <a:r>
              <a:rPr lang="en-US" sz="3200" dirty="0" smtClean="0"/>
              <a:t> </a:t>
            </a:r>
            <a:r>
              <a:rPr lang="en-US" sz="3200" dirty="0" err="1" smtClean="0"/>
              <a:t>executée</a:t>
            </a:r>
            <a:r>
              <a:rPr lang="en-US" sz="3200" dirty="0" smtClean="0"/>
              <a:t> </a:t>
            </a:r>
            <a:r>
              <a:rPr lang="en-US" sz="3200" dirty="0" err="1" smtClean="0"/>
              <a:t>comme</a:t>
            </a:r>
            <a:r>
              <a:rPr lang="en-US" sz="3200" dirty="0" smtClean="0"/>
              <a:t> </a:t>
            </a:r>
            <a:r>
              <a:rPr lang="en-US" sz="3200" dirty="0" err="1" smtClean="0"/>
              <a:t>sorcière</a:t>
            </a:r>
            <a:r>
              <a:rPr lang="en-US" sz="3200" dirty="0" smtClean="0"/>
              <a:t>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Le 28 </a:t>
            </a:r>
            <a:r>
              <a:rPr lang="en-US" sz="3200" dirty="0" err="1" smtClean="0"/>
              <a:t>novembre</a:t>
            </a:r>
            <a:r>
              <a:rPr lang="en-US" sz="3200" dirty="0" smtClean="0"/>
              <a:t> 1615 Louis XIII a </a:t>
            </a:r>
            <a:r>
              <a:rPr lang="en-US" sz="3200" dirty="0" err="1" smtClean="0"/>
              <a:t>épousé</a:t>
            </a:r>
            <a:r>
              <a:rPr lang="en-US" sz="3200" dirty="0" smtClean="0"/>
              <a:t> Anne </a:t>
            </a:r>
            <a:r>
              <a:rPr lang="en-US" sz="3200" dirty="0" err="1" smtClean="0"/>
              <a:t>d’Autriche</a:t>
            </a:r>
            <a:r>
              <a:rPr lang="en-US" sz="3200" dirty="0" smtClean="0"/>
              <a:t>, </a:t>
            </a:r>
            <a:r>
              <a:rPr lang="en-US" sz="3200" dirty="0" err="1" smtClean="0"/>
              <a:t>infante</a:t>
            </a:r>
            <a:r>
              <a:rPr lang="en-US" sz="3200" dirty="0" smtClean="0"/>
              <a:t> </a:t>
            </a:r>
            <a:r>
              <a:rPr lang="en-US" sz="3200" dirty="0" err="1" smtClean="0"/>
              <a:t>d’Espagne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7" name="Picture 2" descr="D:\Мамины документы\людовик 13 и ришелье\анна австрийска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71736" y="1357298"/>
            <a:ext cx="3801834" cy="52439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429256" y="214290"/>
            <a:ext cx="3257544" cy="6429420"/>
          </a:xfrm>
        </p:spPr>
        <p:txBody>
          <a:bodyPr/>
          <a:lstStyle/>
          <a:p>
            <a:r>
              <a:rPr lang="en-US" dirty="0" smtClean="0"/>
              <a:t>La situation </a:t>
            </a:r>
            <a:r>
              <a:rPr lang="en-US" dirty="0" err="1" smtClean="0"/>
              <a:t>était</a:t>
            </a:r>
            <a:r>
              <a:rPr lang="en-US" dirty="0" smtClean="0"/>
              <a:t> </a:t>
            </a:r>
            <a:r>
              <a:rPr lang="en-US" dirty="0" err="1" smtClean="0"/>
              <a:t>difficile</a:t>
            </a:r>
            <a:r>
              <a:rPr lang="en-US" dirty="0" smtClean="0"/>
              <a:t>: les </a:t>
            </a:r>
            <a:r>
              <a:rPr lang="en-US" dirty="0" err="1" smtClean="0"/>
              <a:t>Grands</a:t>
            </a:r>
            <a:r>
              <a:rPr lang="en-US" dirty="0" smtClean="0"/>
              <a:t> (seigneurs de haut rang) </a:t>
            </a:r>
            <a:r>
              <a:rPr lang="en-US" dirty="0" err="1" smtClean="0"/>
              <a:t>réfusaient</a:t>
            </a:r>
            <a:r>
              <a:rPr lang="en-US" dirty="0" smtClean="0"/>
              <a:t> </a:t>
            </a:r>
            <a:r>
              <a:rPr lang="en-US" dirty="0" err="1" smtClean="0"/>
              <a:t>d’obéir</a:t>
            </a:r>
            <a:r>
              <a:rPr lang="en-US" dirty="0" smtClean="0"/>
              <a:t> au </a:t>
            </a:r>
            <a:r>
              <a:rPr lang="en-US" dirty="0" err="1" smtClean="0"/>
              <a:t>roi</a:t>
            </a:r>
            <a:r>
              <a:rPr lang="en-US" dirty="0" smtClean="0"/>
              <a:t>: “Le temps des </a:t>
            </a:r>
            <a:r>
              <a:rPr lang="en-US" dirty="0" err="1" smtClean="0"/>
              <a:t>rois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passé, </a:t>
            </a:r>
            <a:r>
              <a:rPr lang="en-US" dirty="0" err="1" smtClean="0"/>
              <a:t>celui</a:t>
            </a:r>
            <a:r>
              <a:rPr lang="en-US" dirty="0" smtClean="0"/>
              <a:t> des </a:t>
            </a:r>
            <a:r>
              <a:rPr lang="en-US" dirty="0" err="1" smtClean="0"/>
              <a:t>Grands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venu</a:t>
            </a:r>
            <a:r>
              <a:rPr lang="en-US" dirty="0" smtClean="0"/>
              <a:t>”. Les </a:t>
            </a:r>
            <a:r>
              <a:rPr lang="en-US" dirty="0" err="1" smtClean="0"/>
              <a:t>révoltes</a:t>
            </a:r>
            <a:r>
              <a:rPr lang="en-US" dirty="0" smtClean="0"/>
              <a:t> des nobles, </a:t>
            </a:r>
            <a:r>
              <a:rPr lang="en-US" dirty="0" err="1" smtClean="0"/>
              <a:t>appuiés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la </a:t>
            </a:r>
            <a:r>
              <a:rPr lang="en-US" dirty="0" err="1" smtClean="0"/>
              <a:t>reine-mère</a:t>
            </a:r>
            <a:r>
              <a:rPr lang="en-US" dirty="0" smtClean="0"/>
              <a:t>,  </a:t>
            </a:r>
            <a:r>
              <a:rPr lang="en-US" dirty="0" err="1" smtClean="0"/>
              <a:t>s’éclataient</a:t>
            </a:r>
            <a:r>
              <a:rPr lang="en-US" dirty="0" smtClean="0"/>
              <a:t> </a:t>
            </a:r>
            <a:r>
              <a:rPr lang="en-US" dirty="0" err="1" smtClean="0"/>
              <a:t>l’une</a:t>
            </a:r>
            <a:r>
              <a:rPr lang="en-US" dirty="0" smtClean="0"/>
              <a:t> après </a:t>
            </a:r>
            <a:r>
              <a:rPr lang="en-US" dirty="0" err="1" smtClean="0"/>
              <a:t>l’autre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8" name="Picture 2" descr="D:\Мамины документы\людовик 13 и ришелье\людовик 13 справедливый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2886" y="357166"/>
            <a:ext cx="5041438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000628" y="357166"/>
            <a:ext cx="3686172" cy="628654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/>
              <a:t>La situation </a:t>
            </a:r>
            <a:r>
              <a:rPr lang="en-US" dirty="0" err="1" smtClean="0"/>
              <a:t>dans</a:t>
            </a:r>
            <a:r>
              <a:rPr lang="en-US" dirty="0" smtClean="0"/>
              <a:t> le pays a  </a:t>
            </a:r>
            <a:r>
              <a:rPr lang="en-US" dirty="0" err="1" smtClean="0"/>
              <a:t>changé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b="1" dirty="0" smtClean="0"/>
              <a:t>le cardinal de Richelieu</a:t>
            </a:r>
            <a:br>
              <a:rPr lang="en-US" b="1" dirty="0" smtClean="0"/>
            </a:b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devenu</a:t>
            </a:r>
            <a:r>
              <a:rPr lang="en-US" dirty="0" smtClean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ministre</a:t>
            </a:r>
            <a:r>
              <a:rPr lang="en-US" dirty="0" smtClean="0"/>
              <a:t> du </a:t>
            </a:r>
            <a:r>
              <a:rPr lang="en-US" dirty="0" err="1" smtClean="0"/>
              <a:t>roi</a:t>
            </a:r>
            <a:r>
              <a:rPr lang="en-US" dirty="0" smtClean="0"/>
              <a:t>.</a:t>
            </a:r>
            <a:r>
              <a:rPr lang="ru-RU" dirty="0" smtClean="0"/>
              <a:t>  </a:t>
            </a:r>
            <a:r>
              <a:rPr lang="en-US" dirty="0" smtClean="0"/>
              <a:t>En 1622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devenu</a:t>
            </a:r>
            <a:r>
              <a:rPr lang="en-US" dirty="0" smtClean="0"/>
              <a:t> cardinal et en 1624 </a:t>
            </a:r>
            <a:r>
              <a:rPr lang="en-US" dirty="0" err="1" smtClean="0"/>
              <a:t>il</a:t>
            </a:r>
            <a:r>
              <a:rPr lang="en-US" dirty="0" smtClean="0"/>
              <a:t> a </a:t>
            </a:r>
            <a:r>
              <a:rPr lang="en-US" dirty="0" err="1" smtClean="0"/>
              <a:t>été</a:t>
            </a:r>
            <a:r>
              <a:rPr lang="en-US" dirty="0" smtClean="0"/>
              <a:t> </a:t>
            </a:r>
            <a:r>
              <a:rPr lang="en-US" dirty="0" err="1" smtClean="0"/>
              <a:t>nommé</a:t>
            </a:r>
            <a:r>
              <a:rPr lang="en-US" dirty="0" smtClean="0"/>
              <a:t> premier </a:t>
            </a:r>
            <a:r>
              <a:rPr lang="en-US" dirty="0" err="1" smtClean="0"/>
              <a:t>ministre</a:t>
            </a:r>
            <a:r>
              <a:rPr lang="en-US" dirty="0" smtClean="0"/>
              <a:t> du </a:t>
            </a:r>
            <a:r>
              <a:rPr lang="en-US" dirty="0" err="1" smtClean="0"/>
              <a:t>roi</a:t>
            </a:r>
            <a:r>
              <a:rPr lang="en-US" dirty="0" smtClean="0"/>
              <a:t>. Le </a:t>
            </a:r>
            <a:r>
              <a:rPr lang="en-US" dirty="0" err="1" smtClean="0"/>
              <a:t>roi</a:t>
            </a:r>
            <a:r>
              <a:rPr lang="en-US" dirty="0" smtClean="0"/>
              <a:t> a </a:t>
            </a:r>
            <a:r>
              <a:rPr lang="en-US" dirty="0" err="1" smtClean="0"/>
              <a:t>donné</a:t>
            </a:r>
            <a:r>
              <a:rPr lang="en-US" dirty="0" smtClean="0"/>
              <a:t> le </a:t>
            </a:r>
            <a:r>
              <a:rPr lang="en-US" dirty="0" err="1" smtClean="0"/>
              <a:t>pouvoir</a:t>
            </a:r>
            <a:r>
              <a:rPr lang="en-US" dirty="0" smtClean="0"/>
              <a:t> à Richelieu, et </a:t>
            </a:r>
            <a:r>
              <a:rPr lang="en-US" dirty="0" err="1" smtClean="0"/>
              <a:t>suivait</a:t>
            </a:r>
            <a:r>
              <a:rPr lang="en-US" dirty="0" smtClean="0"/>
              <a:t> </a:t>
            </a:r>
            <a:r>
              <a:rPr lang="en-US" dirty="0" err="1" smtClean="0"/>
              <a:t>ses</a:t>
            </a:r>
            <a:r>
              <a:rPr lang="en-US" dirty="0" smtClean="0"/>
              <a:t> </a:t>
            </a:r>
            <a:r>
              <a:rPr lang="en-US" dirty="0" err="1" smtClean="0"/>
              <a:t>conseils</a:t>
            </a:r>
            <a:r>
              <a:rPr lang="en-US" dirty="0" smtClean="0"/>
              <a:t> </a:t>
            </a:r>
            <a:r>
              <a:rPr lang="en-US" dirty="0" err="1" smtClean="0"/>
              <a:t>malgrès</a:t>
            </a:r>
            <a:r>
              <a:rPr lang="en-US" dirty="0" smtClean="0"/>
              <a:t> les intrigues de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mères</a:t>
            </a:r>
            <a:r>
              <a:rPr lang="en-US" dirty="0" smtClean="0"/>
              <a:t> et des seigneurs. Cardinal de Richelieu a </a:t>
            </a:r>
            <a:r>
              <a:rPr lang="en-US" dirty="0" err="1" smtClean="0"/>
              <a:t>gouverné</a:t>
            </a:r>
            <a:r>
              <a:rPr lang="en-US" dirty="0" smtClean="0"/>
              <a:t> la France pendant 18 ans.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429" y="285750"/>
            <a:ext cx="3953216" cy="635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428760"/>
          </a:xfrm>
        </p:spPr>
        <p:txBody>
          <a:bodyPr>
            <a:noAutofit/>
          </a:bodyPr>
          <a:lstStyle/>
          <a:p>
            <a:r>
              <a:rPr lang="en-US" sz="3200" dirty="0" smtClean="0"/>
              <a:t>Louis XIII et son premier </a:t>
            </a:r>
            <a:r>
              <a:rPr lang="en-US" sz="3200" dirty="0" err="1" smtClean="0"/>
              <a:t>ministre</a:t>
            </a:r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3200" dirty="0" err="1" smtClean="0"/>
              <a:t>ont</a:t>
            </a:r>
            <a:r>
              <a:rPr lang="en-US" sz="3200" dirty="0" smtClean="0"/>
              <a:t> beaucoup </a:t>
            </a:r>
            <a:r>
              <a:rPr lang="en-US" sz="3200" dirty="0" err="1" smtClean="0"/>
              <a:t>travaillé</a:t>
            </a:r>
            <a:r>
              <a:rPr lang="en-US" sz="3200" dirty="0" smtClean="0"/>
              <a:t> pour </a:t>
            </a:r>
            <a:r>
              <a:rPr lang="en-US" sz="3200" dirty="0" err="1" smtClean="0"/>
              <a:t>établir</a:t>
            </a:r>
            <a:r>
              <a:rPr lang="en-US" sz="3200" dirty="0" smtClean="0"/>
              <a:t> </a:t>
            </a:r>
            <a:r>
              <a:rPr lang="en-US" sz="3200" dirty="0" err="1" smtClean="0"/>
              <a:t>l’autorité</a:t>
            </a:r>
            <a:r>
              <a:rPr lang="en-US" sz="3200" dirty="0" smtClean="0"/>
              <a:t> </a:t>
            </a:r>
            <a:r>
              <a:rPr lang="en-US" sz="3200" dirty="0" err="1" smtClean="0"/>
              <a:t>royale</a:t>
            </a:r>
            <a:r>
              <a:rPr lang="en-US" sz="3200" dirty="0" smtClean="0"/>
              <a:t> et </a:t>
            </a:r>
            <a:r>
              <a:rPr lang="en-US" sz="3200" dirty="0" err="1" smtClean="0"/>
              <a:t>accomplir</a:t>
            </a:r>
            <a:r>
              <a:rPr lang="en-US" sz="3200" dirty="0" smtClean="0"/>
              <a:t> </a:t>
            </a:r>
            <a:r>
              <a:rPr lang="en-US" sz="3200" dirty="0" err="1" smtClean="0"/>
              <a:t>l’unité</a:t>
            </a:r>
            <a:r>
              <a:rPr lang="en-US" sz="3200" dirty="0" smtClean="0"/>
              <a:t> de la France.</a:t>
            </a:r>
            <a:endParaRPr lang="ru-RU" sz="3200" dirty="0"/>
          </a:p>
        </p:txBody>
      </p:sp>
      <p:pic>
        <p:nvPicPr>
          <p:cNvPr id="7" name="Picture 2" descr="D:\Мамины документы\людовик 13 и ришелье\комната людовика 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610519"/>
            <a:ext cx="6929486" cy="4505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378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La France au XVII siècle Louis XIII et le Cardinal de Richelieu </vt:lpstr>
      <vt:lpstr>Louis XIII, le Juste, (1601-1643), roi de France de  1610-1643</vt:lpstr>
      <vt:lpstr>Слайд 3</vt:lpstr>
      <vt:lpstr>Louis XIII a été sacré roi à Reims  le 16 octobre 1610.</vt:lpstr>
      <vt:lpstr> Le roi s’est débarassé de Concini: celui-ci a été assassiné en 1617 sur l’ordre de roi et sa femme a été executée comme sorcière. </vt:lpstr>
      <vt:lpstr> Le 28 novembre 1615 Louis XIII a épousé Anne d’Autriche, infante d’Espagne </vt:lpstr>
      <vt:lpstr>Слайд 7</vt:lpstr>
      <vt:lpstr>Слайд 8</vt:lpstr>
      <vt:lpstr>Louis XIII et son premier ministre  ont beaucoup travaillé pour établir l’autorité royale et accomplir l’unité de la France.</vt:lpstr>
      <vt:lpstr>Слайд 10</vt:lpstr>
      <vt:lpstr>Слайд 11</vt:lpstr>
      <vt:lpstr>En 1625 les protestants se sont soulevés  contre le roi. Le C.R. a formé une armée et en 1627 a assiégé la principale forteresse – le fort de la Rochelle. La Rochelle a été prise.</vt:lpstr>
      <vt:lpstr>Слайд 13</vt:lpstr>
      <vt:lpstr>Qu’est-ce que le Cardinal de Richelieu a apporté à la France?</vt:lpstr>
      <vt:lpstr>Слайд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squi</dc:creator>
  <cp:lastModifiedBy>Мама</cp:lastModifiedBy>
  <cp:revision>32</cp:revision>
  <dcterms:created xsi:type="dcterms:W3CDTF">2010-10-15T18:18:34Z</dcterms:created>
  <dcterms:modified xsi:type="dcterms:W3CDTF">2012-02-10T20:57:06Z</dcterms:modified>
</cp:coreProperties>
</file>