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6" d="100"/>
          <a:sy n="126" d="100"/>
        </p:scale>
        <p:origin x="-35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DE296795-CC8B-41C2-8955-D150362CC00E}" type="datetimeFigureOut">
              <a:rPr lang="ru-RU" smtClean="0"/>
              <a:t>11.02.2012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4F7B523-53B4-4948-9301-6E7211E6C3F8}"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DE296795-CC8B-41C2-8955-D150362CC00E}" type="datetimeFigureOut">
              <a:rPr lang="ru-RU" smtClean="0"/>
              <a:t>11.02.2012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4F7B523-53B4-4948-9301-6E7211E6C3F8}"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DE296795-CC8B-41C2-8955-D150362CC00E}" type="datetimeFigureOut">
              <a:rPr lang="ru-RU" smtClean="0"/>
              <a:t>11.02.2012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4F7B523-53B4-4948-9301-6E7211E6C3F8}"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E296795-CC8B-41C2-8955-D150362CC00E}" type="datetimeFigureOut">
              <a:rPr lang="ru-RU" smtClean="0"/>
              <a:t>11.02.2012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4F7B523-53B4-4948-9301-6E7211E6C3F8}"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E296795-CC8B-41C2-8955-D150362CC00E}" type="datetimeFigureOut">
              <a:rPr lang="ru-RU" smtClean="0"/>
              <a:t>11.02.2012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4F7B523-53B4-4948-9301-6E7211E6C3F8}"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E296795-CC8B-41C2-8955-D150362CC00E}" type="datetimeFigureOut">
              <a:rPr lang="ru-RU" smtClean="0"/>
              <a:t>11.02.2012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4F7B523-53B4-4948-9301-6E7211E6C3F8}"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DE296795-CC8B-41C2-8955-D150362CC00E}" type="datetimeFigureOut">
              <a:rPr lang="ru-RU" smtClean="0"/>
              <a:t>11.02.2012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4F7B523-53B4-4948-9301-6E7211E6C3F8}"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DE296795-CC8B-41C2-8955-D150362CC00E}" type="datetimeFigureOut">
              <a:rPr lang="ru-RU" smtClean="0"/>
              <a:t>11.02.2012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4F7B523-53B4-4948-9301-6E7211E6C3F8}"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296795-CC8B-41C2-8955-D150362CC00E}" type="datetimeFigureOut">
              <a:rPr lang="ru-RU" smtClean="0"/>
              <a:t>11.02.2012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4F7B523-53B4-4948-9301-6E7211E6C3F8}"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DE296795-CC8B-41C2-8955-D150362CC00E}" type="datetimeFigureOut">
              <a:rPr lang="ru-RU" smtClean="0"/>
              <a:t>11.02.2012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4F7B523-53B4-4948-9301-6E7211E6C3F8}"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DE296795-CC8B-41C2-8955-D150362CC00E}" type="datetimeFigureOut">
              <a:rPr lang="ru-RU" smtClean="0"/>
              <a:t>11.02.2012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4F7B523-53B4-4948-9301-6E7211E6C3F8}"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DE296795-CC8B-41C2-8955-D150362CC00E}" type="datetimeFigureOut">
              <a:rPr lang="ru-RU" smtClean="0"/>
              <a:t>11.02.2012</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14F7B523-53B4-4948-9301-6E7211E6C3F8}"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64088" y="476672"/>
            <a:ext cx="3600400" cy="5976664"/>
          </a:xfrm>
        </p:spPr>
        <p:txBody>
          <a:bodyPr/>
          <a:lstStyle/>
          <a:p>
            <a:pPr algn="l"/>
            <a:r>
              <a:rPr lang="ru-RU" sz="2000" b="0" dirty="0" smtClean="0"/>
              <a:t/>
            </a:r>
            <a:br>
              <a:rPr lang="ru-RU" sz="2000" b="0" dirty="0" smtClean="0"/>
            </a:br>
            <a:r>
              <a:rPr lang="ru-RU" sz="2000" b="0" dirty="0"/>
              <a:t/>
            </a:r>
            <a:br>
              <a:rPr lang="ru-RU" sz="2000" b="0" dirty="0"/>
            </a:br>
            <a:r>
              <a:rPr lang="ru-RU" sz="2000" b="0" dirty="0" smtClean="0"/>
              <a:t/>
            </a:r>
            <a:br>
              <a:rPr lang="ru-RU" sz="2000" b="0" dirty="0" smtClean="0"/>
            </a:br>
            <a:r>
              <a:rPr lang="ru-RU" sz="2000" b="0" dirty="0" smtClean="0"/>
              <a:t/>
            </a:r>
            <a:br>
              <a:rPr lang="ru-RU" sz="2000" b="0" dirty="0" smtClean="0"/>
            </a:br>
            <a:r>
              <a:rPr lang="en-US" sz="2000" b="0" dirty="0" smtClean="0">
                <a:solidFill>
                  <a:srgbClr val="7030A0"/>
                </a:solidFill>
              </a:rPr>
              <a:t>Yuri </a:t>
            </a:r>
            <a:r>
              <a:rPr lang="en-US" sz="2000" b="0" dirty="0" err="1">
                <a:solidFill>
                  <a:srgbClr val="7030A0"/>
                </a:solidFill>
              </a:rPr>
              <a:t>Alekseyevich</a:t>
            </a:r>
            <a:r>
              <a:rPr lang="en-US" sz="2000" b="0" dirty="0">
                <a:solidFill>
                  <a:srgbClr val="7030A0"/>
                </a:solidFill>
              </a:rPr>
              <a:t> Gagarin </a:t>
            </a:r>
            <a:r>
              <a:rPr lang="en-US" sz="2000" b="0" dirty="0" smtClean="0">
                <a:solidFill>
                  <a:srgbClr val="7030A0"/>
                </a:solidFill>
              </a:rPr>
              <a:t> </a:t>
            </a:r>
            <a:r>
              <a:rPr lang="ru-RU" sz="2000" b="0" dirty="0" smtClean="0">
                <a:solidFill>
                  <a:srgbClr val="7030A0"/>
                </a:solidFill>
              </a:rPr>
              <a:t>(</a:t>
            </a:r>
            <a:r>
              <a:rPr lang="en-US" sz="2000" b="0" dirty="0" smtClean="0">
                <a:solidFill>
                  <a:srgbClr val="7030A0"/>
                </a:solidFill>
              </a:rPr>
              <a:t>9 </a:t>
            </a:r>
            <a:r>
              <a:rPr lang="en-US" sz="2000" b="0" dirty="0">
                <a:solidFill>
                  <a:srgbClr val="7030A0"/>
                </a:solidFill>
              </a:rPr>
              <a:t>March 1934 – 27 March 1968) was a Soviet pilot and cosmonaut. He was the first human to journey into outer space, when his </a:t>
            </a:r>
            <a:r>
              <a:rPr lang="en-US" sz="2000" b="0" dirty="0" err="1">
                <a:solidFill>
                  <a:srgbClr val="7030A0"/>
                </a:solidFill>
              </a:rPr>
              <a:t>Vostok</a:t>
            </a:r>
            <a:r>
              <a:rPr lang="en-US" sz="2000" b="0" dirty="0">
                <a:solidFill>
                  <a:srgbClr val="7030A0"/>
                </a:solidFill>
              </a:rPr>
              <a:t> spacecraft completed an orbit of the Earth on April 12, 1961</a:t>
            </a:r>
            <a:r>
              <a:rPr lang="en-US" sz="2000" b="0" dirty="0"/>
              <a:t>.</a:t>
            </a:r>
            <a:endParaRPr lang="ru-RU" sz="2000" b="0" dirty="0"/>
          </a:p>
        </p:txBody>
      </p:sp>
      <p:sp>
        <p:nvSpPr>
          <p:cNvPr id="3" name="Объект 2"/>
          <p:cNvSpPr>
            <a:spLocks noGrp="1"/>
          </p:cNvSpPr>
          <p:nvPr>
            <p:ph sz="quarter" idx="13"/>
          </p:nvPr>
        </p:nvSpPr>
        <p:spPr>
          <a:xfrm>
            <a:off x="323528" y="731520"/>
            <a:ext cx="3312368" cy="5361776"/>
          </a:xfrm>
          <a:prstGeom prst="rect">
            <a:avLst/>
          </a:prstGeom>
        </p:spPr>
        <p:txBody>
          <a:bodyPr/>
          <a:lstStyle/>
          <a:p>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3426" y="764704"/>
            <a:ext cx="3238500" cy="5040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80326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88024" y="404664"/>
            <a:ext cx="3816424" cy="6120680"/>
          </a:xfrm>
        </p:spPr>
        <p:txBody>
          <a:bodyPr/>
          <a:lstStyle/>
          <a:p>
            <a:pPr algn="l"/>
            <a:r>
              <a:rPr lang="ru-RU" sz="2000" b="0" dirty="0" smtClean="0">
                <a:effectLst/>
              </a:rPr>
              <a:t/>
            </a:r>
            <a:br>
              <a:rPr lang="ru-RU" sz="2000" b="0" dirty="0" smtClean="0">
                <a:effectLst/>
              </a:rPr>
            </a:br>
            <a:r>
              <a:rPr lang="ru-RU" sz="2000" b="0" dirty="0">
                <a:effectLst/>
              </a:rPr>
              <a:t/>
            </a:r>
            <a:br>
              <a:rPr lang="ru-RU" sz="2000" b="0" dirty="0">
                <a:effectLst/>
              </a:rPr>
            </a:br>
            <a:r>
              <a:rPr lang="en-US" sz="2000" b="0" dirty="0" smtClean="0">
                <a:solidFill>
                  <a:srgbClr val="7030A0"/>
                </a:solidFill>
                <a:effectLst/>
              </a:rPr>
              <a:t>In </a:t>
            </a:r>
            <a:r>
              <a:rPr lang="en-US" sz="2000" b="0" dirty="0">
                <a:solidFill>
                  <a:srgbClr val="7030A0"/>
                </a:solidFill>
                <a:effectLst/>
              </a:rPr>
              <a:t>his youth, Gagarin became interested in space and </a:t>
            </a:r>
            <a:r>
              <a:rPr lang="en-US" sz="2000" b="0" dirty="0" err="1" smtClean="0">
                <a:solidFill>
                  <a:srgbClr val="7030A0"/>
                </a:solidFill>
                <a:effectLst/>
              </a:rPr>
              <a:t>planets.After</a:t>
            </a:r>
            <a:r>
              <a:rPr lang="en-US" sz="2000" b="0" dirty="0" smtClean="0">
                <a:solidFill>
                  <a:srgbClr val="7030A0"/>
                </a:solidFill>
                <a:effectLst/>
              </a:rPr>
              <a:t> </a:t>
            </a:r>
            <a:r>
              <a:rPr lang="en-US" sz="2000" b="0" dirty="0">
                <a:solidFill>
                  <a:srgbClr val="7030A0"/>
                </a:solidFill>
                <a:effectLst/>
              </a:rPr>
              <a:t>studying for one year at a vocational technical school in </a:t>
            </a:r>
            <a:r>
              <a:rPr lang="en-US" sz="2000" b="0" dirty="0" err="1">
                <a:solidFill>
                  <a:srgbClr val="7030A0"/>
                </a:solidFill>
                <a:effectLst/>
              </a:rPr>
              <a:t>Lyubertsy</a:t>
            </a:r>
            <a:r>
              <a:rPr lang="en-US" sz="2000" b="0" dirty="0">
                <a:solidFill>
                  <a:srgbClr val="7030A0"/>
                </a:solidFill>
                <a:effectLst/>
              </a:rPr>
              <a:t>, Gagarin was selected for further training at a technical high school in Saratov. While there, he joined the "</a:t>
            </a:r>
            <a:r>
              <a:rPr lang="en-US" sz="2000" b="0" dirty="0" err="1">
                <a:solidFill>
                  <a:srgbClr val="7030A0"/>
                </a:solidFill>
                <a:effectLst/>
              </a:rPr>
              <a:t>AeroClub</a:t>
            </a:r>
            <a:r>
              <a:rPr lang="en-US" sz="2000" b="0" dirty="0">
                <a:solidFill>
                  <a:srgbClr val="7030A0"/>
                </a:solidFill>
                <a:effectLst/>
              </a:rPr>
              <a:t>", and learned to fly a light aircraft, a hobby that would take up an increasing portion of his time</a:t>
            </a:r>
            <a:r>
              <a:rPr lang="en-US" sz="2000" dirty="0">
                <a:solidFill>
                  <a:srgbClr val="7030A0"/>
                </a:solidFill>
                <a:effectLst/>
              </a:rPr>
              <a:t>.</a:t>
            </a:r>
            <a:endParaRPr lang="ru-RU" sz="2000" dirty="0">
              <a:solidFill>
                <a:srgbClr val="7030A0"/>
              </a:solidFill>
              <a:effectLst/>
            </a:endParaRPr>
          </a:p>
        </p:txBody>
      </p:sp>
      <p:sp>
        <p:nvSpPr>
          <p:cNvPr id="3" name="Объект 2"/>
          <p:cNvSpPr>
            <a:spLocks noGrp="1"/>
          </p:cNvSpPr>
          <p:nvPr>
            <p:ph sz="quarter" idx="13"/>
          </p:nvPr>
        </p:nvSpPr>
        <p:spPr>
          <a:xfrm>
            <a:off x="539552" y="548680"/>
            <a:ext cx="3161432" cy="5112568"/>
          </a:xfrm>
          <a:prstGeom prst="rect">
            <a:avLst/>
          </a:prstGeom>
        </p:spPr>
        <p:txBody>
          <a:bodyPr/>
          <a:lstStyle/>
          <a:p>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4640" y="548680"/>
            <a:ext cx="3096344" cy="504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31006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4941168"/>
            <a:ext cx="8280919" cy="1440160"/>
          </a:xfrm>
        </p:spPr>
        <p:txBody>
          <a:bodyPr/>
          <a:lstStyle/>
          <a:p>
            <a:pPr algn="l"/>
            <a:r>
              <a:rPr lang="en-US" sz="2000" b="0" dirty="0">
                <a:solidFill>
                  <a:srgbClr val="7030A0"/>
                </a:solidFill>
                <a:effectLst/>
              </a:rPr>
              <a:t>In 1955, after completing his technical schooling, he entered military flight training at the Orenburg Pilot's School. In 1960, after the search and selection process, Yuri Gagarin was chosen with 19 other pilots for the Soviet space program.</a:t>
            </a:r>
            <a:endParaRPr lang="ru-RU" sz="2000" b="0" dirty="0">
              <a:solidFill>
                <a:srgbClr val="7030A0"/>
              </a:solidFill>
            </a:endParaRPr>
          </a:p>
        </p:txBody>
      </p:sp>
      <p:sp>
        <p:nvSpPr>
          <p:cNvPr id="3" name="Объект 2"/>
          <p:cNvSpPr>
            <a:spLocks noGrp="1"/>
          </p:cNvSpPr>
          <p:nvPr>
            <p:ph sz="quarter" idx="13"/>
          </p:nvPr>
        </p:nvSpPr>
        <p:spPr>
          <a:xfrm>
            <a:off x="1143000" y="116632"/>
            <a:ext cx="6309320" cy="4680520"/>
          </a:xfrm>
          <a:prstGeom prst="rect">
            <a:avLst/>
          </a:prstGeom>
        </p:spPr>
        <p:txBody>
          <a:bodyPr/>
          <a:lstStyle/>
          <a:p>
            <a:endParaRPr lang="ru-RU"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16632"/>
            <a:ext cx="6336704" cy="46085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43929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869160"/>
            <a:ext cx="8568952" cy="1800200"/>
          </a:xfrm>
        </p:spPr>
        <p:txBody>
          <a:bodyPr>
            <a:normAutofit fontScale="90000"/>
          </a:bodyPr>
          <a:lstStyle/>
          <a:p>
            <a:pPr algn="l"/>
            <a:r>
              <a:rPr lang="en-US" sz="2000" b="0" dirty="0" smtClean="0">
                <a:solidFill>
                  <a:srgbClr val="7030A0"/>
                </a:solidFill>
                <a:effectLst/>
              </a:rPr>
              <a:t/>
            </a:r>
            <a:br>
              <a:rPr lang="en-US" sz="2000" b="0" dirty="0" smtClean="0">
                <a:solidFill>
                  <a:srgbClr val="7030A0"/>
                </a:solidFill>
                <a:effectLst/>
              </a:rPr>
            </a:br>
            <a:r>
              <a:rPr lang="en-US" sz="2000" b="0" dirty="0" smtClean="0">
                <a:solidFill>
                  <a:srgbClr val="7030A0"/>
                </a:solidFill>
                <a:effectLst/>
              </a:rPr>
              <a:t>In </a:t>
            </a:r>
            <a:r>
              <a:rPr lang="en-US" sz="2000" b="0" dirty="0">
                <a:solidFill>
                  <a:srgbClr val="7030A0"/>
                </a:solidFill>
                <a:effectLst/>
              </a:rPr>
              <a:t>August 1960 Gagarin was one of 20 possible candidates for the first launch. When the 20 candidates were asked to anonymously vote for which other candidate they would like to see as the first to fly, all but three chose Gagarin</a:t>
            </a:r>
            <a:r>
              <a:rPr lang="en-US" sz="2000" dirty="0">
                <a:solidFill>
                  <a:srgbClr val="7030A0"/>
                </a:solidFill>
                <a:effectLst/>
              </a:rPr>
              <a:t>.</a:t>
            </a:r>
            <a:r>
              <a:rPr lang="en-US" sz="2000" b="0" dirty="0" smtClean="0">
                <a:solidFill>
                  <a:srgbClr val="7030A0"/>
                </a:solidFill>
                <a:effectLst/>
              </a:rPr>
              <a:t/>
            </a:r>
            <a:br>
              <a:rPr lang="en-US" sz="2000" b="0" dirty="0" smtClean="0">
                <a:solidFill>
                  <a:srgbClr val="7030A0"/>
                </a:solidFill>
                <a:effectLst/>
              </a:rPr>
            </a:br>
            <a:r>
              <a:rPr lang="en-US" sz="2000" b="0" dirty="0">
                <a:solidFill>
                  <a:srgbClr val="7030A0"/>
                </a:solidFill>
                <a:effectLst/>
              </a:rPr>
              <a:t/>
            </a:r>
            <a:br>
              <a:rPr lang="en-US" sz="2000" b="0" dirty="0">
                <a:solidFill>
                  <a:srgbClr val="7030A0"/>
                </a:solidFill>
                <a:effectLst/>
              </a:rPr>
            </a:br>
            <a:r>
              <a:rPr lang="en-US" sz="2000" b="0" dirty="0" smtClean="0">
                <a:effectLst/>
              </a:rPr>
              <a:t/>
            </a:r>
            <a:br>
              <a:rPr lang="en-US" sz="2000" b="0" dirty="0" smtClean="0">
                <a:effectLst/>
              </a:rPr>
            </a:br>
            <a:r>
              <a:rPr lang="en-US" sz="2000" b="0" dirty="0">
                <a:effectLst/>
              </a:rPr>
              <a:t/>
            </a:r>
            <a:br>
              <a:rPr lang="en-US" sz="2000" b="0" dirty="0">
                <a:effectLst/>
              </a:rPr>
            </a:br>
            <a:endParaRPr lang="ru-RU" sz="2000" b="0" dirty="0"/>
          </a:p>
        </p:txBody>
      </p:sp>
      <p:sp>
        <p:nvSpPr>
          <p:cNvPr id="3" name="Объект 2"/>
          <p:cNvSpPr>
            <a:spLocks noGrp="1"/>
          </p:cNvSpPr>
          <p:nvPr>
            <p:ph sz="quarter" idx="13"/>
          </p:nvPr>
        </p:nvSpPr>
        <p:spPr>
          <a:xfrm>
            <a:off x="755576" y="116632"/>
            <a:ext cx="6096000" cy="4320480"/>
          </a:xfrm>
          <a:prstGeom prst="rect">
            <a:avLst/>
          </a:prstGeom>
        </p:spPr>
        <p:txBody>
          <a:bodyPr/>
          <a:lstStyle/>
          <a:p>
            <a:endParaRPr lang="ru-RU"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86677"/>
            <a:ext cx="6096000" cy="4206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65108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4869160"/>
            <a:ext cx="7694240" cy="1800200"/>
          </a:xfrm>
        </p:spPr>
        <p:txBody>
          <a:bodyPr/>
          <a:lstStyle/>
          <a:p>
            <a:pPr algn="l"/>
            <a:r>
              <a:rPr lang="en-US" sz="2000" dirty="0" smtClean="0">
                <a:effectLst/>
              </a:rPr>
              <a:t/>
            </a:r>
            <a:br>
              <a:rPr lang="en-US" sz="2000" dirty="0" smtClean="0">
                <a:effectLst/>
              </a:rPr>
            </a:br>
            <a:r>
              <a:rPr lang="en-US" sz="2000" b="0" dirty="0" smtClean="0">
                <a:solidFill>
                  <a:srgbClr val="7030A0"/>
                </a:solidFill>
                <a:effectLst/>
              </a:rPr>
              <a:t>On 27 March 1968, while on a routine training flight from </a:t>
            </a:r>
            <a:r>
              <a:rPr lang="en-US" sz="2000" b="0" dirty="0" err="1" smtClean="0">
                <a:solidFill>
                  <a:srgbClr val="7030A0"/>
                </a:solidFill>
                <a:effectLst/>
              </a:rPr>
              <a:t>Chkalovsky</a:t>
            </a:r>
            <a:r>
              <a:rPr lang="en-US" sz="2000" b="0" dirty="0" smtClean="0">
                <a:solidFill>
                  <a:srgbClr val="7030A0"/>
                </a:solidFill>
                <a:effectLst/>
              </a:rPr>
              <a:t> Air Base, he and flight instructor Vladimir </a:t>
            </a:r>
            <a:r>
              <a:rPr lang="en-US" sz="2000" b="0" dirty="0" err="1" smtClean="0">
                <a:solidFill>
                  <a:srgbClr val="7030A0"/>
                </a:solidFill>
                <a:effectLst/>
              </a:rPr>
              <a:t>Seryogin</a:t>
            </a:r>
            <a:r>
              <a:rPr lang="en-US" sz="2000" b="0" dirty="0" smtClean="0">
                <a:solidFill>
                  <a:srgbClr val="7030A0"/>
                </a:solidFill>
                <a:effectLst/>
              </a:rPr>
              <a:t> died in a MiG-15UTI crash near the town of </a:t>
            </a:r>
            <a:r>
              <a:rPr lang="en-US" sz="2000" b="0" dirty="0" err="1" smtClean="0">
                <a:solidFill>
                  <a:srgbClr val="7030A0"/>
                </a:solidFill>
                <a:effectLst/>
              </a:rPr>
              <a:t>Kirzhach</a:t>
            </a:r>
            <a:r>
              <a:rPr lang="en-US" sz="2000" b="0" dirty="0" smtClean="0">
                <a:solidFill>
                  <a:srgbClr val="7030A0"/>
                </a:solidFill>
                <a:effectLst/>
              </a:rPr>
              <a:t>. </a:t>
            </a:r>
            <a:endParaRPr lang="ru-RU" sz="2000" b="0" dirty="0">
              <a:solidFill>
                <a:srgbClr val="7030A0"/>
              </a:solidFill>
            </a:endParaRPr>
          </a:p>
        </p:txBody>
      </p:sp>
      <p:sp>
        <p:nvSpPr>
          <p:cNvPr id="3" name="Объект 2"/>
          <p:cNvSpPr>
            <a:spLocks noGrp="1"/>
          </p:cNvSpPr>
          <p:nvPr>
            <p:ph sz="quarter" idx="13"/>
          </p:nvPr>
        </p:nvSpPr>
        <p:spPr>
          <a:xfrm>
            <a:off x="395536" y="260648"/>
            <a:ext cx="6696744" cy="4176464"/>
          </a:xfrm>
          <a:prstGeom prst="rect">
            <a:avLst/>
          </a:prstGeom>
        </p:spPr>
        <p:txBody>
          <a:bodyPr/>
          <a:lstStyle/>
          <a:p>
            <a:endParaRPr lang="ru-RU"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60648"/>
            <a:ext cx="6696744"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216080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68144" y="836712"/>
            <a:ext cx="2808312" cy="4678456"/>
          </a:xfrm>
        </p:spPr>
        <p:txBody>
          <a:bodyPr/>
          <a:lstStyle/>
          <a:p>
            <a:pPr algn="l"/>
            <a:r>
              <a:rPr lang="en-US" sz="2000" b="0" dirty="0" smtClean="0"/>
              <a:t/>
            </a:r>
            <a:br>
              <a:rPr lang="en-US" sz="2000" b="0" dirty="0" smtClean="0"/>
            </a:br>
            <a:r>
              <a:rPr lang="en-US" sz="2000" b="0" dirty="0"/>
              <a:t/>
            </a:r>
            <a:br>
              <a:rPr lang="en-US" sz="2000" b="0" dirty="0"/>
            </a:br>
            <a:r>
              <a:rPr lang="en-US" sz="2000" b="0" dirty="0" smtClean="0"/>
              <a:t/>
            </a:r>
            <a:br>
              <a:rPr lang="en-US" sz="2000" b="0" dirty="0" smtClean="0"/>
            </a:br>
            <a:r>
              <a:rPr lang="en-US" sz="2000" b="0" dirty="0"/>
              <a:t/>
            </a:r>
            <a:br>
              <a:rPr lang="en-US" sz="2000" b="0" dirty="0"/>
            </a:br>
            <a:r>
              <a:rPr lang="en-US" sz="2000" b="0" dirty="0" smtClean="0"/>
              <a:t/>
            </a:r>
            <a:br>
              <a:rPr lang="en-US" sz="2000" b="0" dirty="0" smtClean="0"/>
            </a:br>
            <a:r>
              <a:rPr lang="en-US" sz="2000" b="0" dirty="0" smtClean="0">
                <a:solidFill>
                  <a:srgbClr val="7030A0"/>
                </a:solidFill>
              </a:rPr>
              <a:t> Gagarin’s monument in Moscow</a:t>
            </a:r>
            <a:endParaRPr lang="ru-RU" sz="2000" b="0" dirty="0">
              <a:solidFill>
                <a:srgbClr val="7030A0"/>
              </a:solidFill>
            </a:endParaRPr>
          </a:p>
        </p:txBody>
      </p:sp>
      <p:sp>
        <p:nvSpPr>
          <p:cNvPr id="3" name="Объект 2"/>
          <p:cNvSpPr>
            <a:spLocks noGrp="1"/>
          </p:cNvSpPr>
          <p:nvPr>
            <p:ph sz="quarter" idx="13"/>
          </p:nvPr>
        </p:nvSpPr>
        <p:spPr>
          <a:xfrm>
            <a:off x="395536" y="116632"/>
            <a:ext cx="5040561" cy="6624736"/>
          </a:xfrm>
          <a:prstGeom prst="rect">
            <a:avLst/>
          </a:prstGeom>
        </p:spPr>
        <p:txBody>
          <a:bodyPr/>
          <a:lstStyle/>
          <a:p>
            <a:endParaRPr lang="ru-RU"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7" y="116632"/>
            <a:ext cx="5040560" cy="6408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5436779"/>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2</TotalTime>
  <Words>44</Words>
  <Application>Microsoft Office PowerPoint</Application>
  <PresentationFormat>Экран (4:3)</PresentationFormat>
  <Paragraphs>6</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Воздушный поток</vt:lpstr>
      <vt:lpstr>    Yuri Alekseyevich Gagarin  (9 March 1934 – 27 March 1968) was a Soviet pilot and cosmonaut. He was the first human to journey into outer space, when his Vostok spacecraft completed an orbit of the Earth on April 12, 1961.</vt:lpstr>
      <vt:lpstr>  In his youth, Gagarin became interested in space and planets.After studying for one year at a vocational technical school in Lyubertsy, Gagarin was selected for further training at a technical high school in Saratov. While there, he joined the "AeroClub", and learned to fly a light aircraft, a hobby that would take up an increasing portion of his time.</vt:lpstr>
      <vt:lpstr>In 1955, after completing his technical schooling, he entered military flight training at the Orenburg Pilot's School. In 1960, after the search and selection process, Yuri Gagarin was chosen with 19 other pilots for the Soviet space program.</vt:lpstr>
      <vt:lpstr> In August 1960 Gagarin was one of 20 possible candidates for the first launch. When the 20 candidates were asked to anonymously vote for which other candidate they would like to see as the first to fly, all but three chose Gagarin.    </vt:lpstr>
      <vt:lpstr> On 27 March 1968, while on a routine training flight from Chkalovsky Air Base, he and flight instructor Vladimir Seryogin died in a MiG-15UTI crash near the town of Kirzhach. </vt:lpstr>
      <vt:lpstr>      Gagarin’s monument in Moscow</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Yuri Alekseyevich Gagarin  (9 March 1934 – 27 March 1968) was a Soviet pilot and cosmonaut. He was the first human to journey into outer space, when his Vostok spacecraft completed an orbit of the Earth on April 12, 1961.</dc:title>
  <dc:creator>Андрей</dc:creator>
  <cp:lastModifiedBy>Андрей</cp:lastModifiedBy>
  <cp:revision>1</cp:revision>
  <dcterms:created xsi:type="dcterms:W3CDTF">2012-02-11T12:25:44Z</dcterms:created>
  <dcterms:modified xsi:type="dcterms:W3CDTF">2012-02-11T12:27:50Z</dcterms:modified>
</cp:coreProperties>
</file>