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67" r:id="rId2"/>
    <p:sldId id="315" r:id="rId3"/>
    <p:sldId id="289" r:id="rId4"/>
    <p:sldId id="302" r:id="rId5"/>
    <p:sldId id="301" r:id="rId6"/>
    <p:sldId id="274" r:id="rId7"/>
    <p:sldId id="278" r:id="rId8"/>
    <p:sldId id="294" r:id="rId9"/>
    <p:sldId id="296" r:id="rId10"/>
    <p:sldId id="310" r:id="rId11"/>
    <p:sldId id="279" r:id="rId12"/>
    <p:sldId id="306" r:id="rId13"/>
    <p:sldId id="314" r:id="rId14"/>
    <p:sldId id="283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828" y="1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5E81E2-F021-4A4F-BBA4-79C8ED8B28B8}" type="datetimeFigureOut">
              <a:rPr lang="ru-RU" smtClean="0"/>
              <a:pPr/>
              <a:t>11.02.2012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E5BE67A5-DC5C-47C5-94D8-88C0F74330E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5E81E2-F021-4A4F-BBA4-79C8ED8B28B8}" type="datetimeFigureOut">
              <a:rPr lang="ru-RU" smtClean="0"/>
              <a:pPr/>
              <a:t>11.02.2012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BE67A5-DC5C-47C5-94D8-88C0F74330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E5BE67A5-DC5C-47C5-94D8-88C0F74330E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5E81E2-F021-4A4F-BBA4-79C8ED8B28B8}" type="datetimeFigureOut">
              <a:rPr lang="ru-RU" smtClean="0"/>
              <a:pPr/>
              <a:t>11.02.2012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5E81E2-F021-4A4F-BBA4-79C8ED8B28B8}" type="datetimeFigureOut">
              <a:rPr lang="ru-RU" smtClean="0"/>
              <a:pPr/>
              <a:t>11.02.2012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E5BE67A5-DC5C-47C5-94D8-88C0F74330E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5E81E2-F021-4A4F-BBA4-79C8ED8B28B8}" type="datetimeFigureOut">
              <a:rPr lang="ru-RU" smtClean="0"/>
              <a:pPr/>
              <a:t>11.02.2012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E5BE67A5-DC5C-47C5-94D8-88C0F74330E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A45E81E2-F021-4A4F-BBA4-79C8ED8B28B8}" type="datetimeFigureOut">
              <a:rPr lang="ru-RU" smtClean="0"/>
              <a:pPr/>
              <a:t>11.02.2012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BE67A5-DC5C-47C5-94D8-88C0F74330E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Содержимое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5E81E2-F021-4A4F-BBA4-79C8ED8B28B8}" type="datetimeFigureOut">
              <a:rPr lang="ru-RU" smtClean="0"/>
              <a:pPr/>
              <a:t>11.02.2012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Содержимое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Содержимое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Овал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Овал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E5BE67A5-DC5C-47C5-94D8-88C0F74330E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5E81E2-F021-4A4F-BBA4-79C8ED8B28B8}" type="datetimeFigureOut">
              <a:rPr lang="ru-RU" smtClean="0"/>
              <a:pPr/>
              <a:t>11.02.2012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E5BE67A5-DC5C-47C5-94D8-88C0F74330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5E81E2-F021-4A4F-BBA4-79C8ED8B28B8}" type="datetimeFigureOut">
              <a:rPr lang="ru-RU" smtClean="0"/>
              <a:pPr/>
              <a:t>11.02.2012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E5BE67A5-DC5C-47C5-94D8-88C0F74330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Содержимое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E5BE67A5-DC5C-47C5-94D8-88C0F74330E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5E81E2-F021-4A4F-BBA4-79C8ED8B28B8}" type="datetimeFigureOut">
              <a:rPr lang="ru-RU" smtClean="0"/>
              <a:pPr/>
              <a:t>11.02.2012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ая соединительная линия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E5BE67A5-DC5C-47C5-94D8-88C0F74330E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A45E81E2-F021-4A4F-BBA4-79C8ED8B28B8}" type="datetimeFigureOut">
              <a:rPr lang="ru-RU" smtClean="0"/>
              <a:pPr/>
              <a:t>11.02.2012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A45E81E2-F021-4A4F-BBA4-79C8ED8B28B8}" type="datetimeFigureOut">
              <a:rPr lang="ru-RU" smtClean="0"/>
              <a:pPr/>
              <a:t>11.02.2012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E5BE67A5-DC5C-47C5-94D8-88C0F74330E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slideLayout" Target="../slideLayouts/slideLayout9.xml"/><Relationship Id="rId1" Type="http://schemas.openxmlformats.org/officeDocument/2006/relationships/audio" Target="file:///E:\&#1084;&#1086;&#1103;%20&#1072;&#1090;&#1090;&#1077;&#1089;&#1090;\&#1089;&#1077;&#1084;&#1080;&#1085;&#1072;&#1088;%2018.03.11\&#1057;&#1091;&#1084;&#1077;&#1088;&#1082;&#1080;%20-%20&#1092;&#1086;&#1088;&#1090;&#1077;&#1087;&#1080;&#1072;&#1085;&#1086;.mp3" TargetMode="External"/><Relationship Id="rId6" Type="http://schemas.openxmlformats.org/officeDocument/2006/relationships/image" Target="../media/image12.pn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audio" Target="file:///E:\&#1084;&#1086;&#1103;%20&#1072;&#1090;&#1090;&#1077;&#1089;&#1090;\&#1089;&#1077;&#1084;&#1080;&#1085;&#1072;&#1088;%2018.03.11\06%20-%20Enigma%20-%20Shadows%20in%20the%20silence.mp3" TargetMode="External"/><Relationship Id="rId1" Type="http://schemas.openxmlformats.org/officeDocument/2006/relationships/audio" Target="file:///E:\&#1084;&#1086;&#1103;%20&#1072;&#1090;&#1090;&#1077;&#1089;&#1090;\&#1089;&#1077;&#1084;&#1080;&#1085;&#1072;&#1088;%2018.03.11\&#1057;&#1091;&#1084;&#1077;&#1088;&#1082;&#1080;%20-%20&#1092;&#1086;&#1088;&#1090;&#1077;&#1087;&#1080;&#1072;&#1085;&#1086;.mp3" TargetMode="Externa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643182"/>
            <a:ext cx="7129490" cy="857256"/>
          </a:xfrm>
        </p:spPr>
        <p:txBody>
          <a:bodyPr/>
          <a:lstStyle/>
          <a:p>
            <a:pPr algn="l"/>
            <a:r>
              <a:rPr lang="en-US" dirty="0" smtClean="0">
                <a:solidFill>
                  <a:schemeClr val="tx1"/>
                </a:solidFill>
              </a:rPr>
              <a:t>Are you sure about your table manners?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85786" y="214290"/>
            <a:ext cx="7772400" cy="3571900"/>
          </a:xfrm>
        </p:spPr>
        <p:txBody>
          <a:bodyPr/>
          <a:lstStyle/>
          <a:p>
            <a:r>
              <a:rPr lang="en-US" dirty="0" smtClean="0"/>
              <a:t>TABLE MANNERS</a:t>
            </a:r>
            <a:endParaRPr lang="ru-RU" dirty="0"/>
          </a:p>
        </p:txBody>
      </p:sp>
      <p:pic>
        <p:nvPicPr>
          <p:cNvPr id="11" name="Picture 9" descr="C:\Documents and Settings\1\Рабочий стол\555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86380" y="4000504"/>
            <a:ext cx="3286148" cy="2143140"/>
          </a:xfrm>
          <a:prstGeom prst="rect">
            <a:avLst/>
          </a:prstGeom>
          <a:noFill/>
        </p:spPr>
      </p:pic>
      <p:pic>
        <p:nvPicPr>
          <p:cNvPr id="13" name="Picture 2" descr="C:\Documents and Settings\1\Рабочий стол\2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596" y="285728"/>
            <a:ext cx="2719413" cy="21383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2085972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2857496"/>
            <a:ext cx="2362200" cy="3268667"/>
          </a:xfrm>
        </p:spPr>
        <p:txBody>
          <a:bodyPr>
            <a:noAutofit/>
          </a:bodyPr>
          <a:lstStyle/>
          <a:p>
            <a:r>
              <a:rPr lang="en-US" sz="3200" dirty="0" smtClean="0"/>
              <a:t>Let’s write  the book “Table manners for our school canteen”</a:t>
            </a:r>
            <a:endParaRPr lang="ru-RU" sz="3200" dirty="0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Table manners are even older than tables. The first rules appeared 9000 years ago.</a:t>
            </a:r>
          </a:p>
          <a:p>
            <a:r>
              <a:rPr lang="en-US" dirty="0" smtClean="0"/>
              <a:t>But the first book of manners was published in 1530.</a:t>
            </a:r>
          </a:p>
          <a:p>
            <a:r>
              <a:rPr lang="en-US" dirty="0" smtClean="0"/>
              <a:t>The name of its author was Erasmus.</a:t>
            </a:r>
          </a:p>
          <a:p>
            <a:r>
              <a:rPr lang="en-US" dirty="0" smtClean="0"/>
              <a:t>Nowadays  people know a lot of different rules, however  we  often forget them (especially in our school canteen).</a:t>
            </a:r>
            <a:endParaRPr lang="ru-RU" dirty="0"/>
          </a:p>
        </p:txBody>
      </p:sp>
      <p:pic>
        <p:nvPicPr>
          <p:cNvPr id="5" name="Picture 5" descr="C:\Documents and Settings\1\Рабочий стол\999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15074" y="5214950"/>
            <a:ext cx="1428750" cy="1143000"/>
          </a:xfrm>
          <a:prstGeom prst="rect">
            <a:avLst/>
          </a:prstGeom>
          <a:noFill/>
        </p:spPr>
      </p:pic>
      <p:pic>
        <p:nvPicPr>
          <p:cNvPr id="6" name="Picture 5" descr="cookery-book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1071546"/>
            <a:ext cx="2643206" cy="18573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dirty="0" smtClean="0"/>
              <a:t> </a:t>
            </a:r>
            <a:r>
              <a:rPr lang="en-US" sz="2200" dirty="0" smtClean="0">
                <a:solidFill>
                  <a:schemeClr val="bg2">
                    <a:lumMod val="25000"/>
                  </a:schemeClr>
                </a:solidFill>
              </a:rPr>
              <a:t>SAY HOW TABLE MANNERS USED TO BE DIFFERENT FROM NOW.</a:t>
            </a:r>
            <a:endParaRPr lang="ru-RU" sz="22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Children used to stand behind the adults.</a:t>
            </a:r>
          </a:p>
          <a:p>
            <a:r>
              <a:rPr lang="en-US" dirty="0" smtClean="0"/>
              <a:t>People used to eat from big pots.</a:t>
            </a:r>
          </a:p>
          <a:p>
            <a:r>
              <a:rPr lang="en-US" dirty="0" smtClean="0"/>
              <a:t>Some people used to blow their noses or spit at the table.</a:t>
            </a:r>
          </a:p>
          <a:p>
            <a:r>
              <a:rPr lang="en-US" dirty="0" smtClean="0"/>
              <a:t>In the past people eat with their fingers.</a:t>
            </a:r>
          </a:p>
          <a:p>
            <a:r>
              <a:rPr lang="en-US" dirty="0" smtClean="0"/>
              <a:t>Some people used to lick the fingers, not to wipe them on the tablecloth.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Nowadays children are allowed to sit at the table together with adults.</a:t>
            </a:r>
          </a:p>
          <a:p>
            <a:r>
              <a:rPr lang="en-US" dirty="0" smtClean="0"/>
              <a:t>People eat from plates.</a:t>
            </a:r>
          </a:p>
          <a:p>
            <a:r>
              <a:rPr lang="en-US" dirty="0" smtClean="0"/>
              <a:t>Nobody is allowed to do it.</a:t>
            </a:r>
          </a:p>
          <a:p>
            <a:r>
              <a:rPr lang="en-US" sz="2400" dirty="0" smtClean="0"/>
              <a:t>We use a knife, fork, or spoon.</a:t>
            </a:r>
          </a:p>
          <a:p>
            <a:r>
              <a:rPr lang="en-US" sz="2400" dirty="0" smtClean="0"/>
              <a:t>All people wipe fingers on the tablecloth.</a:t>
            </a:r>
          </a:p>
          <a:p>
            <a:pPr>
              <a:buNone/>
            </a:pPr>
            <a:endParaRPr lang="en-US" sz="2400" dirty="0" smtClean="0"/>
          </a:p>
          <a:p>
            <a:endParaRPr lang="en-US" sz="2400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ru-RU" dirty="0"/>
          </a:p>
        </p:txBody>
      </p:sp>
      <p:pic>
        <p:nvPicPr>
          <p:cNvPr id="5" name="Picture 4" descr="C:\Documents and Settings\1\Рабочий стол\8888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15206" y="5286388"/>
            <a:ext cx="1428750" cy="952500"/>
          </a:xfrm>
          <a:prstGeom prst="rect">
            <a:avLst/>
          </a:prstGeom>
          <a:noFill/>
        </p:spPr>
      </p:pic>
      <p:pic>
        <p:nvPicPr>
          <p:cNvPr id="7" name="Picture 5" descr="C:\Documents and Settings\1\Рабочий стол\i[4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2066" y="5286388"/>
            <a:ext cx="1352550" cy="990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7158" y="500042"/>
            <a:ext cx="8358246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 smtClean="0">
                <a:solidFill>
                  <a:schemeClr val="accent1">
                    <a:lumMod val="50000"/>
                  </a:schemeClr>
                </a:solidFill>
              </a:rPr>
              <a:t>What should/shouldn’t </a:t>
            </a:r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sz="2800" b="1" dirty="0" smtClean="0">
                <a:solidFill>
                  <a:schemeClr val="accent1">
                    <a:lumMod val="50000"/>
                  </a:schemeClr>
                </a:solidFill>
              </a:rPr>
              <a:t>we do at the table?</a:t>
            </a:r>
          </a:p>
          <a:p>
            <a:pPr marL="514350" indent="-514350">
              <a:buAutoNum type="arabicPeriod"/>
            </a:pPr>
            <a:r>
              <a:rPr lang="en-US" sz="2800" dirty="0" smtClean="0">
                <a:solidFill>
                  <a:srgbClr val="002060"/>
                </a:solidFill>
              </a:rPr>
              <a:t>Lick your fingers</a:t>
            </a:r>
          </a:p>
          <a:p>
            <a:pPr marL="514350" indent="-514350">
              <a:buAutoNum type="arabicPeriod"/>
            </a:pPr>
            <a:r>
              <a:rPr lang="en-US" sz="2800" dirty="0" smtClean="0">
                <a:solidFill>
                  <a:srgbClr val="002060"/>
                </a:solidFill>
              </a:rPr>
              <a:t>Say thank you when you finish your meal</a:t>
            </a:r>
          </a:p>
          <a:p>
            <a:pPr marL="514350" indent="-514350">
              <a:buAutoNum type="arabicPeriod"/>
            </a:pPr>
            <a:r>
              <a:rPr lang="en-US" sz="2800" dirty="0" smtClean="0">
                <a:solidFill>
                  <a:srgbClr val="002060"/>
                </a:solidFill>
              </a:rPr>
              <a:t>Use your knife and fork, or spoon</a:t>
            </a:r>
          </a:p>
          <a:p>
            <a:pPr marL="514350" indent="-514350">
              <a:buAutoNum type="arabicPeriod"/>
            </a:pPr>
            <a:r>
              <a:rPr lang="en-US" sz="2800" dirty="0" smtClean="0">
                <a:solidFill>
                  <a:srgbClr val="002060"/>
                </a:solidFill>
              </a:rPr>
              <a:t>Put your elbows on the table</a:t>
            </a:r>
          </a:p>
          <a:p>
            <a:pPr marL="514350" indent="-514350">
              <a:buAutoNum type="arabicPeriod"/>
            </a:pPr>
            <a:r>
              <a:rPr lang="en-US" sz="2800" dirty="0" smtClean="0">
                <a:solidFill>
                  <a:srgbClr val="002060"/>
                </a:solidFill>
              </a:rPr>
              <a:t>Sit up straight</a:t>
            </a:r>
          </a:p>
          <a:p>
            <a:pPr marL="514350" indent="-514350">
              <a:buAutoNum type="arabicPeriod"/>
            </a:pPr>
            <a:r>
              <a:rPr lang="en-US" sz="2800" dirty="0" smtClean="0">
                <a:solidFill>
                  <a:srgbClr val="002060"/>
                </a:solidFill>
              </a:rPr>
              <a:t>Talk with your mouth full</a:t>
            </a:r>
          </a:p>
          <a:p>
            <a:pPr marL="514350" indent="-514350">
              <a:buAutoNum type="arabicPeriod"/>
            </a:pPr>
            <a:r>
              <a:rPr lang="en-US" sz="2800" dirty="0" smtClean="0">
                <a:solidFill>
                  <a:srgbClr val="002060"/>
                </a:solidFill>
              </a:rPr>
              <a:t>Throw bones on the floor</a:t>
            </a:r>
          </a:p>
          <a:p>
            <a:pPr marL="514350" indent="-514350">
              <a:buAutoNum type="arabicPeriod"/>
            </a:pPr>
            <a:r>
              <a:rPr lang="en-US" sz="2800" dirty="0" smtClean="0">
                <a:solidFill>
                  <a:srgbClr val="002060"/>
                </a:solidFill>
              </a:rPr>
              <a:t>Wipe your fingers on the tablecloth</a:t>
            </a:r>
          </a:p>
          <a:p>
            <a:pPr marL="514350" indent="-514350">
              <a:buAutoNum type="arabicPeriod"/>
            </a:pPr>
            <a:endParaRPr lang="en-US" sz="2800" dirty="0" smtClean="0"/>
          </a:p>
        </p:txBody>
      </p:sp>
      <p:pic>
        <p:nvPicPr>
          <p:cNvPr id="3" name="Picture 4" descr="C:\Documents and Settings\1\Рабочий стол\22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4500570"/>
            <a:ext cx="3057537" cy="2071696"/>
          </a:xfrm>
          <a:prstGeom prst="rect">
            <a:avLst/>
          </a:prstGeom>
          <a:noFill/>
        </p:spPr>
      </p:pic>
      <p:pic>
        <p:nvPicPr>
          <p:cNvPr id="4" name="Picture 2" descr="C:\Documents and Settings\1\Рабочий стол\33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86578" y="2000240"/>
            <a:ext cx="1714512" cy="1781179"/>
          </a:xfrm>
          <a:prstGeom prst="rect">
            <a:avLst/>
          </a:prstGeom>
          <a:noFill/>
        </p:spPr>
      </p:pic>
      <p:pic>
        <p:nvPicPr>
          <p:cNvPr id="5" name="Picture 4" descr="C:\Documents and Settings\1\Рабочий стол\777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72264" y="4357694"/>
            <a:ext cx="2000264" cy="19288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/>
              <a:t>YOU </a:t>
            </a:r>
            <a:r>
              <a:rPr smtClean="0"/>
              <a:t>SHOULDN’T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3"/>
          </p:nvPr>
        </p:nvSpPr>
        <p:spPr>
          <a:xfrm>
            <a:off x="4791330" y="1357298"/>
            <a:ext cx="4041775" cy="898222"/>
          </a:xfrm>
        </p:spPr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YOU SHOULD</a:t>
            </a:r>
          </a:p>
          <a:p>
            <a:endParaRPr lang="en-US" dirty="0" smtClean="0"/>
          </a:p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/>
        <p:txBody>
          <a:bodyPr>
            <a:normAutofit/>
          </a:bodyPr>
          <a:lstStyle/>
          <a:p>
            <a:pPr marL="514350" indent="-514350">
              <a:buFont typeface="Wingdings" pitchFamily="2" charset="2"/>
              <a:buChar char="§"/>
            </a:pPr>
            <a:r>
              <a:rPr lang="en-US" sz="2400" dirty="0" smtClean="0"/>
              <a:t>Lick your fingers</a:t>
            </a:r>
          </a:p>
          <a:p>
            <a:pPr marL="514350" indent="-514350">
              <a:buFont typeface="Wingdings" pitchFamily="2" charset="2"/>
              <a:buChar char="§"/>
            </a:pPr>
            <a:r>
              <a:rPr lang="en-US" sz="2400" dirty="0" smtClean="0"/>
              <a:t>Put your elbows on the table</a:t>
            </a:r>
          </a:p>
          <a:p>
            <a:pPr marL="514350" indent="-514350">
              <a:buFont typeface="Wingdings" pitchFamily="2" charset="2"/>
              <a:buChar char="§"/>
            </a:pPr>
            <a:r>
              <a:rPr lang="en-US" sz="2400" dirty="0" smtClean="0"/>
              <a:t>Talk with your mouth full</a:t>
            </a:r>
          </a:p>
          <a:p>
            <a:pPr marL="514350" indent="-514350">
              <a:buFont typeface="Wingdings" pitchFamily="2" charset="2"/>
              <a:buChar char="§"/>
            </a:pPr>
            <a:r>
              <a:rPr lang="en-US" sz="2400" dirty="0" smtClean="0"/>
              <a:t>Throw bones on the floor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en-US" sz="2800" dirty="0" smtClean="0"/>
              <a:t>Say thank you when you finish your meal</a:t>
            </a:r>
          </a:p>
          <a:p>
            <a:pPr>
              <a:buFont typeface="Wingdings" pitchFamily="2" charset="2"/>
              <a:buChar char="Ø"/>
            </a:pPr>
            <a:r>
              <a:rPr lang="en-US" sz="2800" dirty="0" smtClean="0"/>
              <a:t>Use your knife and fork, or spoon</a:t>
            </a:r>
          </a:p>
          <a:p>
            <a:pPr>
              <a:buFont typeface="Wingdings" pitchFamily="2" charset="2"/>
              <a:buChar char="Ø"/>
            </a:pPr>
            <a:r>
              <a:rPr lang="en-US" sz="2800" dirty="0" smtClean="0"/>
              <a:t>Sit up straight</a:t>
            </a:r>
          </a:p>
          <a:p>
            <a:pPr>
              <a:buFont typeface="Wingdings" pitchFamily="2" charset="2"/>
              <a:buChar char="Ø"/>
            </a:pPr>
            <a:r>
              <a:rPr lang="en-US" sz="2800" dirty="0" smtClean="0"/>
              <a:t>Wipe your fingers on the tablecloth</a:t>
            </a:r>
            <a:endParaRPr lang="ru-RU" sz="2800" dirty="0" smtClean="0"/>
          </a:p>
          <a:p>
            <a:endParaRPr lang="en-US" sz="2800" dirty="0" smtClean="0"/>
          </a:p>
          <a:p>
            <a:endParaRPr lang="en-US" sz="2800" dirty="0" smtClean="0"/>
          </a:p>
          <a:p>
            <a:endParaRPr lang="en-US" sz="2800" dirty="0" smtClean="0"/>
          </a:p>
          <a:p>
            <a:endParaRPr lang="en-US" sz="2800" dirty="0" smtClean="0"/>
          </a:p>
          <a:p>
            <a:endParaRPr lang="ru-RU" dirty="0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b="1" dirty="0" smtClean="0"/>
              <a:t>REMEMBER!</a:t>
            </a:r>
            <a:endParaRPr lang="ru-RU" b="1" dirty="0"/>
          </a:p>
        </p:txBody>
      </p:sp>
      <p:pic>
        <p:nvPicPr>
          <p:cNvPr id="8" name="Picture 3" descr="C:\Documents and Settings\1\Рабочий стол\666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768" y="285728"/>
            <a:ext cx="1343025" cy="1009650"/>
          </a:xfrm>
          <a:prstGeom prst="rect">
            <a:avLst/>
          </a:prstGeom>
          <a:noFill/>
        </p:spPr>
      </p:pic>
      <p:pic>
        <p:nvPicPr>
          <p:cNvPr id="9" name="Picture 10" descr="C:\Documents and Settings\1\Рабочий стол\444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71736" y="5072074"/>
            <a:ext cx="1500198" cy="134939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8" descr="D:\Мои рисунки\wall1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08304" y="836712"/>
            <a:ext cx="687020" cy="214314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 flipH="1">
            <a:off x="214282" y="990600"/>
            <a:ext cx="3000396" cy="5257800"/>
          </a:xfrm>
        </p:spPr>
        <p:txBody>
          <a:bodyPr>
            <a:normAutofit lnSpcReduction="10000"/>
          </a:bodyPr>
          <a:lstStyle/>
          <a:p>
            <a:pPr>
              <a:lnSpc>
                <a:spcPct val="150000"/>
              </a:lnSpc>
            </a:pPr>
            <a:r>
              <a:rPr lang="en-US" b="1" dirty="0" smtClean="0"/>
              <a:t>   </a:t>
            </a:r>
            <a:r>
              <a:rPr lang="en-US" sz="3200" b="1" dirty="0" smtClean="0"/>
              <a:t>MOST OF ALL  I </a:t>
            </a:r>
          </a:p>
          <a:p>
            <a:pPr>
              <a:lnSpc>
                <a:spcPct val="150000"/>
              </a:lnSpc>
            </a:pPr>
            <a:r>
              <a:rPr lang="en-US" sz="3200" b="1" dirty="0" smtClean="0"/>
              <a:t>WANT  TO BE HAPPY, STRONG AND HEALTHY!</a:t>
            </a:r>
            <a:endParaRPr lang="ru-RU" sz="3200" b="1" dirty="0"/>
          </a:p>
        </p:txBody>
      </p:sp>
      <p:pic>
        <p:nvPicPr>
          <p:cNvPr id="30723" name="Picture 3" descr="bg"/>
          <p:cNvPicPr>
            <a:picLocks noChangeAspect="1" noChangeArrowheads="1"/>
          </p:cNvPicPr>
          <p:nvPr/>
        </p:nvPicPr>
        <p:blipFill>
          <a:blip r:embed="rId4" cstate="print">
            <a:lum bright="-18000" contrast="30000"/>
          </a:blip>
          <a:srcRect/>
          <a:stretch>
            <a:fillRect/>
          </a:stretch>
        </p:blipFill>
        <p:spPr bwMode="auto">
          <a:xfrm>
            <a:off x="3071802" y="571480"/>
            <a:ext cx="6072198" cy="59293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7" name="Picture 7" descr="D:\Мои рисунки\wall138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75856" y="3356992"/>
            <a:ext cx="5440688" cy="3000396"/>
          </a:xfrm>
          <a:prstGeom prst="rect">
            <a:avLst/>
          </a:prstGeom>
          <a:noFill/>
        </p:spPr>
      </p:pic>
      <p:pic>
        <p:nvPicPr>
          <p:cNvPr id="9" name="Сумерки - фортепиано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 cstate="print"/>
          <a:stretch>
            <a:fillRect/>
          </a:stretch>
        </p:blipFill>
        <p:spPr>
          <a:xfrm>
            <a:off x="8028384" y="3645024"/>
            <a:ext cx="304800" cy="304800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3275856" y="692696"/>
            <a:ext cx="4248472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dirty="0" smtClean="0"/>
              <a:t>People sometimes say to me:</a:t>
            </a:r>
            <a:endParaRPr lang="ru-RU" dirty="0" smtClean="0"/>
          </a:p>
          <a:p>
            <a:pPr>
              <a:buNone/>
            </a:pPr>
            <a:r>
              <a:rPr lang="en-US" dirty="0" smtClean="0"/>
              <a:t>“Tell me, what do you want to be?”</a:t>
            </a:r>
            <a:endParaRPr lang="ru-RU" dirty="0" smtClean="0"/>
          </a:p>
          <a:p>
            <a:pPr>
              <a:buNone/>
            </a:pPr>
            <a:r>
              <a:rPr lang="en-US" dirty="0" smtClean="0"/>
              <a:t>I usually answer: “I don’t know,”</a:t>
            </a:r>
            <a:endParaRPr lang="ru-RU" dirty="0" smtClean="0"/>
          </a:p>
          <a:p>
            <a:pPr>
              <a:buNone/>
            </a:pPr>
            <a:r>
              <a:rPr lang="en-US" dirty="0" smtClean="0"/>
              <a:t>But it isn’t really so.</a:t>
            </a:r>
            <a:endParaRPr lang="ru-RU" dirty="0" smtClean="0"/>
          </a:p>
          <a:p>
            <a:pPr>
              <a:buNone/>
            </a:pPr>
            <a:r>
              <a:rPr lang="en-US" dirty="0" smtClean="0"/>
              <a:t>I want to win an Olympic race,</a:t>
            </a:r>
            <a:endParaRPr lang="ru-RU" dirty="0" smtClean="0"/>
          </a:p>
          <a:p>
            <a:pPr>
              <a:buNone/>
            </a:pPr>
            <a:r>
              <a:rPr lang="en-US" dirty="0" smtClean="0"/>
              <a:t>I want to see the Earth from space,</a:t>
            </a:r>
            <a:endParaRPr lang="ru-RU" dirty="0" smtClean="0"/>
          </a:p>
          <a:p>
            <a:pPr>
              <a:buNone/>
            </a:pPr>
            <a:r>
              <a:rPr lang="en-US" dirty="0" smtClean="0"/>
              <a:t>I want to travel to Timbuktu,</a:t>
            </a:r>
            <a:endParaRPr lang="ru-RU" dirty="0" smtClean="0"/>
          </a:p>
          <a:p>
            <a:pPr>
              <a:buNone/>
            </a:pPr>
            <a:r>
              <a:rPr lang="en-US" dirty="0" smtClean="0"/>
              <a:t>I want to be rich and famous, too.</a:t>
            </a:r>
            <a:endParaRPr lang="ru-RU" dirty="0" smtClean="0"/>
          </a:p>
          <a:p>
            <a:pPr>
              <a:buNone/>
            </a:pPr>
            <a:r>
              <a:rPr lang="en-US" dirty="0" smtClean="0"/>
              <a:t>I want to star on Hollywood’s screen,</a:t>
            </a:r>
            <a:endParaRPr lang="ru-RU" dirty="0" smtClean="0"/>
          </a:p>
          <a:p>
            <a:pPr>
              <a:buNone/>
            </a:pPr>
            <a:r>
              <a:rPr lang="en-US" dirty="0" smtClean="0"/>
              <a:t>I want to invent a new machine,</a:t>
            </a:r>
            <a:endParaRPr lang="ru-RU" dirty="0" smtClean="0"/>
          </a:p>
          <a:p>
            <a:pPr>
              <a:buNone/>
            </a:pPr>
            <a:r>
              <a:rPr lang="en-US" dirty="0" smtClean="0"/>
              <a:t>I want to be very clever and wise,</a:t>
            </a:r>
            <a:endParaRPr lang="ru-RU" dirty="0" smtClean="0"/>
          </a:p>
          <a:p>
            <a:pPr>
              <a:buNone/>
            </a:pPr>
            <a:r>
              <a:rPr lang="en-US" dirty="0" smtClean="0"/>
              <a:t>I want to win the Noble prize.</a:t>
            </a:r>
            <a:endParaRPr lang="ru-RU" dirty="0" smtClean="0"/>
          </a:p>
          <a:p>
            <a:pPr>
              <a:buNone/>
            </a:pPr>
            <a:r>
              <a:rPr lang="en-US" dirty="0" smtClean="0"/>
              <a:t>But most of all, I want to be </a:t>
            </a:r>
            <a:endParaRPr lang="ru-RU" dirty="0" smtClean="0"/>
          </a:p>
          <a:p>
            <a:pPr>
              <a:buNone/>
            </a:pPr>
            <a:r>
              <a:rPr lang="en-US" dirty="0" smtClean="0"/>
              <a:t>Healthy and strong, and happy.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88980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914400"/>
            <a:ext cx="2808312" cy="4314800"/>
          </a:xfrm>
        </p:spPr>
        <p:txBody>
          <a:bodyPr/>
          <a:lstStyle/>
          <a:p>
            <a:r>
              <a:rPr lang="en-US" sz="1800" dirty="0" smtClean="0"/>
              <a:t/>
            </a:r>
            <a:br>
              <a:rPr lang="en-US" sz="1800" dirty="0" smtClean="0"/>
            </a:br>
            <a:r>
              <a:rPr lang="en-US" sz="1800" dirty="0" smtClean="0"/>
              <a:t/>
            </a:r>
            <a:br>
              <a:rPr lang="en-US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endParaRPr lang="ru-RU" sz="18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79512" y="4365104"/>
            <a:ext cx="2808312" cy="2016224"/>
          </a:xfrm>
        </p:spPr>
        <p:txBody>
          <a:bodyPr>
            <a:normAutofit lnSpcReduction="10000"/>
          </a:bodyPr>
          <a:lstStyle/>
          <a:p>
            <a:r>
              <a:rPr lang="en-US" sz="2400" dirty="0" smtClean="0"/>
              <a:t>And so today we are going to create a magazine «Table manners at our school canteen».</a:t>
            </a:r>
          </a:p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US" dirty="0" smtClean="0"/>
              <a:t>People sometimes say to me:</a:t>
            </a:r>
            <a:endParaRPr lang="ru-RU" dirty="0" smtClean="0"/>
          </a:p>
          <a:p>
            <a:pPr>
              <a:buNone/>
            </a:pPr>
            <a:r>
              <a:rPr lang="en-US" dirty="0" smtClean="0"/>
              <a:t>“Tell me, what do you want to be?”</a:t>
            </a:r>
            <a:endParaRPr lang="ru-RU" dirty="0" smtClean="0"/>
          </a:p>
          <a:p>
            <a:pPr>
              <a:buNone/>
            </a:pPr>
            <a:r>
              <a:rPr lang="en-US" dirty="0" smtClean="0"/>
              <a:t>I usually answer: “I don’t know,”</a:t>
            </a:r>
            <a:endParaRPr lang="ru-RU" dirty="0" smtClean="0"/>
          </a:p>
          <a:p>
            <a:pPr>
              <a:buNone/>
            </a:pPr>
            <a:r>
              <a:rPr lang="en-US" dirty="0" smtClean="0"/>
              <a:t>But it isn’t really so.</a:t>
            </a:r>
            <a:endParaRPr lang="ru-RU" dirty="0" smtClean="0"/>
          </a:p>
          <a:p>
            <a:pPr>
              <a:buNone/>
            </a:pPr>
            <a:r>
              <a:rPr lang="en-US" dirty="0" smtClean="0"/>
              <a:t>I want to win an Olympic race,</a:t>
            </a:r>
            <a:endParaRPr lang="ru-RU" dirty="0" smtClean="0"/>
          </a:p>
          <a:p>
            <a:pPr>
              <a:buNone/>
            </a:pPr>
            <a:r>
              <a:rPr lang="en-US" dirty="0" smtClean="0"/>
              <a:t>I want to see the Earth from space,</a:t>
            </a:r>
            <a:endParaRPr lang="ru-RU" dirty="0" smtClean="0"/>
          </a:p>
          <a:p>
            <a:pPr>
              <a:buNone/>
            </a:pPr>
            <a:r>
              <a:rPr lang="en-US" dirty="0" smtClean="0"/>
              <a:t>I want to travel to Timbuktu,</a:t>
            </a:r>
            <a:endParaRPr lang="ru-RU" dirty="0" smtClean="0"/>
          </a:p>
          <a:p>
            <a:pPr>
              <a:buNone/>
            </a:pPr>
            <a:r>
              <a:rPr lang="en-US" dirty="0" smtClean="0"/>
              <a:t>I want to be rich and famous, too.</a:t>
            </a:r>
            <a:endParaRPr lang="ru-RU" dirty="0" smtClean="0"/>
          </a:p>
          <a:p>
            <a:pPr>
              <a:buNone/>
            </a:pPr>
            <a:r>
              <a:rPr lang="en-US" dirty="0" smtClean="0"/>
              <a:t>I want to star on Hollywood’s screen,</a:t>
            </a:r>
            <a:endParaRPr lang="ru-RU" dirty="0" smtClean="0"/>
          </a:p>
          <a:p>
            <a:pPr>
              <a:buNone/>
            </a:pPr>
            <a:r>
              <a:rPr lang="en-US" dirty="0" smtClean="0"/>
              <a:t>I want to invent a new machine,</a:t>
            </a:r>
            <a:endParaRPr lang="ru-RU" dirty="0" smtClean="0"/>
          </a:p>
          <a:p>
            <a:pPr>
              <a:buNone/>
            </a:pPr>
            <a:r>
              <a:rPr lang="en-US" dirty="0" smtClean="0"/>
              <a:t>I want to be very clever and wise,</a:t>
            </a:r>
            <a:endParaRPr lang="ru-RU" dirty="0" smtClean="0"/>
          </a:p>
          <a:p>
            <a:pPr>
              <a:buNone/>
            </a:pPr>
            <a:r>
              <a:rPr lang="en-US" dirty="0" smtClean="0"/>
              <a:t>I want to win the Noble prize.</a:t>
            </a:r>
            <a:endParaRPr lang="ru-RU" dirty="0" smtClean="0"/>
          </a:p>
          <a:p>
            <a:pPr>
              <a:buNone/>
            </a:pPr>
            <a:r>
              <a:rPr lang="en-US" dirty="0" smtClean="0"/>
              <a:t>But most of all, I want to be </a:t>
            </a:r>
            <a:endParaRPr lang="ru-RU" dirty="0" smtClean="0"/>
          </a:p>
          <a:p>
            <a:pPr>
              <a:buNone/>
            </a:pPr>
            <a:r>
              <a:rPr lang="en-US" dirty="0" smtClean="0"/>
              <a:t>Healthy and strong, and happy.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79512" y="764705"/>
            <a:ext cx="244827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07504" y="692696"/>
            <a:ext cx="295232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What in your opinion the main idea of this poem is</a:t>
            </a:r>
            <a:r>
              <a:rPr lang="en-US" dirty="0" smtClean="0"/>
              <a:t>?</a:t>
            </a:r>
            <a:r>
              <a:rPr lang="en-US" dirty="0" smtClean="0"/>
              <a:t> </a:t>
            </a:r>
            <a:endParaRPr lang="en-US" dirty="0" smtClean="0"/>
          </a:p>
          <a:p>
            <a:endParaRPr lang="en-US" dirty="0" smtClean="0"/>
          </a:p>
          <a:p>
            <a:endParaRPr lang="ru-RU" dirty="0" smtClean="0"/>
          </a:p>
        </p:txBody>
      </p:sp>
      <p:sp>
        <p:nvSpPr>
          <p:cNvPr id="7" name="Прямоугольник 6"/>
          <p:cNvSpPr/>
          <p:nvPr/>
        </p:nvSpPr>
        <p:spPr>
          <a:xfrm>
            <a:off x="107504" y="1412776"/>
            <a:ext cx="259228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To be healthy  is not only to keep fit and do the sports.</a:t>
            </a:r>
            <a:endParaRPr lang="en-US" dirty="0" smtClean="0"/>
          </a:p>
        </p:txBody>
      </p:sp>
      <p:sp>
        <p:nvSpPr>
          <p:cNvPr id="8" name="Прямоугольник 7"/>
          <p:cNvSpPr/>
          <p:nvPr/>
        </p:nvSpPr>
        <p:spPr>
          <a:xfrm>
            <a:off x="251520" y="2420888"/>
            <a:ext cx="266429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It also means to treat each other </a:t>
            </a:r>
            <a:r>
              <a:rPr lang="en-US" dirty="0" smtClean="0"/>
              <a:t>properly,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179512" y="3140968"/>
            <a:ext cx="259228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to respect people around </a:t>
            </a:r>
            <a:r>
              <a:rPr lang="en-US" dirty="0" smtClean="0"/>
              <a:t>us,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 rot="10800000" flipV="1">
            <a:off x="179512" y="3705895"/>
            <a:ext cx="302433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to behave correctly whatever we are.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85728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en-US" sz="3100" dirty="0" smtClean="0"/>
              <a:t>Listen and find 5 things that are mentioned</a:t>
            </a:r>
            <a:r>
              <a:rPr lang="en-US" dirty="0" smtClean="0"/>
              <a:t>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 numCol="2">
            <a:normAutofit fontScale="47500" lnSpcReduction="20000"/>
          </a:bodyPr>
          <a:lstStyle/>
          <a:p>
            <a:pPr lvl="0">
              <a:buNone/>
            </a:pPr>
            <a:r>
              <a:rPr lang="ru-RU" sz="9600" dirty="0" smtClean="0">
                <a:solidFill>
                  <a:srgbClr val="C00000"/>
                </a:solidFill>
              </a:rPr>
              <a:t>???</a:t>
            </a:r>
          </a:p>
          <a:p>
            <a:r>
              <a:rPr lang="en-US" sz="9600" dirty="0" smtClean="0"/>
              <a:t>Mobile phone</a:t>
            </a:r>
            <a:endParaRPr lang="ru-RU" sz="9600" dirty="0" smtClean="0"/>
          </a:p>
          <a:p>
            <a:r>
              <a:rPr lang="en-US" sz="9600" dirty="0" smtClean="0"/>
              <a:t>Uniform</a:t>
            </a:r>
            <a:endParaRPr lang="ru-RU" sz="9600" dirty="0" smtClean="0"/>
          </a:p>
          <a:p>
            <a:r>
              <a:rPr lang="en-US" sz="9600" dirty="0" smtClean="0"/>
              <a:t>Newspaper</a:t>
            </a:r>
            <a:endParaRPr lang="ru-RU" sz="9600" dirty="0" smtClean="0"/>
          </a:p>
          <a:p>
            <a:r>
              <a:rPr lang="en-US" sz="9600" dirty="0" smtClean="0"/>
              <a:t>Baseball bat</a:t>
            </a:r>
            <a:endParaRPr lang="ru-RU" sz="9600" dirty="0" smtClean="0"/>
          </a:p>
          <a:p>
            <a:r>
              <a:rPr lang="en-US" sz="9600" dirty="0" smtClean="0"/>
              <a:t>Magazine</a:t>
            </a:r>
            <a:endParaRPr lang="ru-RU" sz="9600" dirty="0" smtClean="0"/>
          </a:p>
          <a:p>
            <a:r>
              <a:rPr lang="en-US" sz="9600" dirty="0" smtClean="0"/>
              <a:t>Baseball glove</a:t>
            </a:r>
            <a:endParaRPr lang="ru-RU" sz="9600" dirty="0" smtClean="0"/>
          </a:p>
          <a:p>
            <a:r>
              <a:rPr lang="en-US" sz="9600" dirty="0" smtClean="0"/>
              <a:t>Photos</a:t>
            </a:r>
            <a:endParaRPr lang="ru-RU" sz="9600" dirty="0" smtClean="0"/>
          </a:p>
          <a:p>
            <a:r>
              <a:rPr lang="en-US" sz="9600" dirty="0" smtClean="0"/>
              <a:t> Exercise book</a:t>
            </a:r>
            <a:endParaRPr lang="ru-RU" sz="9600" dirty="0" smtClean="0"/>
          </a:p>
          <a:p>
            <a:r>
              <a:rPr lang="en-US" sz="9600" dirty="0" smtClean="0"/>
              <a:t> Telephone</a:t>
            </a:r>
            <a:r>
              <a:rPr lang="ru-RU" sz="9600" dirty="0" smtClean="0"/>
              <a:t> </a:t>
            </a:r>
          </a:p>
          <a:p>
            <a:r>
              <a:rPr lang="en-US" sz="9600" dirty="0" smtClean="0"/>
              <a:t>Poster</a:t>
            </a:r>
            <a:endParaRPr lang="ru-RU" sz="9600" dirty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bg2">
                    <a:lumMod val="50000"/>
                  </a:schemeClr>
                </a:solidFill>
              </a:rPr>
              <a:t>DO THE CROSSWORD</a:t>
            </a:r>
            <a:endParaRPr lang="ru-RU" b="1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en-US" sz="1600" b="1" dirty="0" smtClean="0"/>
          </a:p>
          <a:p>
            <a:pPr>
              <a:buNone/>
            </a:pPr>
            <a:r>
              <a:rPr lang="en-US" sz="2000" b="1" dirty="0" smtClean="0"/>
              <a:t>ACROSS</a:t>
            </a:r>
          </a:p>
          <a:p>
            <a:pPr>
              <a:buNone/>
            </a:pPr>
            <a:r>
              <a:rPr lang="en-US" sz="2000" dirty="0" smtClean="0"/>
              <a:t>1. SHOES ARE MADE OF……</a:t>
            </a:r>
          </a:p>
          <a:p>
            <a:pPr>
              <a:buNone/>
            </a:pPr>
            <a:endParaRPr lang="en-US" sz="2000" b="1" dirty="0" smtClean="0"/>
          </a:p>
          <a:p>
            <a:pPr>
              <a:buNone/>
            </a:pPr>
            <a:r>
              <a:rPr lang="en-US" sz="2000" b="1" dirty="0" smtClean="0"/>
              <a:t>DOWN</a:t>
            </a:r>
          </a:p>
          <a:p>
            <a:pPr>
              <a:buNone/>
            </a:pPr>
            <a:r>
              <a:rPr lang="en-US" sz="2000" dirty="0" smtClean="0"/>
              <a:t>2. WINDOWS ARE MADE OF….</a:t>
            </a:r>
          </a:p>
          <a:p>
            <a:pPr>
              <a:buNone/>
            </a:pPr>
            <a:r>
              <a:rPr lang="en-US" sz="2000" dirty="0" smtClean="0"/>
              <a:t>3. KEYS ARE MADE OF….</a:t>
            </a:r>
          </a:p>
          <a:p>
            <a:pPr>
              <a:buNone/>
            </a:pPr>
            <a:r>
              <a:rPr lang="en-US" sz="2000" dirty="0" smtClean="0"/>
              <a:t>4. TELEFONES ARE MADE OF….</a:t>
            </a:r>
          </a:p>
          <a:p>
            <a:pPr>
              <a:buNone/>
            </a:pPr>
            <a:r>
              <a:rPr lang="en-US" sz="2000" dirty="0" smtClean="0"/>
              <a:t>5. TROUSERS ARE MADE OF….</a:t>
            </a:r>
          </a:p>
          <a:p>
            <a:pPr>
              <a:buNone/>
            </a:pPr>
            <a:r>
              <a:rPr lang="en-US" sz="2000" dirty="0" smtClean="0"/>
              <a:t>6. BOOKS ARE MADE OF….</a:t>
            </a:r>
          </a:p>
        </p:txBody>
      </p:sp>
      <p:graphicFrame>
        <p:nvGraphicFramePr>
          <p:cNvPr id="11" name="Содержимое 10"/>
          <p:cNvGraphicFramePr>
            <a:graphicFrameLocks noGrp="1"/>
          </p:cNvGraphicFramePr>
          <p:nvPr>
            <p:ph sz="half" idx="1"/>
          </p:nvPr>
        </p:nvGraphicFramePr>
        <p:xfrm>
          <a:off x="357158" y="2143116"/>
          <a:ext cx="4038601" cy="2992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76943"/>
                <a:gridCol w="576943"/>
                <a:gridCol w="576943"/>
                <a:gridCol w="576943"/>
                <a:gridCol w="576943"/>
                <a:gridCol w="576943"/>
                <a:gridCol w="576943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solidFill>
                          <a:schemeClr val="accent6">
                            <a:lumMod val="60000"/>
                            <a:lumOff val="40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solidFill>
                          <a:schemeClr val="accent6">
                            <a:lumMod val="60000"/>
                            <a:lumOff val="40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solidFill>
                          <a:schemeClr val="accent6">
                            <a:lumMod val="60000"/>
                            <a:lumOff val="40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Wingdings" pitchFamily="2" charset="2"/>
                        <a:buNone/>
                      </a:pPr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5</a:t>
                      </a:r>
                      <a:endParaRPr lang="ru-RU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solidFill>
                          <a:schemeClr val="accent6">
                            <a:lumMod val="60000"/>
                            <a:lumOff val="40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Wingdings" pitchFamily="2" charset="2"/>
                        <a:buNone/>
                      </a:pPr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6</a:t>
                      </a:r>
                      <a:endParaRPr lang="ru-RU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solidFill>
                          <a:schemeClr val="accent6">
                            <a:lumMod val="60000"/>
                            <a:lumOff val="40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solidFill>
                          <a:schemeClr val="accent6">
                            <a:lumMod val="60000"/>
                            <a:lumOff val="40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solidFill>
                          <a:schemeClr val="accent6">
                            <a:lumMod val="60000"/>
                            <a:lumOff val="40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Wingdings" pitchFamily="2" charset="2"/>
                        <a:buNone/>
                      </a:pPr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4</a:t>
                      </a:r>
                      <a:endParaRPr lang="ru-RU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Wingdings" pitchFamily="2" charset="2"/>
                        <a:buNone/>
                      </a:pPr>
                      <a:r>
                        <a:rPr lang="en-US" b="1" smtClean="0">
                          <a:solidFill>
                            <a:schemeClr val="tx1"/>
                          </a:solidFill>
                        </a:rPr>
                        <a:t>?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solidFill>
                          <a:schemeClr val="accent6">
                            <a:lumMod val="60000"/>
                            <a:lumOff val="40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Wingdings" pitchFamily="2" charset="2"/>
                        <a:buNone/>
                      </a:pPr>
                      <a:r>
                        <a:rPr lang="en-US" b="1" smtClean="0">
                          <a:solidFill>
                            <a:schemeClr val="tx1"/>
                          </a:solidFill>
                        </a:rPr>
                        <a:t>?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>
                        <a:solidFill>
                          <a:schemeClr val="accent6">
                            <a:lumMod val="60000"/>
                            <a:lumOff val="40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buFont typeface="Wingdings" pitchFamily="2" charset="2"/>
                        <a:buNone/>
                      </a:pPr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2</a:t>
                      </a:r>
                      <a:endParaRPr lang="ru-RU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Wingdings" pitchFamily="2" charset="2"/>
                        <a:buNone/>
                      </a:pPr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3</a:t>
                      </a:r>
                      <a:endParaRPr lang="ru-RU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Wingdings" pitchFamily="2" charset="2"/>
                        <a:buNone/>
                      </a:pPr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?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Wingdings" pitchFamily="2" charset="2"/>
                        <a:buNone/>
                      </a:pPr>
                      <a:r>
                        <a:rPr lang="en-US" b="1" smtClean="0">
                          <a:solidFill>
                            <a:schemeClr val="tx1"/>
                          </a:solidFill>
                        </a:rPr>
                        <a:t>?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solidFill>
                          <a:schemeClr val="accent6">
                            <a:lumMod val="60000"/>
                            <a:lumOff val="40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Wingdings" pitchFamily="2" charset="2"/>
                        <a:buNone/>
                      </a:pPr>
                      <a:r>
                        <a:rPr lang="en-US" b="1" smtClean="0">
                          <a:solidFill>
                            <a:schemeClr val="tx1"/>
                          </a:solidFill>
                        </a:rPr>
                        <a:t>?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solidFill>
                          <a:schemeClr val="accent6">
                            <a:lumMod val="60000"/>
                            <a:lumOff val="40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buFont typeface="Wingdings" pitchFamily="2" charset="2"/>
                        <a:buNone/>
                      </a:pPr>
                      <a:r>
                        <a:rPr lang="en-US" sz="2000" b="1" dirty="0" smtClean="0">
                          <a:solidFill>
                            <a:srgbClr val="FFFF00"/>
                          </a:solidFill>
                        </a:rPr>
                        <a:t>1</a:t>
                      </a:r>
                      <a:endParaRPr lang="ru-RU" sz="2000" b="1" dirty="0">
                        <a:solidFill>
                          <a:srgbClr val="FFFF00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Wingdings" pitchFamily="2" charset="2"/>
                        <a:buNone/>
                      </a:pPr>
                      <a:r>
                        <a:rPr lang="en-US" b="1" smtClean="0">
                          <a:solidFill>
                            <a:schemeClr val="tx1"/>
                          </a:solidFill>
                        </a:rPr>
                        <a:t>?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Wingdings" pitchFamily="2" charset="2"/>
                        <a:buNone/>
                      </a:pPr>
                      <a:r>
                        <a:rPr lang="en-US" b="1" smtClean="0">
                          <a:solidFill>
                            <a:schemeClr val="tx1"/>
                          </a:solidFill>
                        </a:rPr>
                        <a:t>?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Wingdings" pitchFamily="2" charset="2"/>
                        <a:buNone/>
                      </a:pPr>
                      <a:r>
                        <a:rPr lang="en-US" b="1" smtClean="0">
                          <a:solidFill>
                            <a:schemeClr val="tx1"/>
                          </a:solidFill>
                        </a:rPr>
                        <a:t>?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Wingdings" pitchFamily="2" charset="2"/>
                        <a:buNone/>
                      </a:pPr>
                      <a:r>
                        <a:rPr lang="en-US" b="1" smtClean="0">
                          <a:solidFill>
                            <a:schemeClr val="tx1"/>
                          </a:solidFill>
                        </a:rPr>
                        <a:t>?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Wingdings" pitchFamily="2" charset="2"/>
                        <a:buNone/>
                      </a:pPr>
                      <a:r>
                        <a:rPr lang="en-US" b="1" smtClean="0">
                          <a:solidFill>
                            <a:schemeClr val="tx1"/>
                          </a:solidFill>
                        </a:rPr>
                        <a:t>?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Wingdings" pitchFamily="2" charset="2"/>
                        <a:buNone/>
                      </a:pPr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?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7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buFont typeface="Wingdings" pitchFamily="2" charset="2"/>
                        <a:buNone/>
                      </a:pPr>
                      <a:r>
                        <a:rPr lang="en-US" b="1" smtClean="0">
                          <a:solidFill>
                            <a:schemeClr val="tx1"/>
                          </a:solidFill>
                        </a:rPr>
                        <a:t>?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Wingdings" pitchFamily="2" charset="2"/>
                        <a:buNone/>
                      </a:pPr>
                      <a:r>
                        <a:rPr lang="en-US" b="1" smtClean="0">
                          <a:solidFill>
                            <a:schemeClr val="tx1"/>
                          </a:solidFill>
                        </a:rPr>
                        <a:t>?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Wingdings" pitchFamily="2" charset="2"/>
                        <a:buNone/>
                      </a:pPr>
                      <a:r>
                        <a:rPr lang="en-US" b="1" smtClean="0">
                          <a:solidFill>
                            <a:schemeClr val="tx1"/>
                          </a:solidFill>
                        </a:rPr>
                        <a:t>?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Wingdings" pitchFamily="2" charset="2"/>
                        <a:buNone/>
                      </a:pPr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?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solidFill>
                          <a:schemeClr val="accent6">
                            <a:lumMod val="60000"/>
                            <a:lumOff val="40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Wingdings" pitchFamily="2" charset="2"/>
                        <a:buNone/>
                      </a:pPr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?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solidFill>
                          <a:schemeClr val="accent6">
                            <a:lumMod val="60000"/>
                            <a:lumOff val="40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buFont typeface="Wingdings" pitchFamily="2" charset="2"/>
                        <a:buNone/>
                      </a:pPr>
                      <a:r>
                        <a:rPr lang="en-US" b="1" smtClean="0">
                          <a:solidFill>
                            <a:schemeClr val="tx1"/>
                          </a:solidFill>
                        </a:rPr>
                        <a:t>?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Wingdings" pitchFamily="2" charset="2"/>
                        <a:buNone/>
                      </a:pPr>
                      <a:r>
                        <a:rPr lang="en-US" b="1" smtClean="0">
                          <a:solidFill>
                            <a:schemeClr val="tx1"/>
                          </a:solidFill>
                        </a:rPr>
                        <a:t>?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Wingdings" pitchFamily="2" charset="2"/>
                        <a:buNone/>
                      </a:pPr>
                      <a:r>
                        <a:rPr lang="en-US" b="1" smtClean="0">
                          <a:solidFill>
                            <a:schemeClr val="tx1"/>
                          </a:solidFill>
                        </a:rPr>
                        <a:t>?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solidFill>
                          <a:schemeClr val="accent6">
                            <a:lumMod val="60000"/>
                            <a:lumOff val="40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solidFill>
                          <a:schemeClr val="accent6">
                            <a:lumMod val="60000"/>
                            <a:lumOff val="40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solidFill>
                          <a:schemeClr val="accent6">
                            <a:lumMod val="60000"/>
                            <a:lumOff val="40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solidFill>
                          <a:schemeClr val="accent6">
                            <a:lumMod val="60000"/>
                            <a:lumOff val="40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buFont typeface="Wingdings" pitchFamily="2" charset="2"/>
                        <a:buNone/>
                      </a:pPr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?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Wingdings" pitchFamily="2" charset="2"/>
                        <a:buNone/>
                      </a:pPr>
                      <a:r>
                        <a:rPr lang="en-US" b="1" smtClean="0">
                          <a:solidFill>
                            <a:schemeClr val="tx1"/>
                          </a:solidFill>
                        </a:rPr>
                        <a:t>?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Wingdings" pitchFamily="2" charset="2"/>
                        <a:buNone/>
                      </a:pPr>
                      <a:r>
                        <a:rPr lang="en-US" b="1" smtClean="0">
                          <a:solidFill>
                            <a:schemeClr val="tx1"/>
                          </a:solidFill>
                        </a:rPr>
                        <a:t>?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solidFill>
                          <a:schemeClr val="accent6">
                            <a:lumMod val="60000"/>
                            <a:lumOff val="40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solidFill>
                          <a:schemeClr val="accent6">
                            <a:lumMod val="60000"/>
                            <a:lumOff val="40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solidFill>
                          <a:schemeClr val="accent6">
                            <a:lumMod val="60000"/>
                            <a:lumOff val="40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solidFill>
                          <a:schemeClr val="accent6">
                            <a:lumMod val="60000"/>
                            <a:lumOff val="40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ru-RU" b="1">
                        <a:solidFill>
                          <a:schemeClr val="accent6">
                            <a:lumMod val="60000"/>
                            <a:lumOff val="40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Wingdings" pitchFamily="2" charset="2"/>
                        <a:buNone/>
                      </a:pPr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?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Wingdings" pitchFamily="2" charset="2"/>
                        <a:buNone/>
                      </a:pPr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?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solidFill>
                          <a:schemeClr val="accent6">
                            <a:lumMod val="60000"/>
                            <a:lumOff val="40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>
                        <a:solidFill>
                          <a:schemeClr val="accent6">
                            <a:lumMod val="60000"/>
                            <a:lumOff val="40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solidFill>
                          <a:schemeClr val="accent6">
                            <a:lumMod val="60000"/>
                            <a:lumOff val="40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solidFill>
                          <a:schemeClr val="accent6">
                            <a:lumMod val="60000"/>
                            <a:lumOff val="40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smtClean="0">
                <a:solidFill>
                  <a:schemeClr val="bg2">
                    <a:lumMod val="50000"/>
                  </a:schemeClr>
                </a:solidFill>
              </a:rPr>
              <a:t>DID YOU GUESS ?</a:t>
            </a:r>
            <a:endParaRPr lang="ru-RU" b="1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en-US" sz="1600" b="1" dirty="0" smtClean="0"/>
          </a:p>
          <a:p>
            <a:pPr>
              <a:buNone/>
            </a:pPr>
            <a:r>
              <a:rPr lang="en-US" sz="2000" b="1" dirty="0" smtClean="0"/>
              <a:t>ACROSS</a:t>
            </a:r>
          </a:p>
          <a:p>
            <a:pPr>
              <a:buNone/>
            </a:pPr>
            <a:r>
              <a:rPr lang="en-US" sz="2000" dirty="0" smtClean="0"/>
              <a:t>1. SHOES ARE MADE OF……</a:t>
            </a:r>
          </a:p>
          <a:p>
            <a:pPr>
              <a:buNone/>
            </a:pPr>
            <a:endParaRPr lang="en-US" sz="2000" b="1" dirty="0" smtClean="0"/>
          </a:p>
          <a:p>
            <a:pPr>
              <a:buNone/>
            </a:pPr>
            <a:r>
              <a:rPr lang="en-US" sz="2000" b="1" dirty="0" smtClean="0"/>
              <a:t>DOWN</a:t>
            </a:r>
          </a:p>
          <a:p>
            <a:pPr>
              <a:buNone/>
            </a:pPr>
            <a:r>
              <a:rPr lang="en-US" sz="2000" dirty="0" smtClean="0"/>
              <a:t>2. WINDOWS ARE MADE OF….</a:t>
            </a:r>
          </a:p>
          <a:p>
            <a:pPr>
              <a:buNone/>
            </a:pPr>
            <a:r>
              <a:rPr lang="en-US" sz="2000" dirty="0" smtClean="0"/>
              <a:t>3. KEYS ARE MADE OF….</a:t>
            </a:r>
          </a:p>
          <a:p>
            <a:pPr>
              <a:buNone/>
            </a:pPr>
            <a:r>
              <a:rPr lang="en-US" sz="2000" dirty="0" smtClean="0"/>
              <a:t>4. TELEFONES ARE MADE OF….</a:t>
            </a:r>
          </a:p>
          <a:p>
            <a:pPr>
              <a:buNone/>
            </a:pPr>
            <a:r>
              <a:rPr lang="en-US" sz="2000" dirty="0" smtClean="0"/>
              <a:t>5. TROUSERS ARE MADE OF….</a:t>
            </a:r>
          </a:p>
          <a:p>
            <a:pPr>
              <a:buNone/>
            </a:pPr>
            <a:r>
              <a:rPr lang="en-US" sz="2000" dirty="0" smtClean="0"/>
              <a:t>6. BOOKS ARE MADE OF….</a:t>
            </a:r>
          </a:p>
        </p:txBody>
      </p:sp>
      <p:graphicFrame>
        <p:nvGraphicFramePr>
          <p:cNvPr id="11" name="Содержимое 10"/>
          <p:cNvGraphicFramePr>
            <a:graphicFrameLocks noGrp="1"/>
          </p:cNvGraphicFramePr>
          <p:nvPr>
            <p:ph sz="half" idx="1"/>
          </p:nvPr>
        </p:nvGraphicFramePr>
        <p:xfrm>
          <a:off x="357158" y="2143116"/>
          <a:ext cx="4038601" cy="2966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76943"/>
                <a:gridCol w="576943"/>
                <a:gridCol w="576943"/>
                <a:gridCol w="576943"/>
                <a:gridCol w="576943"/>
                <a:gridCol w="576943"/>
                <a:gridCol w="576943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C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P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P</a:t>
                      </a:r>
                      <a:endParaRPr lang="ru-RU" b="1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L</a:t>
                      </a:r>
                      <a:endParaRPr lang="ru-RU" b="1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A</a:t>
                      </a:r>
                      <a:endParaRPr lang="ru-RU" b="1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G</a:t>
                      </a:r>
                      <a:endParaRPr lang="ru-RU" b="1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M</a:t>
                      </a:r>
                      <a:endParaRPr lang="ru-RU" b="1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L</a:t>
                      </a:r>
                      <a:endParaRPr lang="ru-RU" b="1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O</a:t>
                      </a:r>
                      <a:endParaRPr lang="ru-RU" b="1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P</a:t>
                      </a:r>
                      <a:endParaRPr lang="ru-RU" b="1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L</a:t>
                      </a:r>
                      <a:endParaRPr lang="ru-RU" b="1" dirty="0"/>
                    </a:p>
                  </a:txBody>
                  <a:tcP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E</a:t>
                      </a:r>
                      <a:endParaRPr lang="ru-RU" b="1" dirty="0"/>
                    </a:p>
                  </a:txBody>
                  <a:tcP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A</a:t>
                      </a:r>
                      <a:endParaRPr lang="ru-RU" b="1" dirty="0"/>
                    </a:p>
                  </a:txBody>
                  <a:tcP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T</a:t>
                      </a:r>
                      <a:endParaRPr lang="ru-RU" b="1" dirty="0"/>
                    </a:p>
                  </a:txBody>
                  <a:tcP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H</a:t>
                      </a:r>
                      <a:endParaRPr lang="ru-RU" b="1" dirty="0"/>
                    </a:p>
                  </a:txBody>
                  <a:tcP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E</a:t>
                      </a:r>
                      <a:endParaRPr lang="ru-RU" b="1" dirty="0"/>
                    </a:p>
                  </a:txBody>
                  <a:tcP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R</a:t>
                      </a:r>
                      <a:endParaRPr lang="ru-RU" b="1" dirty="0"/>
                    </a:p>
                  </a:txBody>
                  <a:tcPr>
                    <a:solidFill>
                      <a:schemeClr val="accent6">
                        <a:lumMod val="7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A</a:t>
                      </a:r>
                      <a:endParaRPr lang="ru-RU" b="1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T</a:t>
                      </a:r>
                      <a:endParaRPr lang="ru-RU" b="1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S</a:t>
                      </a:r>
                      <a:endParaRPr lang="ru-RU" b="1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H</a:t>
                      </a:r>
                      <a:endParaRPr lang="ru-RU" b="1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R</a:t>
                      </a:r>
                      <a:endParaRPr lang="ru-RU" b="1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S</a:t>
                      </a:r>
                      <a:endParaRPr lang="ru-RU" b="1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A</a:t>
                      </a:r>
                      <a:endParaRPr lang="ru-RU" b="1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T</a:t>
                      </a:r>
                      <a:endParaRPr lang="ru-RU" b="1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S</a:t>
                      </a:r>
                      <a:endParaRPr lang="ru-RU" b="1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L</a:t>
                      </a:r>
                      <a:endParaRPr lang="ru-RU" b="1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I</a:t>
                      </a:r>
                      <a:endParaRPr lang="ru-RU" b="1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ru-RU" b="1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L</a:t>
                      </a:r>
                      <a:endParaRPr lang="ru-RU" b="1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C</a:t>
                      </a:r>
                      <a:endParaRPr lang="ru-RU" b="1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85794"/>
            <a:ext cx="8229600" cy="285752"/>
          </a:xfrm>
        </p:spPr>
        <p:txBody>
          <a:bodyPr>
            <a:noAutofit/>
          </a:bodyPr>
          <a:lstStyle/>
          <a:p>
            <a:pPr lvl="0"/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/>
              <a:t/>
            </a:r>
            <a:br>
              <a:rPr lang="en-US" sz="2400" dirty="0"/>
            </a:b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/>
              <a:t/>
            </a:r>
            <a:br>
              <a:rPr lang="ru-RU" sz="2400" dirty="0"/>
            </a:br>
            <a:r>
              <a:rPr lang="en-US" sz="2400" dirty="0" smtClean="0"/>
              <a:t> Read and complete a report of a historical investigation about our  time made in the future.</a:t>
            </a: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ru-RU" dirty="0"/>
          </a:p>
          <a:p>
            <a:endParaRPr lang="ru-RU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428597" y="1643050"/>
          <a:ext cx="7596198" cy="453542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32066"/>
                <a:gridCol w="2532066"/>
                <a:gridCol w="2532066"/>
              </a:tblGrid>
              <a:tr h="40655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latin typeface="Cambria"/>
                          <a:ea typeface="Calibri"/>
                          <a:cs typeface="Times New Roman"/>
                        </a:rPr>
                        <a:t>Name of a object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latin typeface="Cambria"/>
                          <a:ea typeface="Calibri"/>
                          <a:cs typeface="Times New Roman"/>
                        </a:rPr>
                        <a:t>Material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latin typeface="Cambria"/>
                          <a:ea typeface="Calibri"/>
                          <a:cs typeface="Times New Roman"/>
                        </a:rPr>
                        <a:t>Use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0655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/>
                        <a:t>Towel</a:t>
                      </a:r>
                      <a:endParaRPr lang="ru-RU" sz="2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 dirty="0"/>
                    </a:p>
                  </a:txBody>
                  <a:tcPr/>
                </a:tc>
              </a:tr>
              <a:tr h="40655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/>
                        <a:t>Spoon</a:t>
                      </a:r>
                      <a:endParaRPr lang="ru-RU" sz="2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/>
                    </a:p>
                  </a:txBody>
                  <a:tcPr/>
                </a:tc>
              </a:tr>
              <a:tr h="40655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/>
                        <a:t>Camera</a:t>
                      </a:r>
                      <a:endParaRPr lang="ru-RU" sz="2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 dirty="0"/>
                    </a:p>
                  </a:txBody>
                  <a:tcPr/>
                </a:tc>
              </a:tr>
              <a:tr h="40655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/>
                        <a:t>Mobile phone</a:t>
                      </a:r>
                      <a:endParaRPr lang="ru-RU" sz="2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/>
                    </a:p>
                  </a:txBody>
                  <a:tcPr/>
                </a:tc>
              </a:tr>
              <a:tr h="40655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/>
                        <a:t>Computer</a:t>
                      </a:r>
                      <a:endParaRPr lang="ru-RU" sz="2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/>
                    </a:p>
                  </a:txBody>
                  <a:tcPr/>
                </a:tc>
              </a:tr>
              <a:tr h="40655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>
                          <a:latin typeface="Cambria" pitchFamily="18" charset="0"/>
                        </a:rPr>
                        <a:t>Sauce pan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/>
                    </a:p>
                  </a:txBody>
                  <a:tcPr/>
                </a:tc>
              </a:tr>
              <a:tr h="40655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/>
                        <a:t>Magazine</a:t>
                      </a:r>
                      <a:endParaRPr lang="ru-RU" sz="2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 dirty="0"/>
                    </a:p>
                  </a:txBody>
                  <a:tcPr/>
                </a:tc>
              </a:tr>
              <a:tr h="40655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/>
                        <a:t>Baseball bat</a:t>
                      </a:r>
                      <a:endParaRPr lang="ru-RU" sz="2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 dirty="0"/>
                    </a:p>
                  </a:txBody>
                  <a:tcPr/>
                </a:tc>
              </a:tr>
              <a:tr h="40655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/>
                        <a:t>Gloves</a:t>
                      </a:r>
                      <a:endParaRPr lang="ru-RU" sz="2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6" name="Picture 10" descr="CAO3MT2H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3108" y="4071942"/>
            <a:ext cx="1152525" cy="115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8" descr="C:\Documents and Settings\1\Мои документы\Мои рисунки\11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57620" y="2357430"/>
            <a:ext cx="1928826" cy="1214447"/>
          </a:xfrm>
          <a:prstGeom prst="rect">
            <a:avLst/>
          </a:prstGeom>
          <a:noFill/>
        </p:spPr>
      </p:pic>
      <p:pic>
        <p:nvPicPr>
          <p:cNvPr id="8" name="Picture 11" descr="1756frying_pan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86182" y="4572008"/>
            <a:ext cx="1728787" cy="1150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6" descr="bowl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500826" y="2714620"/>
            <a:ext cx="1512888" cy="1512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9" descr="images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000760" y="4857760"/>
            <a:ext cx="1428750" cy="100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Прямоугольник 10"/>
          <p:cNvSpPr/>
          <p:nvPr/>
        </p:nvSpPr>
        <p:spPr>
          <a:xfrm>
            <a:off x="6143636" y="4357694"/>
            <a:ext cx="180991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latin typeface="Cambria" pitchFamily="18" charset="0"/>
              </a:rPr>
              <a:t>Chopping board </a:t>
            </a:r>
            <a:endParaRPr lang="en-US" dirty="0">
              <a:latin typeface="Cambria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3929058" y="4286256"/>
            <a:ext cx="124296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latin typeface="Cambria" pitchFamily="18" charset="0"/>
              </a:rPr>
              <a:t>Frying pan</a:t>
            </a:r>
            <a:endParaRPr lang="en-US" dirty="0">
              <a:latin typeface="Cambria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6500826" y="2357430"/>
            <a:ext cx="73751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latin typeface="Cambria" pitchFamily="18" charset="0"/>
              </a:rPr>
              <a:t>Bowl </a:t>
            </a:r>
            <a:endParaRPr lang="en-US" dirty="0">
              <a:latin typeface="Cambr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285720" y="2000240"/>
          <a:ext cx="8501154" cy="3897689"/>
        </p:xfrm>
        <a:graphic>
          <a:graphicData uri="http://schemas.openxmlformats.org/drawingml/2006/table">
            <a:tbl>
              <a:tblPr/>
              <a:tblGrid>
                <a:gridCol w="4643470"/>
                <a:gridCol w="3857684"/>
              </a:tblGrid>
              <a:tr h="414650"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>
                          <a:solidFill>
                            <a:srgbClr val="002060"/>
                          </a:solidFill>
                          <a:latin typeface="Cambria"/>
                          <a:ea typeface="Calibri"/>
                          <a:cs typeface="Times New Roman"/>
                        </a:rPr>
                        <a:t>Four years ago</a:t>
                      </a:r>
                      <a:endParaRPr lang="ru-RU" sz="2400" b="1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623" marR="636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>
                          <a:solidFill>
                            <a:srgbClr val="002060"/>
                          </a:solidFill>
                          <a:latin typeface="Cambria"/>
                          <a:ea typeface="Calibri"/>
                          <a:cs typeface="Times New Roman"/>
                        </a:rPr>
                        <a:t>Now</a:t>
                      </a:r>
                      <a:endParaRPr lang="ru-RU" sz="2400" b="1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623" marR="636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4650">
                <a:tc>
                  <a:txBody>
                    <a:bodyPr/>
                    <a:lstStyle/>
                    <a:p>
                      <a:pPr marL="4572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i="1" dirty="0">
                          <a:solidFill>
                            <a:srgbClr val="002060"/>
                          </a:solidFill>
                          <a:latin typeface="Cambria"/>
                          <a:ea typeface="Calibri"/>
                          <a:cs typeface="Times New Roman"/>
                        </a:rPr>
                        <a:t>ate a lot of chocolate</a:t>
                      </a:r>
                      <a:endParaRPr lang="ru-RU" sz="2400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623" marR="636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i="1" dirty="0">
                          <a:solidFill>
                            <a:srgbClr val="002060"/>
                          </a:solidFill>
                          <a:latin typeface="Cambria"/>
                          <a:ea typeface="Calibri"/>
                          <a:cs typeface="Times New Roman"/>
                        </a:rPr>
                        <a:t>prefers fruit</a:t>
                      </a:r>
                      <a:endParaRPr lang="ru-RU" sz="2400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623" marR="636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6074">
                <a:tc>
                  <a:txBody>
                    <a:bodyPr/>
                    <a:lstStyle/>
                    <a:p>
                      <a:pPr marL="342900" lvl="0" indent="-342900" algn="l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sz="2400" dirty="0">
                          <a:solidFill>
                            <a:srgbClr val="002060"/>
                          </a:solidFill>
                          <a:latin typeface="Cambria"/>
                          <a:ea typeface="Calibri"/>
                          <a:cs typeface="Times New Roman"/>
                        </a:rPr>
                        <a:t>spent a lot of time with his parents</a:t>
                      </a:r>
                      <a:endParaRPr lang="ru-RU" sz="2400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623" marR="636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 algn="l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sz="2400" dirty="0">
                          <a:solidFill>
                            <a:srgbClr val="002060"/>
                          </a:solidFill>
                          <a:latin typeface="Cambria"/>
                          <a:ea typeface="Calibri"/>
                          <a:cs typeface="Times New Roman"/>
                        </a:rPr>
                        <a:t> likes mixing with his friends</a:t>
                      </a:r>
                      <a:endParaRPr lang="ru-RU" sz="2400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623" marR="636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4650">
                <a:tc>
                  <a:txBody>
                    <a:bodyPr/>
                    <a:lstStyle/>
                    <a:p>
                      <a:pPr marL="342900" lvl="0" indent="-342900" algn="l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sz="2400" dirty="0">
                          <a:solidFill>
                            <a:srgbClr val="002060"/>
                          </a:solidFill>
                          <a:latin typeface="Cambria"/>
                          <a:ea typeface="Calibri"/>
                          <a:cs typeface="Times New Roman"/>
                        </a:rPr>
                        <a:t>lived in the country</a:t>
                      </a:r>
                      <a:endParaRPr lang="ru-RU" sz="2400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623" marR="636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 algn="l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sz="2400" dirty="0">
                          <a:solidFill>
                            <a:srgbClr val="002060"/>
                          </a:solidFill>
                          <a:latin typeface="Cambria"/>
                          <a:ea typeface="Calibri"/>
                          <a:cs typeface="Times New Roman"/>
                        </a:rPr>
                        <a:t> lives in the town</a:t>
                      </a:r>
                      <a:endParaRPr lang="ru-RU" sz="2400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623" marR="636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4650">
                <a:tc>
                  <a:txBody>
                    <a:bodyPr/>
                    <a:lstStyle/>
                    <a:p>
                      <a:pPr marL="342900" lvl="0" indent="-342900" algn="l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sz="2400" dirty="0">
                          <a:solidFill>
                            <a:srgbClr val="002060"/>
                          </a:solidFill>
                          <a:latin typeface="Cambria"/>
                          <a:ea typeface="Calibri"/>
                          <a:cs typeface="Times New Roman"/>
                        </a:rPr>
                        <a:t>played football</a:t>
                      </a:r>
                      <a:endParaRPr lang="ru-RU" sz="2400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623" marR="636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 algn="l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sz="2400" dirty="0">
                          <a:solidFill>
                            <a:srgbClr val="002060"/>
                          </a:solidFill>
                          <a:latin typeface="Cambria"/>
                          <a:ea typeface="Calibri"/>
                          <a:cs typeface="Times New Roman"/>
                        </a:rPr>
                        <a:t> plays tennis</a:t>
                      </a:r>
                      <a:endParaRPr lang="ru-RU" sz="2400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623" marR="636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4650">
                <a:tc>
                  <a:txBody>
                    <a:bodyPr/>
                    <a:lstStyle/>
                    <a:p>
                      <a:pPr marL="342900" lvl="0" indent="-342900" algn="l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sz="2400" dirty="0">
                          <a:solidFill>
                            <a:srgbClr val="002060"/>
                          </a:solidFill>
                          <a:latin typeface="Cambria"/>
                          <a:ea typeface="Calibri"/>
                          <a:cs typeface="Times New Roman"/>
                        </a:rPr>
                        <a:t>listened to pop</a:t>
                      </a:r>
                      <a:endParaRPr lang="ru-RU" sz="2400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623" marR="636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 algn="l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sz="2400" dirty="0">
                          <a:solidFill>
                            <a:srgbClr val="002060"/>
                          </a:solidFill>
                          <a:latin typeface="Cambria"/>
                          <a:ea typeface="Calibri"/>
                          <a:cs typeface="Times New Roman"/>
                        </a:rPr>
                        <a:t> enjoys jazz concerts </a:t>
                      </a:r>
                      <a:endParaRPr lang="ru-RU" sz="2400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623" marR="636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4650">
                <a:tc>
                  <a:txBody>
                    <a:bodyPr/>
                    <a:lstStyle/>
                    <a:p>
                      <a:pPr marL="342900" lvl="0" indent="-342900" algn="l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sz="2400" dirty="0">
                          <a:solidFill>
                            <a:srgbClr val="002060"/>
                          </a:solidFill>
                          <a:latin typeface="Cambria"/>
                          <a:ea typeface="Calibri"/>
                          <a:cs typeface="Times New Roman"/>
                        </a:rPr>
                        <a:t>read adventure stories</a:t>
                      </a:r>
                      <a:endParaRPr lang="ru-RU" sz="2400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623" marR="636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 algn="l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sz="2400" dirty="0">
                          <a:solidFill>
                            <a:srgbClr val="002060"/>
                          </a:solidFill>
                          <a:latin typeface="Cambria"/>
                          <a:ea typeface="Calibri"/>
                          <a:cs typeface="Times New Roman"/>
                        </a:rPr>
                        <a:t>enjoys reading sci-fi </a:t>
                      </a:r>
                      <a:endParaRPr lang="ru-RU" sz="2400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623" marR="636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57871">
                <a:tc>
                  <a:txBody>
                    <a:bodyPr/>
                    <a:lstStyle/>
                    <a:p>
                      <a:pPr marL="342900" lvl="0" indent="-342900" algn="l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sz="2400" dirty="0">
                          <a:solidFill>
                            <a:srgbClr val="002060"/>
                          </a:solidFill>
                          <a:latin typeface="Cambria"/>
                          <a:ea typeface="Calibri"/>
                          <a:cs typeface="Times New Roman"/>
                        </a:rPr>
                        <a:t>went to </a:t>
                      </a:r>
                      <a:r>
                        <a:rPr lang="en-US" sz="2400" dirty="0" smtClean="0">
                          <a:solidFill>
                            <a:srgbClr val="002060"/>
                          </a:solidFill>
                          <a:latin typeface="Cambria"/>
                          <a:ea typeface="Calibri"/>
                          <a:cs typeface="Times New Roman"/>
                        </a:rPr>
                        <a:t>school on his own</a:t>
                      </a:r>
                      <a:endParaRPr lang="ru-RU" sz="2400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623" marR="636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 algn="l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sz="2400" dirty="0">
                          <a:solidFill>
                            <a:srgbClr val="002060"/>
                          </a:solidFill>
                          <a:latin typeface="Cambria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2400" dirty="0" smtClean="0">
                          <a:solidFill>
                            <a:srgbClr val="002060"/>
                          </a:solidFill>
                          <a:latin typeface="Cambria"/>
                          <a:ea typeface="Calibri"/>
                          <a:cs typeface="Times New Roman"/>
                        </a:rPr>
                        <a:t>walks </a:t>
                      </a:r>
                      <a:r>
                        <a:rPr lang="en-US" sz="2400" dirty="0">
                          <a:solidFill>
                            <a:srgbClr val="002060"/>
                          </a:solidFill>
                          <a:latin typeface="Cambria"/>
                          <a:ea typeface="Calibri"/>
                          <a:cs typeface="Times New Roman"/>
                        </a:rPr>
                        <a:t>to school with Tony</a:t>
                      </a:r>
                      <a:endParaRPr lang="ru-RU" sz="2400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623" marR="636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8" name="Прямоугольник 7"/>
          <p:cNvSpPr/>
          <p:nvPr/>
        </p:nvSpPr>
        <p:spPr>
          <a:xfrm>
            <a:off x="285720" y="214290"/>
            <a:ext cx="850112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2400" b="1" dirty="0" smtClean="0">
                <a:solidFill>
                  <a:srgbClr val="C00000"/>
                </a:solidFill>
                <a:latin typeface="Cambria" pitchFamily="18" charset="0"/>
                <a:ea typeface="Calibri" pitchFamily="34" charset="0"/>
                <a:cs typeface="Times New Roman" pitchFamily="18" charset="0"/>
              </a:rPr>
              <a:t>used to V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400" dirty="0" smtClean="0">
                <a:solidFill>
                  <a:srgbClr val="002060"/>
                </a:solidFill>
                <a:latin typeface="Cambria" pitchFamily="18" charset="0"/>
                <a:ea typeface="Calibri" pitchFamily="34" charset="0"/>
                <a:cs typeface="Times New Roman" pitchFamily="18" charset="0"/>
              </a:rPr>
              <a:t>Say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mbria" pitchFamily="18" charset="0"/>
                <a:ea typeface="Calibri" pitchFamily="34" charset="0"/>
                <a:cs typeface="Times New Roman" pitchFamily="18" charset="0"/>
              </a:rPr>
              <a:t> about George</a:t>
            </a:r>
            <a:r>
              <a:rPr lang="en-US" sz="2400" dirty="0">
                <a:solidFill>
                  <a:srgbClr val="002060"/>
                </a:solidFill>
                <a:ea typeface="Calibri" pitchFamily="34" charset="0"/>
                <a:cs typeface="Times New Roman" pitchFamily="18" charset="0"/>
              </a:rPr>
              <a:t>’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mbria" pitchFamily="18" charset="0"/>
                <a:ea typeface="Calibri" pitchFamily="34" charset="0"/>
                <a:cs typeface="Times New Roman" pitchFamily="18" charset="0"/>
              </a:rPr>
              <a:t>s life 4 years ago and now.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mbria" pitchFamily="18" charset="0"/>
                <a:ea typeface="Calibri" pitchFamily="34" charset="0"/>
                <a:cs typeface="Times New Roman" pitchFamily="18" charset="0"/>
              </a:rPr>
              <a:t>Example: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Cambria" pitchFamily="18" charset="0"/>
              <a:ea typeface="Calibri" pitchFamily="34" charset="0"/>
              <a:cs typeface="Times New Roman" pitchFamily="18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kumimoji="0" lang="en-US" sz="24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mbria" pitchFamily="18" charset="0"/>
                <a:ea typeface="Calibri" pitchFamily="34" charset="0"/>
                <a:cs typeface="Times New Roman" pitchFamily="18" charset="0"/>
              </a:rPr>
              <a:t>George </a:t>
            </a:r>
            <a:r>
              <a:rPr kumimoji="0" lang="en-US" sz="2400" b="1" i="1" u="sng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mbria" pitchFamily="18" charset="0"/>
                <a:ea typeface="Calibri" pitchFamily="34" charset="0"/>
                <a:cs typeface="Times New Roman" pitchFamily="18" charset="0"/>
              </a:rPr>
              <a:t>used to eat </a:t>
            </a:r>
            <a:r>
              <a:rPr kumimoji="0" lang="en-US" sz="24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mbria" pitchFamily="18" charset="0"/>
                <a:ea typeface="Calibri" pitchFamily="34" charset="0"/>
                <a:cs typeface="Times New Roman" pitchFamily="18" charset="0"/>
              </a:rPr>
              <a:t>chocolate but now he prefers fruit.</a:t>
            </a:r>
            <a:endParaRPr kumimoji="0" lang="en-US" sz="32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  <a:buFontTx/>
              <a:buChar char="•"/>
            </a:pP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bg2">
                  <a:lumMod val="50000"/>
                </a:schemeClr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8596" y="214290"/>
            <a:ext cx="828680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2400" b="1" dirty="0" smtClean="0">
                <a:solidFill>
                  <a:srgbClr val="C00000"/>
                </a:solidFill>
                <a:latin typeface="Cambria" pitchFamily="18" charset="0"/>
                <a:ea typeface="Calibri" pitchFamily="34" charset="0"/>
                <a:cs typeface="Times New Roman" pitchFamily="18" charset="0"/>
              </a:rPr>
              <a:t>Didn’t use to V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400" dirty="0" smtClean="0">
                <a:solidFill>
                  <a:srgbClr val="002060"/>
                </a:solidFill>
                <a:latin typeface="Cambria" pitchFamily="18" charset="0"/>
                <a:ea typeface="Calibri" pitchFamily="34" charset="0"/>
                <a:cs typeface="Times New Roman" pitchFamily="18" charset="0"/>
              </a:rPr>
              <a:t>Look at the table and write what   George</a:t>
            </a:r>
            <a:r>
              <a:rPr lang="en-US" sz="2400" dirty="0" smtClean="0">
                <a:solidFill>
                  <a:srgbClr val="002060"/>
                </a:solidFill>
                <a:ea typeface="Calibri" pitchFamily="34" charset="0"/>
                <a:cs typeface="Times New Roman" pitchFamily="18" charset="0"/>
              </a:rPr>
              <a:t>’</a:t>
            </a:r>
            <a:r>
              <a:rPr lang="en-US" sz="2400" dirty="0" smtClean="0">
                <a:solidFill>
                  <a:srgbClr val="002060"/>
                </a:solidFill>
                <a:latin typeface="Cambria" pitchFamily="18" charset="0"/>
                <a:ea typeface="Calibri" pitchFamily="34" charset="0"/>
                <a:cs typeface="Times New Roman" pitchFamily="18" charset="0"/>
              </a:rPr>
              <a:t>s  parents </a:t>
            </a:r>
            <a:r>
              <a:rPr lang="en-US" sz="2400" b="1" dirty="0" smtClean="0">
                <a:solidFill>
                  <a:srgbClr val="C00000"/>
                </a:solidFill>
                <a:latin typeface="Cambria" pitchFamily="18" charset="0"/>
                <a:ea typeface="Calibri" pitchFamily="34" charset="0"/>
                <a:cs typeface="Times New Roman" pitchFamily="18" charset="0"/>
              </a:rPr>
              <a:t>used to V </a:t>
            </a:r>
            <a:r>
              <a:rPr lang="en-US" sz="2400" dirty="0" smtClean="0">
                <a:solidFill>
                  <a:srgbClr val="002060"/>
                </a:solidFill>
                <a:latin typeface="Cambria" pitchFamily="18" charset="0"/>
                <a:ea typeface="Calibri" pitchFamily="34" charset="0"/>
                <a:cs typeface="Times New Roman" pitchFamily="18" charset="0"/>
              </a:rPr>
              <a:t>and  </a:t>
            </a:r>
            <a:r>
              <a:rPr lang="en-US" sz="2400" b="1" dirty="0" smtClean="0">
                <a:solidFill>
                  <a:srgbClr val="C00000"/>
                </a:solidFill>
                <a:latin typeface="Cambria" pitchFamily="18" charset="0"/>
                <a:ea typeface="Calibri" pitchFamily="34" charset="0"/>
                <a:cs typeface="Times New Roman" pitchFamily="18" charset="0"/>
              </a:rPr>
              <a:t>didn’t  use to V  </a:t>
            </a:r>
            <a:r>
              <a:rPr lang="en-US" sz="2400" dirty="0" smtClean="0">
                <a:solidFill>
                  <a:schemeClr val="bg2">
                    <a:lumMod val="50000"/>
                  </a:schemeClr>
                </a:solidFill>
                <a:latin typeface="Cambria" pitchFamily="18" charset="0"/>
                <a:ea typeface="Calibri" pitchFamily="34" charset="0"/>
                <a:cs typeface="Times New Roman" pitchFamily="18" charset="0"/>
              </a:rPr>
              <a:t>before </a:t>
            </a:r>
            <a:r>
              <a:rPr lang="en-US" sz="2400" dirty="0" smtClean="0">
                <a:solidFill>
                  <a:srgbClr val="002060"/>
                </a:solidFill>
                <a:latin typeface="Cambria" pitchFamily="18" charset="0"/>
                <a:ea typeface="Calibri" pitchFamily="34" charset="0"/>
                <a:cs typeface="Times New Roman" pitchFamily="18" charset="0"/>
              </a:rPr>
              <a:t>George was born.</a:t>
            </a:r>
            <a:endParaRPr lang="en-US" sz="2400" dirty="0" smtClean="0">
              <a:solidFill>
                <a:schemeClr val="bg2">
                  <a:lumMod val="50000"/>
                </a:schemeClr>
              </a:solidFill>
              <a:latin typeface="Cambria" pitchFamily="18" charset="0"/>
              <a:ea typeface="Calibri" pitchFamily="34" charset="0"/>
              <a:cs typeface="Times New Roman" pitchFamily="18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400" b="1" dirty="0" smtClean="0">
              <a:solidFill>
                <a:srgbClr val="002060"/>
              </a:solidFill>
              <a:latin typeface="Arial" pitchFamily="34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357159" y="1500175"/>
          <a:ext cx="8358246" cy="484163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86411"/>
                <a:gridCol w="1908948"/>
                <a:gridCol w="1162887"/>
              </a:tblGrid>
              <a:tr h="1131046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Parents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bg1"/>
                          </a:solidFill>
                          <a:latin typeface="Cambria" pitchFamily="18" charset="0"/>
                          <a:ea typeface="Calibri" pitchFamily="34" charset="0"/>
                          <a:cs typeface="Times New Roman" pitchFamily="18" charset="0"/>
                        </a:rPr>
                        <a:t>Before George was born</a:t>
                      </a:r>
                      <a:endParaRPr lang="ru-RU" sz="24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Now</a:t>
                      </a:r>
                      <a:endParaRPr lang="ru-RU" sz="2400" dirty="0"/>
                    </a:p>
                  </a:txBody>
                  <a:tcPr/>
                </a:tc>
              </a:tr>
              <a:tr h="551022">
                <a:tc>
                  <a:txBody>
                    <a:bodyPr/>
                    <a:lstStyle/>
                    <a:p>
                      <a:r>
                        <a:rPr lang="en-US" sz="24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Have a dog</a:t>
                      </a:r>
                      <a:endParaRPr lang="ru-RU" sz="2400" b="1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-</a:t>
                      </a:r>
                      <a:endParaRPr lang="ru-RU" sz="3200" b="1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1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-</a:t>
                      </a:r>
                      <a:endParaRPr lang="ru-RU" sz="3200" b="1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</a:tr>
              <a:tr h="551022">
                <a:tc>
                  <a:txBody>
                    <a:bodyPr/>
                    <a:lstStyle/>
                    <a:p>
                      <a:r>
                        <a:rPr lang="en-US" sz="24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Go on holiday every day</a:t>
                      </a:r>
                      <a:endParaRPr lang="ru-RU" sz="2400" b="1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+</a:t>
                      </a:r>
                      <a:endParaRPr lang="ru-RU" sz="3200" b="1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-</a:t>
                      </a:r>
                      <a:endParaRPr lang="ru-RU" sz="3200" b="1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</a:tr>
              <a:tr h="551022">
                <a:tc>
                  <a:txBody>
                    <a:bodyPr/>
                    <a:lstStyle/>
                    <a:p>
                      <a:r>
                        <a:rPr lang="en-US" sz="24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Travel by car</a:t>
                      </a:r>
                      <a:endParaRPr lang="ru-RU" sz="2400" b="1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+</a:t>
                      </a:r>
                      <a:endParaRPr lang="ru-RU" sz="3200" b="1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+</a:t>
                      </a:r>
                      <a:endParaRPr lang="ru-RU" sz="3200" b="1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</a:tr>
              <a:tr h="551022">
                <a:tc>
                  <a:txBody>
                    <a:bodyPr/>
                    <a:lstStyle/>
                    <a:p>
                      <a:r>
                        <a:rPr lang="en-US" sz="24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Live in town</a:t>
                      </a:r>
                      <a:endParaRPr lang="ru-RU" sz="2400" b="1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-</a:t>
                      </a:r>
                      <a:endParaRPr lang="ru-RU" sz="3200" b="1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+</a:t>
                      </a:r>
                      <a:endParaRPr lang="ru-RU" sz="3200" b="1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</a:tr>
              <a:tr h="551022">
                <a:tc>
                  <a:txBody>
                    <a:bodyPr/>
                    <a:lstStyle/>
                    <a:p>
                      <a:r>
                        <a:rPr lang="en-US" sz="24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Play board games</a:t>
                      </a:r>
                      <a:endParaRPr lang="ru-RU" sz="2400" b="1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-</a:t>
                      </a:r>
                      <a:endParaRPr lang="ru-RU" sz="3200" b="1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+</a:t>
                      </a:r>
                      <a:endParaRPr lang="ru-RU" sz="3200" b="1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</a:tr>
              <a:tr h="757312">
                <a:tc>
                  <a:txBody>
                    <a:bodyPr/>
                    <a:lstStyle/>
                    <a:p>
                      <a:r>
                        <a:rPr lang="en-US" sz="24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Watch football matches together</a:t>
                      </a:r>
                      <a:endParaRPr lang="ru-RU" sz="2400" b="1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-</a:t>
                      </a:r>
                      <a:endParaRPr lang="ru-RU" sz="3200" b="1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+</a:t>
                      </a:r>
                      <a:endParaRPr lang="ru-RU" sz="3200" b="1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14290"/>
            <a:ext cx="8534400" cy="135732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>
                <a:solidFill>
                  <a:srgbClr val="0070C0"/>
                </a:solidFill>
              </a:rPr>
              <a:t>Let’s have a rest a little!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0" y="285728"/>
            <a:ext cx="4395758" cy="6072230"/>
          </a:xfrm>
        </p:spPr>
        <p:txBody>
          <a:bodyPr>
            <a:normAutofit fontScale="32500" lnSpcReduction="20000"/>
          </a:bodyPr>
          <a:lstStyle/>
          <a:p>
            <a:pPr>
              <a:buNone/>
            </a:pPr>
            <a:endParaRPr lang="en-US" sz="7200" dirty="0" smtClean="0">
              <a:solidFill>
                <a:srgbClr val="0070C0"/>
              </a:solidFill>
            </a:endParaRPr>
          </a:p>
          <a:p>
            <a:pPr>
              <a:buNone/>
            </a:pPr>
            <a:r>
              <a:rPr lang="en-US" sz="7200" dirty="0" smtClean="0">
                <a:solidFill>
                  <a:srgbClr val="0070C0"/>
                </a:solidFill>
              </a:rPr>
              <a:t>		</a:t>
            </a:r>
          </a:p>
          <a:p>
            <a:pPr>
              <a:buNone/>
            </a:pPr>
            <a:endParaRPr lang="en-US" sz="7200" dirty="0" smtClean="0">
              <a:solidFill>
                <a:srgbClr val="0070C0"/>
              </a:solidFill>
            </a:endParaRPr>
          </a:p>
          <a:p>
            <a:pPr algn="just">
              <a:buNone/>
            </a:pPr>
            <a:r>
              <a:rPr lang="en-US" sz="7200" dirty="0" smtClean="0">
                <a:solidFill>
                  <a:srgbClr val="0070C0"/>
                </a:solidFill>
              </a:rPr>
              <a:t>		Sit still. Calm down and relax. The sun is shining brightly, the sky is fairly blue. </a:t>
            </a:r>
          </a:p>
          <a:p>
            <a:pPr algn="just">
              <a:buNone/>
            </a:pPr>
            <a:r>
              <a:rPr lang="en-US" sz="7200" dirty="0" smtClean="0">
                <a:solidFill>
                  <a:srgbClr val="0070C0"/>
                </a:solidFill>
              </a:rPr>
              <a:t>		Close your eyes and just imagine something pleasant. 	You hear wonderful music…</a:t>
            </a:r>
          </a:p>
          <a:p>
            <a:pPr algn="just">
              <a:buNone/>
            </a:pPr>
            <a:r>
              <a:rPr lang="en-US" sz="7200" dirty="0" smtClean="0">
                <a:solidFill>
                  <a:srgbClr val="0070C0"/>
                </a:solidFill>
              </a:rPr>
              <a:t>		 You see a fine picture, don’t you? </a:t>
            </a:r>
          </a:p>
          <a:p>
            <a:pPr algn="just">
              <a:buNone/>
            </a:pPr>
            <a:r>
              <a:rPr lang="en-US" sz="7200" dirty="0" smtClean="0">
                <a:solidFill>
                  <a:srgbClr val="0070C0"/>
                </a:solidFill>
              </a:rPr>
              <a:t>		You can use gestures (move your hands, arms) to make me understand what you see.</a:t>
            </a:r>
            <a:endParaRPr lang="ru-RU" sz="7200" dirty="0" smtClean="0">
              <a:solidFill>
                <a:srgbClr val="0070C0"/>
              </a:solidFill>
            </a:endParaRPr>
          </a:p>
          <a:p>
            <a:endParaRPr lang="ru-RU" dirty="0"/>
          </a:p>
        </p:txBody>
      </p:sp>
      <p:pic>
        <p:nvPicPr>
          <p:cNvPr id="5" name="Рисунок 6" descr="D:\Нарегеева\media materials\Радуга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29190" y="1371600"/>
            <a:ext cx="3929089" cy="4681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Сумерки - фортепиано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8" name="06 - Enigma - Shadows in the silence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6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5244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88980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>
                <p:cTn id="1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  <p:audi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фициальная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406</TotalTime>
  <Words>952</Words>
  <Application>Microsoft Office PowerPoint</Application>
  <PresentationFormat>Экран (4:3)</PresentationFormat>
  <Paragraphs>245</Paragraphs>
  <Slides>14</Slides>
  <Notes>0</Notes>
  <HiddenSlides>0</HiddenSlides>
  <MMClips>3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Официальная</vt:lpstr>
      <vt:lpstr>TABLE MANNERS</vt:lpstr>
      <vt:lpstr>   </vt:lpstr>
      <vt:lpstr>Listen and find 5 things that are mentioned. </vt:lpstr>
      <vt:lpstr>DO THE CROSSWORD</vt:lpstr>
      <vt:lpstr>DID YOU GUESS ?</vt:lpstr>
      <vt:lpstr>      Read and complete a report of a historical investigation about our  time made in the future.</vt:lpstr>
      <vt:lpstr>Слайд 7</vt:lpstr>
      <vt:lpstr>Слайд 8</vt:lpstr>
      <vt:lpstr>     Let’s have a rest a little! </vt:lpstr>
      <vt:lpstr>Слайд 10</vt:lpstr>
      <vt:lpstr> SAY HOW TABLE MANNERS USED TO BE DIFFERENT FROM NOW.</vt:lpstr>
      <vt:lpstr>Слайд 12</vt:lpstr>
      <vt:lpstr>REMEMBER!</vt:lpstr>
      <vt:lpstr>Слайд 14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комп</dc:creator>
  <cp:lastModifiedBy>комп</cp:lastModifiedBy>
  <cp:revision>123</cp:revision>
  <dcterms:created xsi:type="dcterms:W3CDTF">2011-03-17T11:45:33Z</dcterms:created>
  <dcterms:modified xsi:type="dcterms:W3CDTF">2012-02-11T15:32:53Z</dcterms:modified>
</cp:coreProperties>
</file>