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3" r:id="rId7"/>
    <p:sldId id="262" r:id="rId8"/>
    <p:sldId id="275" r:id="rId9"/>
    <p:sldId id="263" r:id="rId10"/>
    <p:sldId id="261" r:id="rId11"/>
    <p:sldId id="274" r:id="rId12"/>
    <p:sldId id="264" r:id="rId13"/>
    <p:sldId id="265" r:id="rId14"/>
    <p:sldId id="267" r:id="rId15"/>
    <p:sldId id="266" r:id="rId16"/>
    <p:sldId id="268" r:id="rId17"/>
    <p:sldId id="269" r:id="rId18"/>
    <p:sldId id="270" r:id="rId19"/>
    <p:sldId id="272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9067-2D15-4AF5-B540-D931CC45C6F7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2BDBCE-2FF1-4F09-8D52-B4E350E722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9067-2D15-4AF5-B540-D931CC45C6F7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DBCE-2FF1-4F09-8D52-B4E350E722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9067-2D15-4AF5-B540-D931CC45C6F7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DBCE-2FF1-4F09-8D52-B4E350E722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6F19067-2D15-4AF5-B540-D931CC45C6F7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82BDBCE-2FF1-4F09-8D52-B4E350E722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9067-2D15-4AF5-B540-D931CC45C6F7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DBCE-2FF1-4F09-8D52-B4E350E722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9067-2D15-4AF5-B540-D931CC45C6F7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DBCE-2FF1-4F09-8D52-B4E350E722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DBCE-2FF1-4F09-8D52-B4E350E722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9067-2D15-4AF5-B540-D931CC45C6F7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9067-2D15-4AF5-B540-D931CC45C6F7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DBCE-2FF1-4F09-8D52-B4E350E722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9067-2D15-4AF5-B540-D931CC45C6F7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DBCE-2FF1-4F09-8D52-B4E350E722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6F19067-2D15-4AF5-B540-D931CC45C6F7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2BDBCE-2FF1-4F09-8D52-B4E350E722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9067-2D15-4AF5-B540-D931CC45C6F7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2BDBCE-2FF1-4F09-8D52-B4E350E722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6F19067-2D15-4AF5-B540-D931CC45C6F7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82BDBCE-2FF1-4F09-8D52-B4E350E722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643314"/>
            <a:ext cx="6286544" cy="2786082"/>
          </a:xfrm>
        </p:spPr>
        <p:txBody>
          <a:bodyPr>
            <a:noAutofit/>
          </a:bodyPr>
          <a:lstStyle/>
          <a:p>
            <a:r>
              <a:rPr lang="ru-RU" sz="2800" dirty="0"/>
              <a:t>Великий Петр был первый большевик,</a:t>
            </a:r>
          </a:p>
          <a:p>
            <a:r>
              <a:rPr lang="ru-RU" sz="2800" dirty="0"/>
              <a:t>Задумавший Россию перестроить,</a:t>
            </a:r>
          </a:p>
          <a:p>
            <a:r>
              <a:rPr lang="ru-RU" sz="2800" dirty="0"/>
              <a:t>Склонениям и нравам вопреки,</a:t>
            </a:r>
          </a:p>
          <a:p>
            <a:r>
              <a:rPr lang="ru-RU" sz="2800" dirty="0"/>
              <a:t>За сотни лет к её грядущим далям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М.А.Волошин</a:t>
            </a:r>
            <a:endParaRPr lang="ru-RU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357166"/>
            <a:ext cx="2000264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57200" y="642918"/>
            <a:ext cx="6329378" cy="2000264"/>
          </a:xfrm>
        </p:spPr>
        <p:txBody>
          <a:bodyPr/>
          <a:lstStyle/>
          <a:p>
            <a:r>
              <a:rPr lang="ru-RU" dirty="0" smtClean="0"/>
              <a:t>Эпоха Петра Великого</a:t>
            </a:r>
            <a:br>
              <a:rPr lang="ru-RU" dirty="0" smtClean="0"/>
            </a:br>
            <a:r>
              <a:rPr lang="ru-RU" dirty="0" smtClean="0"/>
              <a:t>1682-1725 гг.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О каком  сражении Северной войны идет речь в отрывке из документа?</a:t>
            </a:r>
          </a:p>
          <a:p>
            <a:r>
              <a:rPr lang="ru-RU" dirty="0" smtClean="0"/>
              <a:t>Б. «Воины! Вот пришел час, который решит судьбу Отечества. И так не должны вы помышлять, что сражаетесь за Петра, но за государство, Петру врученное, за род свой, за отечество, за православную нашу веру и церковь. Не должна вас также смущать слава неприятеля, будто бы непобедимого, который ложь вы сами своими победами над ним неоднократно доказывали».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Конкурс 6. Работа с источниками.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Полтавская битва 27 августа 1709 год.</a:t>
            </a:r>
            <a:endParaRPr lang="ru-RU" dirty="0"/>
          </a:p>
        </p:txBody>
      </p:sp>
      <p:pic>
        <p:nvPicPr>
          <p:cNvPr id="4098" name="Picture 2" descr="C:\Documents and Settings\USER\Мои документы\полтавская битва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2071678"/>
            <a:ext cx="4357718" cy="3786214"/>
          </a:xfrm>
          <a:prstGeom prst="rect">
            <a:avLst/>
          </a:prstGeom>
          <a:noFill/>
        </p:spPr>
      </p:pic>
      <p:pic>
        <p:nvPicPr>
          <p:cNvPr id="4099" name="Picture 3" descr="C:\Documents and Settings\USER\Мои документы\Полтава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071678"/>
            <a:ext cx="3143272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714752"/>
            <a:ext cx="8229600" cy="2714644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 smtClean="0"/>
              <a:t>1.Глава государства</a:t>
            </a:r>
          </a:p>
          <a:p>
            <a:pPr lvl="0"/>
            <a:r>
              <a:rPr lang="ru-RU" dirty="0" smtClean="0"/>
              <a:t>2.Законосовещательный и контролирующий орган власти</a:t>
            </a:r>
          </a:p>
          <a:p>
            <a:pPr lvl="0"/>
            <a:r>
              <a:rPr lang="ru-RU" dirty="0" smtClean="0"/>
              <a:t>3.Управление по отраслям(современные министерства)</a:t>
            </a:r>
          </a:p>
          <a:p>
            <a:pPr lvl="0"/>
            <a:r>
              <a:rPr lang="ru-RU" dirty="0" smtClean="0"/>
              <a:t>4.Церковь</a:t>
            </a:r>
          </a:p>
          <a:p>
            <a:pPr lvl="0"/>
            <a:r>
              <a:rPr lang="ru-RU" dirty="0" smtClean="0"/>
              <a:t>5.Местное  управление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643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r>
              <a:rPr lang="ru-RU" sz="2200" b="1" dirty="0" smtClean="0">
                <a:latin typeface="Arial Black" pitchFamily="34" charset="0"/>
              </a:rPr>
              <a:t>Конкурс 7.  Определите, что обозначено цифрами на схеме управления Русским государством к 1725 году</a:t>
            </a:r>
            <a:endParaRPr lang="ru-RU" sz="2200" b="1" dirty="0">
              <a:latin typeface="Arial Black" pitchFamily="34" charset="0"/>
            </a:endParaRPr>
          </a:p>
        </p:txBody>
      </p:sp>
      <p:sp>
        <p:nvSpPr>
          <p:cNvPr id="4" name="SMARTPenAnnotation0"/>
          <p:cNvSpPr/>
          <p:nvPr/>
        </p:nvSpPr>
        <p:spPr>
          <a:xfrm>
            <a:off x="4494987" y="2616398"/>
            <a:ext cx="5576" cy="17000"/>
          </a:xfrm>
          <a:custGeom>
            <a:avLst/>
            <a:gdLst/>
            <a:ahLst/>
            <a:cxnLst/>
            <a:rect l="0" t="0" r="0" b="0"/>
            <a:pathLst>
              <a:path w="5576" h="17000">
                <a:moveTo>
                  <a:pt x="0" y="16999"/>
                </a:moveTo>
                <a:lnTo>
                  <a:pt x="557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SMARTPenAnnotation1"/>
          <p:cNvSpPr/>
          <p:nvPr/>
        </p:nvSpPr>
        <p:spPr>
          <a:xfrm>
            <a:off x="3960138" y="2411015"/>
            <a:ext cx="4644" cy="18572"/>
          </a:xfrm>
          <a:custGeom>
            <a:avLst/>
            <a:gdLst/>
            <a:ahLst/>
            <a:cxnLst/>
            <a:rect l="0" t="0" r="0" b="0"/>
            <a:pathLst>
              <a:path w="4644" h="18572">
                <a:moveTo>
                  <a:pt x="4643" y="0"/>
                </a:moveTo>
                <a:lnTo>
                  <a:pt x="0" y="185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SMARTPenAnnotation2"/>
          <p:cNvSpPr/>
          <p:nvPr/>
        </p:nvSpPr>
        <p:spPr>
          <a:xfrm>
            <a:off x="3946921" y="2455664"/>
            <a:ext cx="8931" cy="8930"/>
          </a:xfrm>
          <a:custGeom>
            <a:avLst/>
            <a:gdLst/>
            <a:ahLst/>
            <a:cxnLst/>
            <a:rect l="0" t="0" r="0" b="0"/>
            <a:pathLst>
              <a:path w="8931" h="8930">
                <a:moveTo>
                  <a:pt x="0" y="0"/>
                </a:moveTo>
                <a:lnTo>
                  <a:pt x="8930" y="89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71868" y="2143116"/>
            <a:ext cx="164307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2928934"/>
            <a:ext cx="150019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786050" y="3000372"/>
            <a:ext cx="185738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72066" y="3071810"/>
            <a:ext cx="150019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143768" y="3143248"/>
            <a:ext cx="142876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5.</a:t>
            </a:r>
            <a:endParaRPr lang="ru-RU" dirty="0"/>
          </a:p>
        </p:txBody>
      </p:sp>
      <p:cxnSp>
        <p:nvCxnSpPr>
          <p:cNvPr id="17" name="Прямая со стрелкой 16"/>
          <p:cNvCxnSpPr>
            <a:stCxn id="7" idx="1"/>
          </p:cNvCxnSpPr>
          <p:nvPr/>
        </p:nvCxnSpPr>
        <p:spPr>
          <a:xfrm rot="10800000" flipV="1">
            <a:off x="1857356" y="2357430"/>
            <a:ext cx="171451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H="1">
            <a:off x="5036347" y="2678901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7" idx="3"/>
          </p:cNvCxnSpPr>
          <p:nvPr/>
        </p:nvCxnSpPr>
        <p:spPr>
          <a:xfrm>
            <a:off x="5214942" y="2357430"/>
            <a:ext cx="2500330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9" idx="0"/>
          </p:cNvCxnSpPr>
          <p:nvPr/>
        </p:nvCxnSpPr>
        <p:spPr>
          <a:xfrm rot="5400000">
            <a:off x="3643306" y="2714620"/>
            <a:ext cx="35719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714620"/>
            <a:ext cx="5757874" cy="2357454"/>
          </a:xfrm>
        </p:spPr>
        <p:txBody>
          <a:bodyPr>
            <a:normAutofit fontScale="77500" lnSpcReduction="20000"/>
          </a:bodyPr>
          <a:lstStyle/>
          <a:p>
            <a:r>
              <a:rPr lang="ru-RU" sz="4000" dirty="0" smtClean="0"/>
              <a:t>1.Средь петербургских берегов</a:t>
            </a:r>
          </a:p>
          <a:p>
            <a:pPr>
              <a:buNone/>
            </a:pPr>
            <a:r>
              <a:rPr lang="ru-RU" sz="4000" dirty="0" smtClean="0"/>
              <a:t>	В гранит она зажата,</a:t>
            </a:r>
          </a:p>
          <a:p>
            <a:pPr>
              <a:buNone/>
            </a:pPr>
            <a:r>
              <a:rPr lang="ru-RU" sz="4000" dirty="0" smtClean="0"/>
              <a:t>	Меж разводных течет мостов.</a:t>
            </a:r>
          </a:p>
          <a:p>
            <a:pPr>
              <a:buNone/>
            </a:pPr>
            <a:r>
              <a:rPr lang="ru-RU" sz="4000" dirty="0" smtClean="0"/>
              <a:t>	Что за река, ребята?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928826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latin typeface="Arial Black" pitchFamily="34" charset="0"/>
              </a:rPr>
              <a:t>Конкурс 8. Узнай по стихотворному отрывку историческое событие.</a:t>
            </a:r>
            <a:r>
              <a:rPr lang="ru-RU" sz="2200" dirty="0" smtClean="0">
                <a:latin typeface="Arial Black" pitchFamily="34" charset="0"/>
              </a:rPr>
              <a:t/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b="1" dirty="0" smtClean="0">
                <a:latin typeface="Arial Black" pitchFamily="34" charset="0"/>
              </a:rPr>
              <a:t>За каждый правильный ответ- 1 бал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C:\Documents and Settings\USER\Мои документы\Нева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3500438"/>
            <a:ext cx="2786082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271464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2.В болоте родился,</a:t>
            </a:r>
          </a:p>
          <a:p>
            <a:pPr>
              <a:buNone/>
            </a:pPr>
            <a:r>
              <a:rPr lang="ru-RU" sz="4000" dirty="0" smtClean="0"/>
              <a:t>	Три раза крестился.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33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Documents and Settings\USER\Мои документы\Санкт-Петербург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2428868"/>
            <a:ext cx="2143140" cy="2343159"/>
          </a:xfrm>
          <a:prstGeom prst="rect">
            <a:avLst/>
          </a:prstGeom>
          <a:noFill/>
        </p:spPr>
      </p:pic>
      <p:pic>
        <p:nvPicPr>
          <p:cNvPr id="2052" name="Picture 4" descr="C:\Documents and Settings\USER\Мои документы\Санкт2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9" y="3000372"/>
            <a:ext cx="1673190" cy="1643074"/>
          </a:xfrm>
          <a:prstGeom prst="rect">
            <a:avLst/>
          </a:prstGeom>
          <a:noFill/>
        </p:spPr>
      </p:pic>
      <p:pic>
        <p:nvPicPr>
          <p:cNvPr id="2057" name="Picture 9" descr="C:\Documents and Settings\USER\Мои документы\Санкт3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5214950"/>
            <a:ext cx="1500198" cy="1357322"/>
          </a:xfrm>
          <a:prstGeom prst="rect">
            <a:avLst/>
          </a:prstGeom>
          <a:noFill/>
        </p:spPr>
      </p:pic>
      <p:pic>
        <p:nvPicPr>
          <p:cNvPr id="2058" name="Picture 10" descr="C:\Documents and Settings\USER\Мои документы\Санкт4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5143512"/>
            <a:ext cx="1848307" cy="1238245"/>
          </a:xfrm>
          <a:prstGeom prst="rect">
            <a:avLst/>
          </a:prstGeom>
          <a:noFill/>
        </p:spPr>
      </p:pic>
      <p:pic>
        <p:nvPicPr>
          <p:cNvPr id="2059" name="Picture 11" descr="C:\Documents and Settings\USER\Мои документы\Санкт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2786058"/>
            <a:ext cx="2214578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3.Зимний дворец у Невы, посмотри!</a:t>
            </a:r>
          </a:p>
          <a:p>
            <a:pPr>
              <a:buNone/>
            </a:pPr>
            <a:r>
              <a:rPr lang="ru-RU" sz="4000" dirty="0" smtClean="0"/>
              <a:t>	Жили когда-то в нем наши цари</a:t>
            </a:r>
          </a:p>
          <a:p>
            <a:pPr>
              <a:buNone/>
            </a:pPr>
            <a:r>
              <a:rPr lang="ru-RU" sz="4000" dirty="0" smtClean="0"/>
              <a:t>	Ну, а сейчас в нем огромный музей,</a:t>
            </a:r>
          </a:p>
          <a:p>
            <a:pPr>
              <a:buNone/>
            </a:pPr>
            <a:r>
              <a:rPr lang="ru-RU" sz="4000" dirty="0" smtClean="0"/>
              <a:t>	Города гордость и Родины всей.</a:t>
            </a:r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3074" name="Picture 2" descr="C:\Documents and Settings\USER\Мои документы\Эрмитаж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4572008"/>
            <a:ext cx="2428892" cy="2071702"/>
          </a:xfrm>
          <a:prstGeom prst="rect">
            <a:avLst/>
          </a:prstGeom>
          <a:noFill/>
        </p:spPr>
      </p:pic>
      <p:pic>
        <p:nvPicPr>
          <p:cNvPr id="3075" name="Picture 3" descr="C:\Documents and Settings\USER\Мои документы\Эрмитаж2.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4500570"/>
            <a:ext cx="2571768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7683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33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714356"/>
            <a:ext cx="51435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4.Там творили Кольцов и Никитин,</a:t>
            </a:r>
          </a:p>
          <a:p>
            <a:r>
              <a:rPr lang="ru-RU" sz="2800" dirty="0" smtClean="0"/>
              <a:t>Строил храмы </a:t>
            </a:r>
            <a:r>
              <a:rPr lang="ru-RU" sz="2800" dirty="0" err="1" smtClean="0"/>
              <a:t>Митрофан</a:t>
            </a:r>
            <a:r>
              <a:rPr lang="ru-RU" sz="2800" dirty="0" smtClean="0"/>
              <a:t> Святитель,  </a:t>
            </a:r>
          </a:p>
          <a:p>
            <a:r>
              <a:rPr lang="ru-RU" sz="2800" dirty="0" smtClean="0"/>
              <a:t>Помнит город победу и славу,</a:t>
            </a:r>
          </a:p>
          <a:p>
            <a:r>
              <a:rPr lang="ru-RU" sz="2800" dirty="0" smtClean="0"/>
              <a:t>Как ходили воевать за Державу.</a:t>
            </a:r>
          </a:p>
          <a:p>
            <a:r>
              <a:rPr lang="ru-RU" sz="2800" dirty="0" smtClean="0"/>
              <a:t>Там колыбель морского флота,</a:t>
            </a:r>
          </a:p>
          <a:p>
            <a:r>
              <a:rPr lang="ru-RU" sz="2800" dirty="0" smtClean="0"/>
              <a:t>Там пушки лил великий Петр,</a:t>
            </a:r>
          </a:p>
          <a:p>
            <a:r>
              <a:rPr lang="ru-RU" sz="2800" dirty="0" smtClean="0"/>
              <a:t>Город-крепость, щит России,</a:t>
            </a:r>
          </a:p>
          <a:p>
            <a:r>
              <a:rPr lang="ru-RU" sz="2800" dirty="0" smtClean="0"/>
              <a:t>Его земля- живая сила. </a:t>
            </a:r>
            <a:endParaRPr lang="ru-RU" sz="2800" dirty="0"/>
          </a:p>
        </p:txBody>
      </p:sp>
      <p:pic>
        <p:nvPicPr>
          <p:cNvPr id="4098" name="Picture 2" descr="C:\Documents and Settings\USER\Мои документы\Герб Воронежа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714356"/>
            <a:ext cx="1771650" cy="1971675"/>
          </a:xfrm>
          <a:prstGeom prst="rect">
            <a:avLst/>
          </a:prstGeom>
          <a:noFill/>
        </p:spPr>
      </p:pic>
      <p:pic>
        <p:nvPicPr>
          <p:cNvPr id="4099" name="Picture 3" descr="C:\Documents and Settings\USER\Мои документы\Воронеж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3500438"/>
            <a:ext cx="2714644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0726"/>
          </a:xfrm>
        </p:spPr>
        <p:txBody>
          <a:bodyPr>
            <a:normAutofit fontScale="62500" lnSpcReduction="20000"/>
          </a:bodyPr>
          <a:lstStyle/>
          <a:p>
            <a:r>
              <a:rPr lang="ru-RU" dirty="0" err="1" smtClean="0"/>
              <a:t>Синквейн</a:t>
            </a:r>
            <a:r>
              <a:rPr lang="ru-RU" dirty="0" smtClean="0"/>
              <a:t>  (от французского слова «пять») –короткое пятистишие.</a:t>
            </a:r>
          </a:p>
          <a:p>
            <a:pPr lvl="0">
              <a:buNone/>
            </a:pPr>
            <a:r>
              <a:rPr lang="ru-RU" b="1" u="sng" dirty="0" smtClean="0"/>
              <a:t>В первой строчке </a:t>
            </a:r>
            <a:r>
              <a:rPr lang="ru-RU" dirty="0" smtClean="0"/>
              <a:t>указывается тема стихотворения, для этой цели обычно используется существительное.</a:t>
            </a:r>
          </a:p>
          <a:p>
            <a:pPr lvl="0">
              <a:buNone/>
            </a:pPr>
            <a:r>
              <a:rPr lang="ru-RU" b="1" u="sng" dirty="0" smtClean="0"/>
              <a:t>Во второй строке </a:t>
            </a:r>
            <a:r>
              <a:rPr lang="ru-RU" dirty="0" smtClean="0"/>
              <a:t>в двух словах (двумя прилагательными) дается описание темы.</a:t>
            </a:r>
          </a:p>
          <a:p>
            <a:pPr lvl="0">
              <a:buNone/>
            </a:pPr>
            <a:r>
              <a:rPr lang="ru-RU" b="1" u="sng" dirty="0" smtClean="0"/>
              <a:t>В третьей строке </a:t>
            </a:r>
            <a:r>
              <a:rPr lang="ru-RU" dirty="0" smtClean="0"/>
              <a:t>тремя словами дается описание действия в рамках этой темы.</a:t>
            </a:r>
          </a:p>
          <a:p>
            <a:pPr lvl="0">
              <a:buNone/>
            </a:pPr>
            <a:r>
              <a:rPr lang="ru-RU" b="1" u="sng" dirty="0" smtClean="0"/>
              <a:t>Четвертая строка </a:t>
            </a:r>
            <a:r>
              <a:rPr lang="ru-RU" dirty="0" smtClean="0"/>
              <a:t>– это фраза из четырех слов, показывающая отношение автора к теме, его чувства.</a:t>
            </a:r>
          </a:p>
          <a:p>
            <a:pPr lvl="0">
              <a:buNone/>
            </a:pPr>
            <a:r>
              <a:rPr lang="ru-RU" b="1" u="sng" dirty="0" smtClean="0"/>
              <a:t>Последняя строка </a:t>
            </a:r>
            <a:r>
              <a:rPr lang="ru-RU" dirty="0" smtClean="0"/>
              <a:t>– это одно слово, по сути своей синонимичное тому, с которого </a:t>
            </a:r>
            <a:r>
              <a:rPr lang="ru-RU" dirty="0" err="1" smtClean="0"/>
              <a:t>синквейн</a:t>
            </a:r>
            <a:r>
              <a:rPr lang="ru-RU" dirty="0" smtClean="0"/>
              <a:t> начинается.</a:t>
            </a:r>
          </a:p>
          <a:p>
            <a:pPr>
              <a:buNone/>
            </a:pPr>
            <a:r>
              <a:rPr lang="ru-RU" dirty="0" smtClean="0"/>
              <a:t>Лермонтов</a:t>
            </a:r>
          </a:p>
          <a:p>
            <a:pPr>
              <a:buNone/>
            </a:pPr>
            <a:r>
              <a:rPr lang="ru-RU" dirty="0" smtClean="0"/>
              <a:t>Сильный, мужественный			</a:t>
            </a:r>
          </a:p>
          <a:p>
            <a:pPr>
              <a:buNone/>
            </a:pPr>
            <a:r>
              <a:rPr lang="ru-RU" dirty="0" smtClean="0"/>
              <a:t>Пишет, воюет, восхищает.</a:t>
            </a:r>
          </a:p>
          <a:p>
            <a:pPr>
              <a:buNone/>
            </a:pPr>
            <a:r>
              <a:rPr lang="ru-RU" dirty="0" smtClean="0"/>
              <a:t>Ты прожил не зря</a:t>
            </a:r>
          </a:p>
          <a:p>
            <a:pPr>
              <a:buNone/>
            </a:pPr>
            <a:r>
              <a:rPr lang="ru-RU" dirty="0" smtClean="0"/>
              <a:t>Поэт!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 Ломоносов</a:t>
            </a:r>
          </a:p>
          <a:p>
            <a:pPr>
              <a:buNone/>
            </a:pPr>
            <a:r>
              <a:rPr lang="ru-RU" sz="2400" dirty="0" smtClean="0"/>
              <a:t>Умный, любознательный</a:t>
            </a:r>
          </a:p>
          <a:p>
            <a:pPr>
              <a:buNone/>
            </a:pPr>
            <a:r>
              <a:rPr lang="ru-RU" sz="2400" dirty="0" smtClean="0"/>
              <a:t>Находит, открывает, делает</a:t>
            </a:r>
          </a:p>
          <a:p>
            <a:pPr>
              <a:buNone/>
            </a:pPr>
            <a:r>
              <a:rPr lang="ru-RU" dirty="0" smtClean="0"/>
              <a:t>Я удивляюсь твоим знаниям</a:t>
            </a:r>
          </a:p>
          <a:p>
            <a:pPr>
              <a:buNone/>
            </a:pPr>
            <a:r>
              <a:rPr lang="ru-RU" dirty="0" smtClean="0"/>
              <a:t>Ученый.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Конкурс 9. Составить </a:t>
            </a:r>
            <a:r>
              <a:rPr lang="ru-RU" sz="3100" b="1" dirty="0" err="1" smtClean="0"/>
              <a:t>синквейн</a:t>
            </a:r>
            <a:r>
              <a:rPr lang="ru-RU" sz="3100" b="1" dirty="0" smtClean="0"/>
              <a:t> про Петра </a:t>
            </a:r>
            <a:r>
              <a:rPr sz="3100" b="1" smtClean="0"/>
              <a:t>I</a:t>
            </a:r>
            <a:r>
              <a:rPr lang="ru-RU" sz="3100" b="1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2438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dirty="0" smtClean="0"/>
              <a:t>Представляется картина.</a:t>
            </a:r>
            <a:endParaRPr lang="en-US" sz="4000" dirty="0" smtClean="0"/>
          </a:p>
          <a:p>
            <a:pPr>
              <a:buNone/>
            </a:pPr>
            <a:r>
              <a:rPr lang="ru-RU" sz="4000" dirty="0" smtClean="0"/>
              <a:t>1)Указать автора картины, её название</a:t>
            </a:r>
          </a:p>
          <a:p>
            <a:pPr>
              <a:buNone/>
            </a:pPr>
            <a:r>
              <a:rPr lang="ru-RU" sz="4000" dirty="0" smtClean="0"/>
              <a:t>2)О каком событии идет речь в данной картине.</a:t>
            </a:r>
          </a:p>
          <a:p>
            <a:pPr>
              <a:buNone/>
            </a:pPr>
            <a:r>
              <a:rPr lang="ru-RU" sz="4000" dirty="0" smtClean="0"/>
              <a:t>3)В каком году происходило событие, изображенное на картине?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Конкурс 10.Знаешь ли ты искусство?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зображение 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428604"/>
            <a:ext cx="7879702" cy="6286544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219200"/>
          </a:xfrm>
        </p:spPr>
        <p:txBody>
          <a:bodyPr>
            <a:normAutofit fontScale="90000"/>
          </a:bodyPr>
          <a:lstStyle/>
          <a:p>
            <a:r>
              <a:rPr smtClean="0"/>
              <a:t/>
            </a:r>
            <a:br>
              <a:rPr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14340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Команды по очереди называют изменения, произошедшие в России при Петре </a:t>
            </a:r>
            <a:r>
              <a:rPr lang="en-US" sz="3600" dirty="0" smtClean="0"/>
              <a:t>I</a:t>
            </a:r>
            <a:r>
              <a:rPr lang="ru-RU" sz="3600" dirty="0" smtClean="0"/>
              <a:t>.Побеждает тот, кто последним назовет какое – либо изменение.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643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 Black" pitchFamily="34" charset="0"/>
              </a:rPr>
              <a:t>Конкурс 1.  Аукцион 						изменений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4900618" cy="1690686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smtClean="0"/>
              <a:t>Конкурс 11.Домашнее </a:t>
            </a:r>
            <a:r>
              <a:rPr lang="ru-RU" sz="3200" b="1" dirty="0" smtClean="0"/>
              <a:t>задание. Письмо Петру </a:t>
            </a:r>
            <a:r>
              <a:rPr sz="3200" b="1" smtClean="0"/>
              <a:t>I</a:t>
            </a:r>
            <a:r>
              <a:rPr lang="ru-RU" sz="3200" b="1" dirty="0" smtClean="0"/>
              <a:t> от потомков. </a:t>
            </a:r>
            <a:endParaRPr lang="ru-R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етр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928802"/>
            <a:ext cx="3286147" cy="40719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Конкурс 2. </a:t>
            </a:r>
            <a:r>
              <a:rPr lang="ru-RU" dirty="0" err="1" smtClean="0">
                <a:latin typeface="Arial Black" pitchFamily="34" charset="0"/>
              </a:rPr>
              <a:t>Блиц-турнир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2476500"/>
            <a:ext cx="1643074" cy="25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428868"/>
            <a:ext cx="1857388" cy="25241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714348" y="1000108"/>
            <a:ext cx="7500990" cy="5214974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Петр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стал первым русским царем. Посетив Европу, он хотел демократизировать систему управления и для этого создал первый российский парламент, который назвал Сенатом. Многие бояре не спешили принимать новшества: носить европейское платье, брить бороды. Одним из них был близкий друг Петра – Александр Меншиков.</a:t>
            </a:r>
          </a:p>
          <a:p>
            <a:pPr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Эти люди не разделяли и желание Петра получить выход в Балтийское море. Первые годы Северной войны были неудачными для России.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Война длилась 20 лет. Началась она в 1702 году, а закончилась в 1722 году.</a:t>
            </a:r>
          </a:p>
          <a:p>
            <a:pPr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Переломным моментом стала победа русских под Полтавой. Строительство флота способствовало победам на море.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Указать не менее 6 ошибок.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Конкурс 3. Текст с ошибками.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Петр  диковинки любил,</a:t>
            </a:r>
          </a:p>
          <a:p>
            <a:pPr>
              <a:buNone/>
            </a:pPr>
            <a:r>
              <a:rPr lang="ru-RU" sz="4800" dirty="0" smtClean="0"/>
              <a:t>Собирал их и копил.</a:t>
            </a:r>
          </a:p>
          <a:p>
            <a:pPr>
              <a:buNone/>
            </a:pPr>
            <a:r>
              <a:rPr lang="ru-RU" sz="4800" dirty="0" smtClean="0"/>
              <a:t>Из причуды царской сей</a:t>
            </a:r>
          </a:p>
          <a:p>
            <a:pPr>
              <a:buNone/>
            </a:pPr>
            <a:r>
              <a:rPr lang="ru-RU" sz="4800" dirty="0" smtClean="0"/>
              <a:t>Первый создан был музей.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Конкурс 4.Музей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1785950" cy="1785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785794"/>
            <a:ext cx="1857388" cy="20002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6" name="Picture 4" descr="C:\Documents and Settings\USER\Мои документы\табак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857232"/>
            <a:ext cx="1857388" cy="20717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7" name="Picture 5" descr="C:\Documents and Settings\USER\Мои документы\шахматы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714620"/>
            <a:ext cx="1771650" cy="19716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8" name="Picture 6" descr="C:\Documents and Settings\USER\Мои документы\орден Андрея Первозванного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2" y="4000504"/>
            <a:ext cx="1857388" cy="20717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9" name="Picture 7" descr="C:\Documents and Settings\USER\Мои документы\компьютерные игры.bm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29454" y="1285860"/>
            <a:ext cx="1771650" cy="19716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80" name="Picture 8" descr="C:\Documents and Settings\USER\Мои документы\гражданский шрифт.bmp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85984" y="3500438"/>
            <a:ext cx="1771650" cy="19716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81" name="Picture 9" descr="C:\Documents and Settings\USER\Мои документы\телефон.bmp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29454" y="4357694"/>
            <a:ext cx="1771650" cy="1971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 Black" pitchFamily="34" charset="0"/>
              </a:rPr>
              <a:t>Конкурс 5. Знаешь ли ты исторического деятеля?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5122" name="Picture 2" descr="C:\Documents and Settings\USER\Мои документы\Шереметев Борис Петрович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86513" y="3214686"/>
            <a:ext cx="2571768" cy="335758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2285992"/>
            <a:ext cx="60007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«В 1702 г. Генерал-фельдмаршал…, разбив шведского генерала </a:t>
            </a:r>
            <a:r>
              <a:rPr lang="ru-RU" sz="2400" dirty="0" err="1" smtClean="0"/>
              <a:t>Шлиппенбаха</a:t>
            </a:r>
            <a:r>
              <a:rPr lang="ru-RU" sz="2400" dirty="0" smtClean="0"/>
              <a:t> войско, одержал над ним победу с получением многих пленных, знамен и всей тяжелой артиллерии, и принудил </a:t>
            </a:r>
            <a:r>
              <a:rPr lang="ru-RU" sz="2400" dirty="0" err="1" smtClean="0"/>
              <a:t>Шлиппенбаха</a:t>
            </a:r>
            <a:r>
              <a:rPr lang="ru-RU" sz="2400" dirty="0" smtClean="0"/>
              <a:t> с </a:t>
            </a:r>
            <a:r>
              <a:rPr lang="ru-RU" sz="2400" dirty="0" err="1" smtClean="0"/>
              <a:t>достальным</a:t>
            </a:r>
            <a:r>
              <a:rPr lang="ru-RU" sz="2400" dirty="0" smtClean="0"/>
              <a:t> войском отступить к </a:t>
            </a:r>
            <a:r>
              <a:rPr lang="ru-RU" sz="2400" dirty="0" err="1" smtClean="0"/>
              <a:t>Пернову</a:t>
            </a:r>
            <a:r>
              <a:rPr lang="ru-RU" sz="2400" dirty="0" smtClean="0"/>
              <a:t>. Царь Петр, получив о сей победе известие сказал: «Благодарение Богу! Наконец достигли мы до того, что шведов уже побеждаем»».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  <a:cs typeface="Arial" pitchFamily="34" charset="0"/>
              </a:rPr>
              <a:t>Конкурс 5. Знаешь ли ты исторического  деятеля?</a:t>
            </a:r>
            <a:endParaRPr lang="ru-RU" dirty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6146" name="Picture 2" descr="C:\Documents and Settings\USER\Мои документы\Меншиков Александр Данилович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388" y="3571876"/>
            <a:ext cx="2428892" cy="292895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2000240"/>
            <a:ext cx="535785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Б. «Когда о корыстолюбивых преступлениях… представляемо было его величеству докладом, то сказал государь: «Вина немалая, да прежние заслуги более». Правда, вина была уголовная, однако государь наказал его только денежным взысканием, а в токарной тайно при мне одном выколотил его дубиной и потом сказал: «Теперь в последний раз дубина; ей, впредь… берегись!»».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 каком  сражении Северной войны идет речь в отрывке из документа?</a:t>
            </a:r>
          </a:p>
          <a:p>
            <a:r>
              <a:rPr lang="ru-RU" dirty="0" smtClean="0"/>
              <a:t>А. «Сия у нас победа может первая назваться, понеже над регулярным войском никогда такой не было, к тому ж ещё гораздо меньшим числом будучи пред неприятелем, и поистине оная виною всех благополучных </a:t>
            </a:r>
            <a:r>
              <a:rPr lang="ru-RU" dirty="0" err="1" smtClean="0"/>
              <a:t>последований</a:t>
            </a:r>
            <a:r>
              <a:rPr lang="ru-RU" dirty="0" smtClean="0"/>
              <a:t> России, понеже тут первая проба солдатская была, и людей, конечно, ободрила, и мать полтавской баталии как ободрением людей, так и временем».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Конкурс 6. Работа с источниками.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700</Words>
  <PresentationFormat>Экран (4:3)</PresentationFormat>
  <Paragraphs>92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Эпоха Петра Великого 1682-1725 гг.</vt:lpstr>
      <vt:lpstr>Конкурс 1.  Аукцион       изменений </vt:lpstr>
      <vt:lpstr>Конкурс 2. Блиц-турнир</vt:lpstr>
      <vt:lpstr>Конкурс 3. Текст с ошибками. </vt:lpstr>
      <vt:lpstr>Конкурс 4.Музей</vt:lpstr>
      <vt:lpstr> </vt:lpstr>
      <vt:lpstr>Конкурс 5. Знаешь ли ты исторического деятеля?</vt:lpstr>
      <vt:lpstr>Конкурс 5. Знаешь ли ты исторического  деятеля?</vt:lpstr>
      <vt:lpstr>Конкурс 6. Работа с источниками.</vt:lpstr>
      <vt:lpstr>Конкурс 6. Работа с источниками.</vt:lpstr>
      <vt:lpstr>Полтавская битва 27 августа 1709 год.</vt:lpstr>
      <vt:lpstr>   Конкурс 7.  Определите, что обозначено цифрами на схеме управления Русским государством к 1725 году</vt:lpstr>
      <vt:lpstr>Конкурс 8. Узнай по стихотворному отрывку историческое событие. За каждый правильный ответ- 1 бал  </vt:lpstr>
      <vt:lpstr> </vt:lpstr>
      <vt:lpstr>  </vt:lpstr>
      <vt:lpstr> </vt:lpstr>
      <vt:lpstr>Конкурс 9. Составить синквейн про Петра I.</vt:lpstr>
      <vt:lpstr> Конкурс 10.Знаешь ли ты искусство?</vt:lpstr>
      <vt:lpstr> </vt:lpstr>
      <vt:lpstr>Конкурс 11.Домашнее задание. Письмо Петру I от потомков. </vt:lpstr>
    </vt:vector>
  </TitlesOfParts>
  <Company>Tycoon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Эпоха Петра Великого 1682-1725 гг </dc:title>
  <cp:lastModifiedBy>USER</cp:lastModifiedBy>
  <cp:revision>13</cp:revision>
  <dcterms:modified xsi:type="dcterms:W3CDTF">2002-01-01T00:12:03Z</dcterms:modified>
</cp:coreProperties>
</file>