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59" r:id="rId4"/>
    <p:sldId id="260" r:id="rId5"/>
    <p:sldId id="261" r:id="rId6"/>
    <p:sldId id="263" r:id="rId7"/>
    <p:sldId id="265" r:id="rId8"/>
    <p:sldId id="266" r:id="rId9"/>
    <p:sldId id="268" r:id="rId10"/>
    <p:sldId id="269" r:id="rId11"/>
    <p:sldId id="270" r:id="rId12"/>
    <p:sldId id="271" r:id="rId13"/>
    <p:sldId id="272" r:id="rId14"/>
    <p:sldId id="27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AB7ED2-6916-4332-9CBC-87E57642FEA8}" type="datetimeFigureOut">
              <a:rPr lang="ru-RU" smtClean="0"/>
              <a:pPr/>
              <a:t>01.01.2004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19904A-7BCF-4A1B-8931-CDFF6A0BC1A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01.01.2004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01.01.2004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01.01.2004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01.01.2004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01.01.2004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01.01.2004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01.01.2004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01.01.2004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01.01.2004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01.01.2004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01.01.2004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01.01.2004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4" Type="http://schemas.openxmlformats.org/officeDocument/2006/relationships/slide" Target="slide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13" Type="http://schemas.openxmlformats.org/officeDocument/2006/relationships/image" Target="../media/image34.jpe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12" Type="http://schemas.openxmlformats.org/officeDocument/2006/relationships/image" Target="../media/image33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jpeg"/><Relationship Id="rId11" Type="http://schemas.openxmlformats.org/officeDocument/2006/relationships/image" Target="../media/image32.jpeg"/><Relationship Id="rId5" Type="http://schemas.openxmlformats.org/officeDocument/2006/relationships/image" Target="../media/image26.jpeg"/><Relationship Id="rId10" Type="http://schemas.openxmlformats.org/officeDocument/2006/relationships/image" Target="../media/image31.jpeg"/><Relationship Id="rId4" Type="http://schemas.openxmlformats.org/officeDocument/2006/relationships/image" Target="../media/image25.jpeg"/><Relationship Id="rId9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7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533400"/>
            <a:ext cx="8186548" cy="3609980"/>
          </a:xfrm>
        </p:spPr>
        <p:txBody>
          <a:bodyPr/>
          <a:lstStyle/>
          <a:p>
            <a:pPr algn="ctr"/>
            <a:r>
              <a:rPr lang="ru-RU" sz="2400" smtClean="0"/>
              <a:t>Мастер-класс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Тема: Использование «звездочки обдумывания» в проектировании.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86050" y="4857760"/>
            <a:ext cx="6215106" cy="1785950"/>
          </a:xfrm>
        </p:spPr>
        <p:txBody>
          <a:bodyPr/>
          <a:lstStyle/>
          <a:p>
            <a:pPr algn="ctr"/>
            <a:r>
              <a:rPr lang="ru-RU" dirty="0" smtClean="0"/>
              <a:t>Проводит: Андреева Елена Владимировна</a:t>
            </a:r>
          </a:p>
          <a:p>
            <a:pPr algn="ctr"/>
            <a:r>
              <a:rPr lang="ru-RU" dirty="0" smtClean="0"/>
              <a:t>Педагог дополнительного образования </a:t>
            </a:r>
          </a:p>
          <a:p>
            <a:pPr algn="ctr"/>
            <a:r>
              <a:rPr lang="ru-RU" dirty="0" smtClean="0"/>
              <a:t>МОБУ ДОД ЦРТД и Ю «Юность»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4294967295"/>
          </p:nvPr>
        </p:nvSpPr>
        <p:spPr>
          <a:xfrm>
            <a:off x="571500" y="642938"/>
            <a:ext cx="5214938" cy="5572125"/>
          </a:xfrm>
        </p:spPr>
        <p:txBody>
          <a:bodyPr rtlCol="0">
            <a:normAutofit lnSpcReduction="10000"/>
          </a:bodyPr>
          <a:lstStyle/>
          <a:p>
            <a:pPr marL="357188" indent="-357188" eaLnBrk="1" fontAlgn="auto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Char char="v"/>
              <a:tabLst>
                <a:tab pos="268288" algn="l"/>
              </a:tabLst>
              <a:defRPr/>
            </a:pPr>
            <a:endParaRPr lang="ru-RU" b="1" dirty="0">
              <a:solidFill>
                <a:srgbClr val="007EEA"/>
              </a:solidFill>
            </a:endParaRPr>
          </a:p>
          <a:p>
            <a:pPr marL="357188" indent="-357188" eaLnBrk="1" fontAlgn="auto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Char char="v"/>
              <a:tabLst>
                <a:tab pos="268288" algn="l"/>
              </a:tabLst>
              <a:defRPr/>
            </a:pPr>
            <a:endParaRPr b="1">
              <a:solidFill>
                <a:srgbClr val="007EEA"/>
              </a:solidFill>
            </a:endParaRPr>
          </a:p>
          <a:p>
            <a:pPr marL="357188" indent="-357188" eaLnBrk="1" fontAlgn="auto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Char char="v"/>
              <a:tabLst>
                <a:tab pos="268288" algn="l"/>
              </a:tabLst>
              <a:defRPr/>
            </a:pPr>
            <a:r>
              <a:rPr lang="ru-RU" sz="2700" dirty="0"/>
              <a:t>Разогни.</a:t>
            </a:r>
          </a:p>
          <a:p>
            <a:pPr marL="357188" indent="-357188" eaLnBrk="1" fontAlgn="auto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Char char="v"/>
              <a:tabLst>
                <a:tab pos="268288" algn="l"/>
              </a:tabLst>
              <a:defRPr/>
            </a:pPr>
            <a:endParaRPr sz="2700"/>
          </a:p>
          <a:p>
            <a:pPr marL="357188" indent="-357188" eaLnBrk="1" fontAlgn="auto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Char char="v"/>
              <a:tabLst>
                <a:tab pos="268288" algn="l"/>
              </a:tabLst>
              <a:defRPr/>
            </a:pPr>
            <a:endParaRPr sz="2700"/>
          </a:p>
          <a:p>
            <a:pPr marL="357188" indent="-357188" eaLnBrk="1" fontAlgn="auto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Char char="v"/>
              <a:tabLst>
                <a:tab pos="268288" algn="l"/>
              </a:tabLst>
              <a:defRPr/>
            </a:pPr>
            <a:endParaRPr sz="2700"/>
          </a:p>
          <a:p>
            <a:pPr marL="357188" indent="-357188" eaLnBrk="1" fontAlgn="auto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Char char="v"/>
              <a:tabLst>
                <a:tab pos="268288" algn="l"/>
              </a:tabLst>
              <a:defRPr/>
            </a:pPr>
            <a:endParaRPr lang="ru-RU" sz="2700" dirty="0"/>
          </a:p>
          <a:p>
            <a:pPr marL="357188" indent="-357188" algn="just" eaLnBrk="1" fontAlgn="auto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Char char="v"/>
              <a:tabLst>
                <a:tab pos="268288" algn="l"/>
              </a:tabLst>
              <a:defRPr/>
            </a:pPr>
            <a:r>
              <a:rPr lang="ru-RU" sz="2700" dirty="0"/>
              <a:t>Снова сложи маленькие </a:t>
            </a:r>
            <a:r>
              <a:rPr lang="ru-RU" sz="2700" dirty="0" smtClean="0"/>
              <a:t>треугольники </a:t>
            </a:r>
            <a:r>
              <a:rPr lang="ru-RU" sz="2700" dirty="0"/>
              <a:t>по </a:t>
            </a:r>
            <a:r>
              <a:rPr lang="ru-RU" sz="2700" dirty="0" smtClean="0"/>
              <a:t>намеченным </a:t>
            </a:r>
            <a:r>
              <a:rPr lang="ru-RU" sz="2700" dirty="0"/>
              <a:t>линиям и подними края вверх.</a:t>
            </a:r>
          </a:p>
          <a:p>
            <a:pPr marL="357188" indent="-357188" eaLnBrk="1" fontAlgn="auto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Char char="v"/>
              <a:tabLst>
                <a:tab pos="268288" algn="l"/>
              </a:tabLst>
              <a:defRPr/>
            </a:pPr>
            <a:endParaRPr sz="2700"/>
          </a:p>
          <a:p>
            <a:pPr marL="357188" indent="-357188" eaLnBrk="1" fontAlgn="auto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Char char="v"/>
              <a:tabLst>
                <a:tab pos="268288" algn="l"/>
              </a:tabLst>
              <a:defRPr/>
            </a:pPr>
            <a:endParaRPr sz="2700"/>
          </a:p>
          <a:p>
            <a:pPr marL="357188" indent="-357188" eaLnBrk="1" fontAlgn="auto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Char char="v"/>
              <a:tabLst>
                <a:tab pos="268288" algn="l"/>
              </a:tabLst>
              <a:defRPr/>
            </a:pPr>
            <a:endParaRPr sz="2700"/>
          </a:p>
          <a:p>
            <a:pPr marL="357188" indent="-357188" eaLnBrk="1" fontAlgn="auto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Char char="v"/>
              <a:tabLst>
                <a:tab pos="268288" algn="l"/>
              </a:tabLst>
              <a:defRPr/>
            </a:pPr>
            <a:endParaRPr lang="ru-RU" sz="2700" dirty="0"/>
          </a:p>
          <a:p>
            <a:pPr marL="357188" indent="-357188" eaLnBrk="1" fontAlgn="auto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Char char="v"/>
              <a:tabLst>
                <a:tab pos="268288" algn="l"/>
              </a:tabLst>
              <a:defRPr/>
            </a:pPr>
            <a:r>
              <a:rPr lang="ru-RU" sz="2700" dirty="0"/>
              <a:t>Согни пополам.</a:t>
            </a:r>
          </a:p>
        </p:txBody>
      </p:sp>
      <p:grpSp>
        <p:nvGrpSpPr>
          <p:cNvPr id="2" name="Группа 10"/>
          <p:cNvGrpSpPr>
            <a:grpSpLocks/>
          </p:cNvGrpSpPr>
          <p:nvPr/>
        </p:nvGrpSpPr>
        <p:grpSpPr bwMode="auto">
          <a:xfrm>
            <a:off x="6143625" y="1143000"/>
            <a:ext cx="2301875" cy="4714875"/>
            <a:chOff x="5357818" y="1000108"/>
            <a:chExt cx="2301891" cy="4714908"/>
          </a:xfrm>
        </p:grpSpPr>
        <p:pic>
          <p:nvPicPr>
            <p:cNvPr id="13316" name="Picture 2"/>
            <p:cNvPicPr>
              <a:picLocks noChangeAspect="1" noChangeArrowheads="1"/>
            </p:cNvPicPr>
            <p:nvPr/>
          </p:nvPicPr>
          <p:blipFill>
            <a:blip r:embed="rId2"/>
            <a:srcRect r="140"/>
            <a:stretch>
              <a:fillRect/>
            </a:stretch>
          </p:blipFill>
          <p:spPr bwMode="auto">
            <a:xfrm>
              <a:off x="5357818" y="1000108"/>
              <a:ext cx="2286032" cy="14287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17" name="Picture 3"/>
            <p:cNvPicPr>
              <a:picLocks noChangeAspect="1" noChangeArrowheads="1"/>
            </p:cNvPicPr>
            <p:nvPr/>
          </p:nvPicPr>
          <p:blipFill>
            <a:blip r:embed="rId3"/>
            <a:srcRect r="137"/>
            <a:stretch>
              <a:fillRect/>
            </a:stretch>
          </p:blipFill>
          <p:spPr bwMode="auto">
            <a:xfrm>
              <a:off x="5357818" y="2428868"/>
              <a:ext cx="2286016" cy="1857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18" name="Picture 4"/>
            <p:cNvPicPr>
              <a:picLocks noChangeAspect="1" noChangeArrowheads="1"/>
            </p:cNvPicPr>
            <p:nvPr/>
          </p:nvPicPr>
          <p:blipFill>
            <a:blip r:embed="rId4"/>
            <a:srcRect r="-117"/>
            <a:stretch>
              <a:fillRect/>
            </a:stretch>
          </p:blipFill>
          <p:spPr bwMode="auto">
            <a:xfrm>
              <a:off x="5357818" y="4286256"/>
              <a:ext cx="2301891" cy="14287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Текст 4"/>
          <p:cNvSpPr>
            <a:spLocks noGrp="1"/>
          </p:cNvSpPr>
          <p:nvPr>
            <p:ph type="body" idx="4294967295"/>
          </p:nvPr>
        </p:nvSpPr>
        <p:spPr>
          <a:xfrm>
            <a:off x="635000" y="642938"/>
            <a:ext cx="4651375" cy="5572125"/>
          </a:xfrm>
        </p:spPr>
        <p:txBody>
          <a:bodyPr/>
          <a:lstStyle/>
          <a:p>
            <a:pPr marL="357188" indent="-357188"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Char char="v"/>
              <a:tabLst>
                <a:tab pos="268288" algn="l"/>
              </a:tabLst>
            </a:pPr>
            <a:endParaRPr lang="ru-RU" b="1" smtClean="0">
              <a:solidFill>
                <a:srgbClr val="007EEA"/>
              </a:solidFill>
            </a:endParaRPr>
          </a:p>
          <a:p>
            <a:pPr marL="357188" indent="-357188" algn="just"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Char char="v"/>
              <a:tabLst>
                <a:tab pos="268288" algn="l"/>
              </a:tabLst>
            </a:pPr>
            <a:r>
              <a:rPr lang="ru-RU" sz="2700" smtClean="0"/>
              <a:t>Получившийся модуль имеет два уголка и два кармашка.</a:t>
            </a:r>
            <a:endParaRPr lang="ru-RU" sz="2700" smtClean="0">
              <a:latin typeface="Tw Cen MT" pitchFamily="34" charset="0"/>
            </a:endParaRPr>
          </a:p>
          <a:p>
            <a:pPr marL="357188" indent="-357188"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Char char="v"/>
              <a:tabLst>
                <a:tab pos="268288" algn="l"/>
              </a:tabLst>
            </a:pPr>
            <a:endParaRPr lang="ru-RU" sz="2700" smtClean="0"/>
          </a:p>
          <a:p>
            <a:pPr marL="357188" indent="-357188"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Char char="v"/>
              <a:tabLst>
                <a:tab pos="268288" algn="l"/>
              </a:tabLst>
            </a:pPr>
            <a:endParaRPr lang="ru-RU" sz="2700" smtClean="0"/>
          </a:p>
          <a:p>
            <a:pPr marL="357188" indent="-357188"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Char char="v"/>
              <a:tabLst>
                <a:tab pos="268288" algn="l"/>
              </a:tabLst>
            </a:pPr>
            <a:endParaRPr lang="ru-RU" sz="2700" smtClean="0">
              <a:latin typeface="Tw Cen MT" pitchFamily="34" charset="0"/>
            </a:endParaRPr>
          </a:p>
          <a:p>
            <a:pPr marL="357188" indent="-357188" algn="just"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Char char="v"/>
              <a:tabLst>
                <a:tab pos="268288" algn="l"/>
              </a:tabLst>
            </a:pPr>
            <a:r>
              <a:rPr lang="ru-RU" sz="2700" smtClean="0"/>
              <a:t>Модули можно вставлять друг в друга различными способами и получать объёмные изделия. Вот один из возможных примеров соединения.</a:t>
            </a:r>
          </a:p>
        </p:txBody>
      </p:sp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88" y="1000125"/>
            <a:ext cx="3214687" cy="150018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1434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50" y="3429000"/>
            <a:ext cx="2571750" cy="20955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7" name="Управляющая кнопка: назад 6">
            <a:hlinkClick r:id="rId4" action="ppaction://hlinksldjump" highlightClick="1"/>
          </p:cNvPr>
          <p:cNvSpPr/>
          <p:nvPr/>
        </p:nvSpPr>
        <p:spPr>
          <a:xfrm>
            <a:off x="7715250" y="6000750"/>
            <a:ext cx="785813" cy="428625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7242048" cy="53719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рыбка</a:t>
            </a:r>
            <a:endParaRPr lang="ru-RU" dirty="0"/>
          </a:p>
        </p:txBody>
      </p:sp>
      <p:pic>
        <p:nvPicPr>
          <p:cNvPr id="3" name="Рисунок 2" descr="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357166"/>
            <a:ext cx="1428750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08" y="785794"/>
            <a:ext cx="1647825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3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71934" y="785794"/>
            <a:ext cx="1762125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4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86512" y="428604"/>
            <a:ext cx="2143125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5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282" y="2500306"/>
            <a:ext cx="2000264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6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428860" y="2500306"/>
            <a:ext cx="1885950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7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00562" y="2500306"/>
            <a:ext cx="2071702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285720" y="1500174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785918" y="2071678"/>
            <a:ext cx="520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3929058" y="2143116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6215074" y="200024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pic>
        <p:nvPicPr>
          <p:cNvPr id="14" name="Рисунок 13" descr="8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786578" y="2500306"/>
            <a:ext cx="2147887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8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14282" y="4643446"/>
            <a:ext cx="2071702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10"/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428860" y="4572008"/>
            <a:ext cx="2071702" cy="168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285720" y="4214818"/>
            <a:ext cx="3990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357422" y="4286256"/>
            <a:ext cx="2561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4500562" y="4357694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7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6858016" y="414338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8</a:t>
            </a:r>
            <a:endParaRPr lang="ru-RU" dirty="0"/>
          </a:p>
        </p:txBody>
      </p:sp>
      <p:pic>
        <p:nvPicPr>
          <p:cNvPr id="21" name="Рисунок 20" descr="11"/>
          <p:cNvPicPr/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714876" y="4643446"/>
            <a:ext cx="2000264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Рисунок 21" descr="12"/>
          <p:cNvPicPr/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929422" y="4643446"/>
            <a:ext cx="2071734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TextBox 22"/>
          <p:cNvSpPr txBox="1"/>
          <p:nvPr/>
        </p:nvSpPr>
        <p:spPr>
          <a:xfrm>
            <a:off x="285720" y="6357958"/>
            <a:ext cx="142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9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2500298" y="6286520"/>
            <a:ext cx="428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10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4786314" y="6357958"/>
            <a:ext cx="642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11</a:t>
            </a:r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7143768" y="6429396"/>
            <a:ext cx="428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12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1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500042"/>
            <a:ext cx="2895600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1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1934" y="428604"/>
            <a:ext cx="3324225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DSC07592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57422" y="3429000"/>
            <a:ext cx="3381375" cy="226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714348" y="2285992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13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429124" y="2285992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14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360902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5300" dirty="0" smtClean="0"/>
              <a:t/>
            </a:r>
            <a:br>
              <a:rPr lang="ru-RU" sz="5300" dirty="0" smtClean="0"/>
            </a:br>
            <a:r>
              <a:rPr lang="ru-RU" sz="5300" dirty="0" smtClean="0"/>
              <a:t>Спасибо за работу!</a:t>
            </a:r>
            <a:endParaRPr lang="ru-RU" sz="53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274321"/>
            <a:ext cx="72390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7239000" cy="6098570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ru-RU" sz="1800" i="1" dirty="0" smtClean="0"/>
              <a:t>Расскажи мне – и я услышу,</a:t>
            </a:r>
            <a:endParaRPr lang="ru-RU" sz="1800" dirty="0" smtClean="0"/>
          </a:p>
          <a:p>
            <a:pPr>
              <a:buNone/>
            </a:pPr>
            <a:r>
              <a:rPr lang="ru-RU" sz="1800" i="1" dirty="0" smtClean="0"/>
              <a:t>                                                           Покажи мне – и я запомню,</a:t>
            </a:r>
            <a:endParaRPr lang="ru-RU" sz="1800" dirty="0" smtClean="0"/>
          </a:p>
          <a:p>
            <a:pPr>
              <a:buNone/>
            </a:pPr>
            <a:r>
              <a:rPr lang="ru-RU" sz="1800" i="1" dirty="0" smtClean="0"/>
              <a:t>                                                           Дай мне сделать самому –</a:t>
            </a:r>
            <a:endParaRPr lang="ru-RU" sz="1800" dirty="0" smtClean="0"/>
          </a:p>
          <a:p>
            <a:pPr>
              <a:buNone/>
            </a:pPr>
            <a:r>
              <a:rPr lang="ru-RU" sz="1800" i="1" dirty="0" smtClean="0"/>
              <a:t>                                                           И я пойму!</a:t>
            </a:r>
            <a:endParaRPr lang="ru-RU" sz="1800" dirty="0" smtClean="0"/>
          </a:p>
          <a:p>
            <a:pPr>
              <a:buNone/>
            </a:pPr>
            <a:r>
              <a:rPr lang="ru-RU" sz="1800" i="1" dirty="0" smtClean="0"/>
              <a:t>                                                                 </a:t>
            </a:r>
            <a:r>
              <a:rPr lang="ru-RU" sz="1400" i="1" dirty="0" smtClean="0"/>
              <a:t>Японская пословица.</a:t>
            </a:r>
            <a:endParaRPr lang="ru-RU" sz="1400" dirty="0" smtClean="0"/>
          </a:p>
          <a:p>
            <a:pPr>
              <a:buNone/>
            </a:pPr>
            <a:r>
              <a:rPr lang="ru-RU" sz="1800" b="1" dirty="0" smtClean="0"/>
              <a:t> </a:t>
            </a:r>
            <a:endParaRPr lang="ru-RU" sz="2400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ru-RU" sz="2400" b="1" dirty="0" smtClean="0">
                <a:solidFill>
                  <a:schemeClr val="tx2"/>
                </a:solidFill>
              </a:rPr>
              <a:t>Цель мастер-класса:</a:t>
            </a:r>
            <a:r>
              <a:rPr lang="ru-RU" sz="2400" dirty="0" smtClean="0">
                <a:solidFill>
                  <a:schemeClr val="tx2"/>
                </a:solidFill>
              </a:rPr>
              <a:t>  </a:t>
            </a:r>
            <a:r>
              <a:rPr lang="ru-RU" sz="2000" dirty="0" smtClean="0"/>
              <a:t>повысить мотивацию педагогов к овладению проектной деятельностью.</a:t>
            </a:r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r>
              <a:rPr lang="ru-RU" sz="2400" b="1" dirty="0" smtClean="0">
                <a:solidFill>
                  <a:schemeClr val="tx2"/>
                </a:solidFill>
              </a:rPr>
              <a:t>Задачи:</a:t>
            </a:r>
            <a:r>
              <a:rPr lang="ru-RU" sz="2400" dirty="0" smtClean="0">
                <a:solidFill>
                  <a:schemeClr val="tx2"/>
                </a:solidFill>
              </a:rPr>
              <a:t>  </a:t>
            </a:r>
            <a:r>
              <a:rPr lang="ru-RU" sz="1800" dirty="0" smtClean="0"/>
              <a:t>- познакомить педагогов с приемами, помогающими в работе над проектом, - «звездочкой обдумывания» на примере выполнения работ в технике  модульного оригами;</a:t>
            </a:r>
          </a:p>
          <a:p>
            <a:pPr>
              <a:buNone/>
            </a:pPr>
            <a:r>
              <a:rPr lang="ru-RU" sz="1800" smtClean="0"/>
              <a:t>    -</a:t>
            </a:r>
            <a:r>
              <a:rPr lang="ru-RU" sz="1800" dirty="0" smtClean="0"/>
              <a:t>рассмотреть оригами как вид декоративно-прикладного искусства и его значение для развития ребенка;</a:t>
            </a:r>
          </a:p>
          <a:p>
            <a:pPr>
              <a:buNone/>
            </a:pPr>
            <a:r>
              <a:rPr lang="ru-RU" sz="1800" dirty="0" smtClean="0"/>
              <a:t>    -создать условия для плодотворного общения участников мастер-класса с целью развития творческого  мышления, фантазии педагогов, выполнить рыбку в технике модульного оригами. 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0040"/>
            <a:ext cx="7686700" cy="751506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dirty="0" smtClean="0"/>
              <a:t>Этапы творческого проекта: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20" y="1357298"/>
            <a:ext cx="8643998" cy="5286412"/>
          </a:xfrm>
        </p:spPr>
        <p:txBody>
          <a:bodyPr>
            <a:normAutofit/>
          </a:bodyPr>
          <a:lstStyle/>
          <a:p>
            <a:pPr marL="609600" indent="-609600" eaLnBrk="1" hangingPunct="1">
              <a:lnSpc>
                <a:spcPct val="90000"/>
              </a:lnSpc>
              <a:buNone/>
            </a:pPr>
            <a:r>
              <a:rPr lang="en-US" sz="3600" b="1" dirty="0" smtClean="0"/>
              <a:t>1</a:t>
            </a:r>
            <a:r>
              <a:rPr lang="ru-RU" sz="3600" b="1" dirty="0" smtClean="0"/>
              <a:t>.</a:t>
            </a:r>
            <a:r>
              <a:rPr lang="ru-RU" sz="3600" b="1" dirty="0" err="1" smtClean="0"/>
              <a:t>Поисково</a:t>
            </a:r>
            <a:r>
              <a:rPr lang="ru-RU" sz="3600" b="1" dirty="0" smtClean="0"/>
              <a:t>- конструкторский (проектировочный);</a:t>
            </a:r>
          </a:p>
          <a:p>
            <a:pPr marL="609600" indent="-609600" eaLnBrk="1" hangingPunct="1">
              <a:lnSpc>
                <a:spcPct val="90000"/>
              </a:lnSpc>
              <a:buNone/>
            </a:pPr>
            <a:endParaRPr lang="ru-RU" sz="3600" b="1" dirty="0" smtClean="0"/>
          </a:p>
          <a:p>
            <a:pPr>
              <a:buNone/>
            </a:pPr>
            <a:r>
              <a:rPr lang="ru-RU" sz="3600" b="1" dirty="0" smtClean="0"/>
              <a:t>2.Технологический (этап реализации проекта);</a:t>
            </a:r>
          </a:p>
          <a:p>
            <a:pPr>
              <a:buNone/>
            </a:pPr>
            <a:endParaRPr lang="ru-RU" sz="3600" b="1" dirty="0" smtClean="0"/>
          </a:p>
          <a:p>
            <a:pPr>
              <a:buNone/>
            </a:pPr>
            <a:r>
              <a:rPr lang="ru-RU" sz="3600" b="1" dirty="0" smtClean="0"/>
              <a:t>3.Заключительный (презентация и практическое применение проекта).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endParaRPr lang="ru-RU" sz="4000" dirty="0" smtClean="0"/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ru-RU" sz="2400" dirty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endParaRPr lang="ru-RU" sz="24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Звездочка обдумывания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3000364" y="3071810"/>
            <a:ext cx="2000264" cy="18573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Игрушка для новогодней елки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4857752" y="2000240"/>
            <a:ext cx="1071570" cy="10715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10х10</a:t>
            </a:r>
            <a:endParaRPr lang="ru-RU" sz="1600" dirty="0"/>
          </a:p>
        </p:txBody>
      </p:sp>
      <p:sp>
        <p:nvSpPr>
          <p:cNvPr id="7" name="Овал 6"/>
          <p:cNvSpPr/>
          <p:nvPr/>
        </p:nvSpPr>
        <p:spPr>
          <a:xfrm>
            <a:off x="5286380" y="3000372"/>
            <a:ext cx="1214446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Бумага </a:t>
            </a:r>
            <a:endParaRPr lang="ru-RU" sz="1600" dirty="0"/>
          </a:p>
        </p:txBody>
      </p:sp>
      <p:sp>
        <p:nvSpPr>
          <p:cNvPr id="8" name="Овал 7"/>
          <p:cNvSpPr/>
          <p:nvPr/>
        </p:nvSpPr>
        <p:spPr>
          <a:xfrm>
            <a:off x="5143504" y="4071942"/>
            <a:ext cx="1428760" cy="1428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Оригами </a:t>
            </a:r>
            <a:endParaRPr lang="ru-RU" sz="1600" dirty="0"/>
          </a:p>
        </p:txBody>
      </p:sp>
      <p:sp>
        <p:nvSpPr>
          <p:cNvPr id="9" name="Овал 8"/>
          <p:cNvSpPr/>
          <p:nvPr/>
        </p:nvSpPr>
        <p:spPr>
          <a:xfrm>
            <a:off x="4214810" y="5143512"/>
            <a:ext cx="1500198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Ножницы </a:t>
            </a:r>
            <a:endParaRPr lang="ru-RU" sz="1600" dirty="0"/>
          </a:p>
        </p:txBody>
      </p:sp>
      <p:sp>
        <p:nvSpPr>
          <p:cNvPr id="10" name="Овал 9"/>
          <p:cNvSpPr/>
          <p:nvPr/>
        </p:nvSpPr>
        <p:spPr>
          <a:xfrm>
            <a:off x="2928926" y="5143512"/>
            <a:ext cx="1357322" cy="12858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Для себя </a:t>
            </a:r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3714744" y="1643050"/>
            <a:ext cx="1214446" cy="12144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Рыбка </a:t>
            </a:r>
            <a:endParaRPr lang="ru-RU" sz="1600" dirty="0"/>
          </a:p>
        </p:txBody>
      </p:sp>
      <p:sp>
        <p:nvSpPr>
          <p:cNvPr id="12" name="Овал 11"/>
          <p:cNvSpPr/>
          <p:nvPr/>
        </p:nvSpPr>
        <p:spPr>
          <a:xfrm>
            <a:off x="2500298" y="1643050"/>
            <a:ext cx="1357322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Выставка </a:t>
            </a:r>
            <a:endParaRPr lang="ru-RU" sz="1400" dirty="0"/>
          </a:p>
        </p:txBody>
      </p:sp>
      <p:sp>
        <p:nvSpPr>
          <p:cNvPr id="13" name="Овал 12"/>
          <p:cNvSpPr/>
          <p:nvPr/>
        </p:nvSpPr>
        <p:spPr>
          <a:xfrm>
            <a:off x="1428728" y="2357430"/>
            <a:ext cx="1357322" cy="12858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Интернет книги</a:t>
            </a:r>
            <a:endParaRPr lang="ru-RU" sz="1400" dirty="0"/>
          </a:p>
        </p:txBody>
      </p:sp>
      <p:sp>
        <p:nvSpPr>
          <p:cNvPr id="14" name="Овал 13"/>
          <p:cNvSpPr/>
          <p:nvPr/>
        </p:nvSpPr>
        <p:spPr>
          <a:xfrm>
            <a:off x="1357290" y="3571876"/>
            <a:ext cx="1428760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Освоить оригами</a:t>
            </a:r>
            <a:endParaRPr lang="ru-RU" sz="1600" dirty="0"/>
          </a:p>
        </p:txBody>
      </p:sp>
      <p:sp>
        <p:nvSpPr>
          <p:cNvPr id="15" name="Овал 14"/>
          <p:cNvSpPr/>
          <p:nvPr/>
        </p:nvSpPr>
        <p:spPr>
          <a:xfrm>
            <a:off x="1857356" y="4786322"/>
            <a:ext cx="1357322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4,50 руб.</a:t>
            </a:r>
            <a:endParaRPr lang="ru-RU" dirty="0"/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rot="5400000">
            <a:off x="4036215" y="2893215"/>
            <a:ext cx="35719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>
            <a:stCxn id="6" idx="3"/>
            <a:endCxn id="5" idx="7"/>
          </p:cNvCxnSpPr>
          <p:nvPr/>
        </p:nvCxnSpPr>
        <p:spPr>
          <a:xfrm rot="5400000">
            <a:off x="4646720" y="2975858"/>
            <a:ext cx="428936" cy="3069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10800000" flipV="1">
            <a:off x="5000628" y="3786190"/>
            <a:ext cx="428628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10800000">
            <a:off x="4857752" y="4429132"/>
            <a:ext cx="571504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16200000" flipH="1">
            <a:off x="4321967" y="4893479"/>
            <a:ext cx="500066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5400000">
            <a:off x="3643307" y="4929199"/>
            <a:ext cx="500067" cy="714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5400000">
            <a:off x="3010826" y="4632984"/>
            <a:ext cx="428936" cy="3069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>
            <a:endCxn id="14" idx="6"/>
          </p:cNvCxnSpPr>
          <p:nvPr/>
        </p:nvCxnSpPr>
        <p:spPr>
          <a:xfrm rot="10800000" flipV="1">
            <a:off x="2786050" y="4214819"/>
            <a:ext cx="357190" cy="357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>
            <a:endCxn id="13" idx="5"/>
          </p:cNvCxnSpPr>
          <p:nvPr/>
        </p:nvCxnSpPr>
        <p:spPr>
          <a:xfrm rot="10800000">
            <a:off x="2587276" y="3455002"/>
            <a:ext cx="484533" cy="454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rot="16200000" flipH="1">
            <a:off x="3214678" y="2928934"/>
            <a:ext cx="357190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Варианты  идей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 descr="Картинка 1 из 354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744479"/>
            <a:ext cx="2857520" cy="31135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20" name="Picture 4" descr="Картинка 5 из 356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1357298"/>
            <a:ext cx="2881299" cy="21609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9222" name="Picture 6" descr="Картинка 7 из 356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1500174"/>
            <a:ext cx="3357586" cy="231157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9224" name="Picture 8" descr="Картинка 63 из 356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4876" y="4143380"/>
            <a:ext cx="3238490" cy="2428868"/>
          </a:xfrm>
          <a:prstGeom prst="rect">
            <a:avLst/>
          </a:prstGeom>
          <a:noFill/>
        </p:spPr>
      </p:pic>
      <p:pic>
        <p:nvPicPr>
          <p:cNvPr id="8" name="Рисунок 7" descr="14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14612" y="3071810"/>
            <a:ext cx="285752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Модульное оригами</a:t>
            </a:r>
            <a:endParaRPr lang="ru-RU" dirty="0"/>
          </a:p>
        </p:txBody>
      </p:sp>
      <p:pic>
        <p:nvPicPr>
          <p:cNvPr id="4" name="Заголовок 1"/>
          <p:cNvPicPr>
            <a:picLocks noGrp="1" noChangeArrowheads="1"/>
          </p:cNvPicPr>
          <p:nvPr>
            <p:ph type="ctrTitle"/>
          </p:nvPr>
        </p:nvPicPr>
        <p:blipFill>
          <a:blip r:embed="rId2"/>
          <a:srcRect/>
          <a:stretch>
            <a:fillRect/>
          </a:stretch>
        </p:blipFill>
        <p:spPr>
          <a:xfrm>
            <a:off x="571472" y="1928802"/>
            <a:ext cx="7785100" cy="1238250"/>
          </a:xfrm>
        </p:spPr>
      </p:pic>
      <p:pic>
        <p:nvPicPr>
          <p:cNvPr id="5" name="Содержимое 4" descr="http://stranamasterov.ru/files/imagecache/orig_with_logo/i/PICT6325a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57158" y="1928802"/>
            <a:ext cx="3810000" cy="421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stranamasterov.ru/files/imagecache/orig_with_logo/i/PICT6462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4" y="1928802"/>
            <a:ext cx="4022421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4294967295"/>
          </p:nvPr>
        </p:nvSpPr>
        <p:spPr>
          <a:xfrm>
            <a:off x="420688" y="642938"/>
            <a:ext cx="5794375" cy="5857875"/>
          </a:xfrm>
        </p:spPr>
        <p:txBody>
          <a:bodyPr rtlCol="0">
            <a:normAutofit fontScale="85000" lnSpcReduction="20000"/>
          </a:bodyPr>
          <a:lstStyle/>
          <a:p>
            <a:pPr marL="357188" indent="-357188" algn="just" eaLnBrk="1" fontAlgn="auto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Char char="v"/>
              <a:tabLst>
                <a:tab pos="268288" algn="l"/>
              </a:tabLst>
              <a:defRPr/>
            </a:pPr>
            <a:endParaRPr lang="ru-RU" sz="3600" b="1" dirty="0">
              <a:solidFill>
                <a:srgbClr val="007EEA"/>
              </a:solidFill>
            </a:endParaRPr>
          </a:p>
          <a:p>
            <a:pPr marL="357188" indent="-357188" algn="ctr" eaLnBrk="1" fontAlgn="auto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Font typeface="Wingdings 3" pitchFamily="18" charset="2"/>
              <a:buNone/>
              <a:tabLst>
                <a:tab pos="268288" algn="l"/>
              </a:tabLst>
              <a:defRPr/>
            </a:pPr>
            <a:r>
              <a:rPr lang="ru-RU" sz="3600" b="1" dirty="0" smtClean="0">
                <a:solidFill>
                  <a:srgbClr val="007EEA"/>
                </a:solidFill>
              </a:rPr>
              <a:t>   Треугольный </a:t>
            </a:r>
            <a:r>
              <a:rPr lang="ru-RU" sz="3600" b="1" dirty="0">
                <a:solidFill>
                  <a:srgbClr val="007EEA"/>
                </a:solidFill>
              </a:rPr>
              <a:t>модуль оригами </a:t>
            </a:r>
            <a:endParaRPr sz="3600" b="1">
              <a:solidFill>
                <a:srgbClr val="007EEA"/>
              </a:solidFill>
            </a:endParaRPr>
          </a:p>
          <a:p>
            <a:pPr marL="357188" indent="-357188" algn="just" eaLnBrk="1" fontAlgn="auto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Char char="v"/>
              <a:tabLst>
                <a:tab pos="268288" algn="l"/>
              </a:tabLst>
              <a:defRPr/>
            </a:pPr>
            <a:endParaRPr b="1">
              <a:solidFill>
                <a:srgbClr val="007EEA"/>
              </a:solidFill>
            </a:endParaRPr>
          </a:p>
          <a:p>
            <a:pPr marL="361950" indent="-361950" algn="just" eaLnBrk="1" fontAlgn="auto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Char char="v"/>
              <a:tabLst>
                <a:tab pos="268288" algn="l"/>
              </a:tabLst>
              <a:defRPr/>
            </a:pPr>
            <a:r>
              <a:rPr lang="ru-RU" dirty="0" smtClean="0"/>
              <a:t>Этот модуль складывается из прямоугольника цветной или белой бумаги. Соотношение сторон прямоугольника должно быть примерно 1:1,5. Можно получить нужные прямоугольники делением формата А4 на равные части. </a:t>
            </a:r>
          </a:p>
          <a:p>
            <a:pPr marL="361950" indent="-361950" algn="just" eaLnBrk="1" fontAlgn="auto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Char char="v"/>
              <a:tabLst>
                <a:tab pos="268288" algn="l"/>
              </a:tabLst>
              <a:defRPr/>
            </a:pPr>
            <a:endParaRPr lang="ru-RU" sz="3100" dirty="0" smtClean="0"/>
          </a:p>
          <a:p>
            <a:pPr marL="361950" indent="-361950" algn="just" eaLnBrk="1" fontAlgn="auto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Char char="v"/>
              <a:tabLst>
                <a:tab pos="268288" algn="l"/>
              </a:tabLst>
              <a:defRPr/>
            </a:pPr>
            <a:r>
              <a:rPr lang="ru-RU" dirty="0" smtClean="0"/>
              <a:t>Если длинную и короткую стороны формата А4 разделить на 4 равные части и разрезать по намеченным линиям, то получатся прямоугольники примерно 53×74 мм.</a:t>
            </a:r>
          </a:p>
          <a:p>
            <a:pPr marL="266700" indent="0" algn="just" eaLnBrk="1" fontAlgn="auto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Char char="v"/>
              <a:tabLst>
                <a:tab pos="268288" algn="l"/>
              </a:tabLst>
              <a:defRPr/>
            </a:pPr>
            <a:endParaRPr lang="ru-RU" dirty="0" smtClean="0"/>
          </a:p>
          <a:p>
            <a:pPr marL="357188" indent="-357188" algn="just" eaLnBrk="1" fontAlgn="auto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Char char="v"/>
              <a:tabLst>
                <a:tab pos="268288" algn="l"/>
              </a:tabLst>
              <a:defRPr/>
            </a:pPr>
            <a:endParaRPr lang="ru-RU" dirty="0" smtClean="0"/>
          </a:p>
          <a:p>
            <a:pPr marL="357188" indent="-357188" algn="just" eaLnBrk="1" fontAlgn="auto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Char char="v"/>
              <a:tabLst>
                <a:tab pos="268288" algn="l"/>
              </a:tabLst>
              <a:defRPr/>
            </a:pPr>
            <a:endParaRPr lang="ru-RU" dirty="0"/>
          </a:p>
          <a:p>
            <a:pPr marL="357188" indent="-357188" algn="just" eaLnBrk="1" fontAlgn="auto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Char char="v"/>
              <a:tabLst>
                <a:tab pos="268288" algn="l"/>
              </a:tabLst>
              <a:defRPr/>
            </a:pPr>
            <a:endParaRPr lang="ru-RU" dirty="0"/>
          </a:p>
        </p:txBody>
      </p:sp>
      <p:pic>
        <p:nvPicPr>
          <p:cNvPr id="9219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688" y="857250"/>
            <a:ext cx="2071687" cy="185737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9220" name="Picture 7"/>
          <p:cNvPicPr>
            <a:picLocks noChangeAspect="1" noChangeArrowheads="1"/>
          </p:cNvPicPr>
          <p:nvPr/>
        </p:nvPicPr>
        <p:blipFill>
          <a:blip r:embed="rId3"/>
          <a:srcRect r="186" b="41"/>
          <a:stretch>
            <a:fillRect/>
          </a:stretch>
        </p:blipFill>
        <p:spPr bwMode="auto">
          <a:xfrm>
            <a:off x="6715125" y="3214688"/>
            <a:ext cx="1935163" cy="28575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4294967295"/>
          </p:nvPr>
        </p:nvSpPr>
        <p:spPr>
          <a:xfrm>
            <a:off x="492125" y="1285875"/>
            <a:ext cx="4579938" cy="4929188"/>
          </a:xfrm>
        </p:spPr>
        <p:txBody>
          <a:bodyPr rtlCol="0">
            <a:normAutofit lnSpcReduction="10000"/>
          </a:bodyPr>
          <a:lstStyle/>
          <a:p>
            <a:pPr marL="357188" indent="-357188" algn="just" eaLnBrk="1" fontAlgn="auto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Font typeface="Wingdings 3" pitchFamily="18" charset="2"/>
              <a:buNone/>
              <a:tabLst>
                <a:tab pos="268288" algn="l"/>
              </a:tabLst>
              <a:defRPr/>
            </a:pPr>
            <a:endParaRPr b="1">
              <a:solidFill>
                <a:srgbClr val="007EEA"/>
              </a:solidFill>
            </a:endParaRPr>
          </a:p>
          <a:p>
            <a:pPr marL="357188" indent="-357188" algn="just" eaLnBrk="1" fontAlgn="auto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Char char="v"/>
              <a:tabLst>
                <a:tab pos="268288" algn="l"/>
              </a:tabLst>
              <a:defRPr/>
            </a:pPr>
            <a:r>
              <a:rPr lang="ru-RU" sz="2700" dirty="0"/>
              <a:t>Согни прямоугольник пополам.</a:t>
            </a:r>
          </a:p>
          <a:p>
            <a:pPr marL="357188" indent="-357188" algn="just" eaLnBrk="1" fontAlgn="auto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Char char="v"/>
              <a:tabLst>
                <a:tab pos="268288" algn="l"/>
              </a:tabLst>
              <a:defRPr/>
            </a:pPr>
            <a:endParaRPr sz="2700"/>
          </a:p>
          <a:p>
            <a:pPr marL="357188" indent="-357188" algn="just" eaLnBrk="1" fontAlgn="auto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Char char="v"/>
              <a:tabLst>
                <a:tab pos="268288" algn="l"/>
              </a:tabLst>
              <a:defRPr/>
            </a:pPr>
            <a:endParaRPr sz="2700"/>
          </a:p>
          <a:p>
            <a:pPr marL="357188" indent="-357188" algn="just" eaLnBrk="1" fontAlgn="auto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Char char="v"/>
              <a:tabLst>
                <a:tab pos="268288" algn="l"/>
              </a:tabLst>
              <a:defRPr/>
            </a:pPr>
            <a:endParaRPr lang="ru-RU" sz="2700" dirty="0"/>
          </a:p>
          <a:p>
            <a:pPr marL="357188" indent="-357188" algn="just" eaLnBrk="1" fontAlgn="auto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Char char="v"/>
              <a:tabLst>
                <a:tab pos="268288" algn="l"/>
              </a:tabLst>
              <a:defRPr/>
            </a:pPr>
            <a:r>
              <a:rPr lang="ru-RU" sz="2700" dirty="0"/>
              <a:t>Согни и разогни, чтобы наметить линию середины. Поверни горой к себе.</a:t>
            </a:r>
          </a:p>
          <a:p>
            <a:pPr marL="357188" indent="-357188" algn="just" eaLnBrk="1" fontAlgn="auto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Char char="v"/>
              <a:tabLst>
                <a:tab pos="268288" algn="l"/>
              </a:tabLst>
              <a:defRPr/>
            </a:pPr>
            <a:endParaRPr sz="2700"/>
          </a:p>
          <a:p>
            <a:pPr marL="357188" indent="-357188" algn="just" eaLnBrk="1" fontAlgn="auto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Char char="v"/>
              <a:tabLst>
                <a:tab pos="268288" algn="l"/>
              </a:tabLst>
              <a:defRPr/>
            </a:pPr>
            <a:endParaRPr sz="2700"/>
          </a:p>
          <a:p>
            <a:pPr marL="357188" indent="-357188" algn="just" eaLnBrk="1" fontAlgn="auto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Char char="v"/>
              <a:tabLst>
                <a:tab pos="268288" algn="l"/>
              </a:tabLst>
              <a:defRPr/>
            </a:pPr>
            <a:endParaRPr lang="ru-RU" sz="2700" dirty="0"/>
          </a:p>
          <a:p>
            <a:pPr marL="357188" indent="-357188" algn="just" eaLnBrk="1" fontAlgn="auto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Char char="v"/>
              <a:tabLst>
                <a:tab pos="268288" algn="l"/>
              </a:tabLst>
              <a:defRPr/>
            </a:pPr>
            <a:r>
              <a:rPr lang="ru-RU" sz="2700" dirty="0"/>
              <a:t>Согни края к середине.</a:t>
            </a:r>
          </a:p>
        </p:txBody>
      </p:sp>
      <p:pic>
        <p:nvPicPr>
          <p:cNvPr id="11267" name="Picture 2"/>
          <p:cNvPicPr>
            <a:picLocks noChangeAspect="1" noChangeArrowheads="1"/>
          </p:cNvPicPr>
          <p:nvPr/>
        </p:nvPicPr>
        <p:blipFill>
          <a:blip r:embed="rId2"/>
          <a:srcRect r="145"/>
          <a:stretch>
            <a:fillRect/>
          </a:stretch>
        </p:blipFill>
        <p:spPr bwMode="auto">
          <a:xfrm>
            <a:off x="5429250" y="1357313"/>
            <a:ext cx="2679700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3"/>
          <p:cNvPicPr>
            <a:picLocks noChangeAspect="1" noChangeArrowheads="1"/>
          </p:cNvPicPr>
          <p:nvPr/>
        </p:nvPicPr>
        <p:blipFill>
          <a:blip r:embed="rId3"/>
          <a:srcRect r="-125" b="314"/>
          <a:stretch>
            <a:fillRect/>
          </a:stretch>
        </p:blipFill>
        <p:spPr bwMode="auto">
          <a:xfrm>
            <a:off x="5429250" y="3325813"/>
            <a:ext cx="2786063" cy="110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4"/>
          <p:cNvPicPr>
            <a:picLocks noChangeAspect="1" noChangeArrowheads="1"/>
          </p:cNvPicPr>
          <p:nvPr/>
        </p:nvPicPr>
        <p:blipFill>
          <a:blip r:embed="rId4"/>
          <a:srcRect r="-127" b="-29"/>
          <a:stretch>
            <a:fillRect/>
          </a:stretch>
        </p:blipFill>
        <p:spPr bwMode="auto">
          <a:xfrm>
            <a:off x="5500688" y="5000625"/>
            <a:ext cx="2357437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0" name="Текст 4"/>
          <p:cNvSpPr txBox="1">
            <a:spLocks/>
          </p:cNvSpPr>
          <p:nvPr/>
        </p:nvSpPr>
        <p:spPr bwMode="auto">
          <a:xfrm>
            <a:off x="644525" y="214313"/>
            <a:ext cx="792797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57188" indent="-357188" algn="just">
              <a:lnSpc>
                <a:spcPct val="90000"/>
              </a:lnSpc>
              <a:buClr>
                <a:schemeClr val="accent1"/>
              </a:buClr>
              <a:buSzPct val="90000"/>
              <a:buFont typeface="Wingdings" pitchFamily="2" charset="2"/>
              <a:buChar char="v"/>
              <a:tabLst>
                <a:tab pos="268288" algn="l"/>
              </a:tabLst>
            </a:pPr>
            <a:endParaRPr lang="ru-RU" sz="3200" b="1">
              <a:solidFill>
                <a:srgbClr val="007EEA"/>
              </a:solidFill>
              <a:latin typeface="Calibri" pitchFamily="34" charset="0"/>
            </a:endParaRPr>
          </a:p>
          <a:p>
            <a:pPr marL="357188" indent="-357188">
              <a:lnSpc>
                <a:spcPct val="90000"/>
              </a:lnSpc>
              <a:buClr>
                <a:schemeClr val="accent1"/>
              </a:buClr>
              <a:buSzPct val="90000"/>
              <a:buFont typeface="Wingdings 3" pitchFamily="18" charset="2"/>
              <a:buNone/>
              <a:tabLst>
                <a:tab pos="268288" algn="l"/>
              </a:tabLst>
            </a:pPr>
            <a:r>
              <a:rPr lang="ru-RU" sz="3200" b="1">
                <a:solidFill>
                  <a:srgbClr val="007EEA"/>
                </a:solidFill>
                <a:latin typeface="Calibri" pitchFamily="34" charset="0"/>
              </a:rPr>
              <a:t>Как сложить треугольный модуль оригами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4294967295"/>
          </p:nvPr>
        </p:nvSpPr>
        <p:spPr>
          <a:xfrm>
            <a:off x="777875" y="642938"/>
            <a:ext cx="4794250" cy="5572125"/>
          </a:xfrm>
        </p:spPr>
        <p:txBody>
          <a:bodyPr rtlCol="0">
            <a:normAutofit lnSpcReduction="10000"/>
          </a:bodyPr>
          <a:lstStyle/>
          <a:p>
            <a:pPr marL="357188" indent="-357188" algn="just" eaLnBrk="1" fontAlgn="auto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Char char="v"/>
              <a:tabLst>
                <a:tab pos="268288" algn="l"/>
              </a:tabLst>
              <a:defRPr/>
            </a:pPr>
            <a:endParaRPr lang="ru-RU" b="1" dirty="0">
              <a:solidFill>
                <a:srgbClr val="007EEA"/>
              </a:solidFill>
            </a:endParaRPr>
          </a:p>
          <a:p>
            <a:pPr marL="357188" indent="-357188" algn="just" eaLnBrk="1" fontAlgn="auto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Char char="v"/>
              <a:tabLst>
                <a:tab pos="268288" algn="l"/>
              </a:tabLst>
              <a:defRPr/>
            </a:pPr>
            <a:endParaRPr b="1">
              <a:solidFill>
                <a:srgbClr val="007EEA"/>
              </a:solidFill>
            </a:endParaRPr>
          </a:p>
          <a:p>
            <a:pPr marL="357188" indent="-357188" algn="just" eaLnBrk="1" fontAlgn="auto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Char char="v"/>
              <a:tabLst>
                <a:tab pos="268288" algn="l"/>
              </a:tabLst>
              <a:defRPr/>
            </a:pPr>
            <a:r>
              <a:rPr lang="ru-RU" sz="2700" dirty="0"/>
              <a:t>Переверни.</a:t>
            </a:r>
          </a:p>
          <a:p>
            <a:pPr marL="357188" indent="-357188" algn="just" eaLnBrk="1" fontAlgn="auto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Char char="v"/>
              <a:tabLst>
                <a:tab pos="268288" algn="l"/>
              </a:tabLst>
              <a:defRPr/>
            </a:pPr>
            <a:endParaRPr sz="2700"/>
          </a:p>
          <a:p>
            <a:pPr marL="357188" indent="-357188" algn="just" eaLnBrk="1" fontAlgn="auto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Char char="v"/>
              <a:tabLst>
                <a:tab pos="268288" algn="l"/>
              </a:tabLst>
              <a:defRPr/>
            </a:pPr>
            <a:endParaRPr sz="2700"/>
          </a:p>
          <a:p>
            <a:pPr marL="357188" indent="-357188" algn="just" eaLnBrk="1" fontAlgn="auto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Char char="v"/>
              <a:tabLst>
                <a:tab pos="268288" algn="l"/>
              </a:tabLst>
              <a:defRPr/>
            </a:pPr>
            <a:endParaRPr sz="2700"/>
          </a:p>
          <a:p>
            <a:pPr marL="357188" indent="-357188" algn="just" eaLnBrk="1" fontAlgn="auto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Char char="v"/>
              <a:tabLst>
                <a:tab pos="268288" algn="l"/>
              </a:tabLst>
              <a:defRPr/>
            </a:pPr>
            <a:endParaRPr sz="2700"/>
          </a:p>
          <a:p>
            <a:pPr marL="357188" indent="-357188" algn="just" eaLnBrk="1" fontAlgn="auto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Char char="v"/>
              <a:tabLst>
                <a:tab pos="268288" algn="l"/>
              </a:tabLst>
              <a:defRPr/>
            </a:pPr>
            <a:endParaRPr lang="ru-RU" sz="2700" dirty="0"/>
          </a:p>
          <a:p>
            <a:pPr marL="357188" indent="-357188" algn="just" eaLnBrk="1" fontAlgn="auto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Char char="v"/>
              <a:tabLst>
                <a:tab pos="268288" algn="l"/>
              </a:tabLst>
              <a:defRPr/>
            </a:pPr>
            <a:r>
              <a:rPr lang="ru-RU" sz="2700" dirty="0"/>
              <a:t>Подними края вверх. </a:t>
            </a:r>
          </a:p>
          <a:p>
            <a:pPr marL="357188" indent="-357188" algn="just" eaLnBrk="1" fontAlgn="auto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Char char="v"/>
              <a:tabLst>
                <a:tab pos="268288" algn="l"/>
              </a:tabLst>
              <a:defRPr/>
            </a:pPr>
            <a:endParaRPr sz="2700"/>
          </a:p>
          <a:p>
            <a:pPr marL="357188" indent="-357188" algn="just" eaLnBrk="1" fontAlgn="auto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Char char="v"/>
              <a:tabLst>
                <a:tab pos="268288" algn="l"/>
              </a:tabLst>
              <a:defRPr/>
            </a:pPr>
            <a:endParaRPr sz="2700"/>
          </a:p>
          <a:p>
            <a:pPr marL="357188" indent="-357188" algn="just" eaLnBrk="1" fontAlgn="auto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Char char="v"/>
              <a:tabLst>
                <a:tab pos="268288" algn="l"/>
              </a:tabLst>
              <a:defRPr/>
            </a:pPr>
            <a:endParaRPr sz="2700"/>
          </a:p>
          <a:p>
            <a:pPr marL="357188" indent="-357188" algn="just" eaLnBrk="1" fontAlgn="auto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Char char="v"/>
              <a:tabLst>
                <a:tab pos="268288" algn="l"/>
              </a:tabLst>
              <a:defRPr/>
            </a:pPr>
            <a:endParaRPr lang="ru-RU" sz="2700" dirty="0"/>
          </a:p>
          <a:p>
            <a:pPr marL="357188" indent="-357188" eaLnBrk="1" fontAlgn="auto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Char char="v"/>
              <a:tabLst>
                <a:tab pos="268288" algn="l"/>
              </a:tabLst>
              <a:defRPr/>
            </a:pPr>
            <a:r>
              <a:rPr lang="ru-RU" sz="2700" dirty="0"/>
              <a:t>Загни уголки, перегибая их через большой треугольник.</a:t>
            </a:r>
          </a:p>
        </p:txBody>
      </p:sp>
      <p:grpSp>
        <p:nvGrpSpPr>
          <p:cNvPr id="2" name="Группа 9"/>
          <p:cNvGrpSpPr>
            <a:grpSpLocks/>
          </p:cNvGrpSpPr>
          <p:nvPr/>
        </p:nvGrpSpPr>
        <p:grpSpPr bwMode="auto">
          <a:xfrm>
            <a:off x="5830888" y="928688"/>
            <a:ext cx="2259012" cy="4786312"/>
            <a:chOff x="5830408" y="857232"/>
            <a:chExt cx="2259913" cy="4786346"/>
          </a:xfrm>
        </p:grpSpPr>
        <p:pic>
          <p:nvPicPr>
            <p:cNvPr id="12292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830408" y="857232"/>
              <a:ext cx="2242054" cy="17145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" name="Группа 8"/>
            <p:cNvGrpSpPr>
              <a:grpSpLocks/>
            </p:cNvGrpSpPr>
            <p:nvPr/>
          </p:nvGrpSpPr>
          <p:grpSpPr bwMode="auto">
            <a:xfrm>
              <a:off x="5857884" y="2571744"/>
              <a:ext cx="2232437" cy="3071834"/>
              <a:chOff x="5857884" y="2571744"/>
              <a:chExt cx="2232437" cy="3071834"/>
            </a:xfrm>
          </p:grpSpPr>
          <p:pic>
            <p:nvPicPr>
              <p:cNvPr id="12294" name="Picture 3"/>
              <p:cNvPicPr>
                <a:picLocks noChangeAspect="1" noChangeArrowheads="1"/>
              </p:cNvPicPr>
              <p:nvPr/>
            </p:nvPicPr>
            <p:blipFill>
              <a:blip r:embed="rId3"/>
              <a:srcRect r="189" b="-183"/>
              <a:stretch>
                <a:fillRect/>
              </a:stretch>
            </p:blipFill>
            <p:spPr bwMode="auto">
              <a:xfrm>
                <a:off x="5857884" y="2571744"/>
                <a:ext cx="2232437" cy="18573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295" name="Picture 4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5857884" y="4413257"/>
                <a:ext cx="2214578" cy="12303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171</TotalTime>
  <Words>258</Words>
  <PresentationFormat>Экран (4:3)</PresentationFormat>
  <Paragraphs>105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Изящная</vt:lpstr>
      <vt:lpstr>Мастер-класс  Тема: Использование «звездочки обдумывания» в проектировании. </vt:lpstr>
      <vt:lpstr>Слайд 2</vt:lpstr>
      <vt:lpstr>Этапы творческого проекта:</vt:lpstr>
      <vt:lpstr>Звездочка обдумывания</vt:lpstr>
      <vt:lpstr>Варианты  идей</vt:lpstr>
      <vt:lpstr>Модульное оригами</vt:lpstr>
      <vt:lpstr>Слайд 7</vt:lpstr>
      <vt:lpstr>Слайд 8</vt:lpstr>
      <vt:lpstr>Слайд 9</vt:lpstr>
      <vt:lpstr>Слайд 10</vt:lpstr>
      <vt:lpstr>Слайд 11</vt:lpstr>
      <vt:lpstr>рыбка</vt:lpstr>
      <vt:lpstr>Слайд 13</vt:lpstr>
      <vt:lpstr>    Спасибо за работу!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Мастер-класс.  Тема: Использование «звездочки обдумывания» и технологической карты в проектировании. </dc:title>
  <cp:lastModifiedBy>Admin</cp:lastModifiedBy>
  <cp:revision>22</cp:revision>
  <dcterms:modified xsi:type="dcterms:W3CDTF">2003-12-31T21:09:47Z</dcterms:modified>
</cp:coreProperties>
</file>