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17" autoAdjust="0"/>
  </p:normalViewPr>
  <p:slideViewPr>
    <p:cSldViewPr>
      <p:cViewPr varScale="1">
        <p:scale>
          <a:sx n="79" d="100"/>
          <a:sy n="79" d="100"/>
        </p:scale>
        <p:origin x="-88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Равнобедренный треугольник 6"/>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Заголовок 7"/>
          <p:cNvSpPr>
            <a:spLocks noGrp="1"/>
          </p:cNvSpPr>
          <p:nvPr>
            <p:ph type="ctrTitle"/>
          </p:nvPr>
        </p:nvSpPr>
        <p:spPr>
          <a:xfrm>
            <a:off x="540544" y="776288"/>
            <a:ext cx="8062912" cy="1470025"/>
          </a:xfrm>
        </p:spPr>
        <p:txBody>
          <a:bodyPr anchor="b"/>
          <a:lstStyle>
            <a:lvl1pPr algn="r">
              <a:defRPr sz="4400"/>
            </a:lvl1pPr>
          </a:lstStyle>
          <a:p>
            <a:r>
              <a:rPr lang="ru-RU" smtClean="0"/>
              <a:t>Образец заголовка</a:t>
            </a:r>
            <a:endParaRPr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27"/>
          <p:cNvSpPr>
            <a:spLocks noGrp="1"/>
          </p:cNvSpPr>
          <p:nvPr>
            <p:ph type="dt" sz="half" idx="10"/>
          </p:nvPr>
        </p:nvSpPr>
        <p:spPr>
          <a:xfrm>
            <a:off x="1371600" y="6011863"/>
            <a:ext cx="5791200" cy="365125"/>
          </a:xfrm>
        </p:spPr>
        <p:txBody>
          <a:bodyPr tIns="0" bIns="0" anchor="t"/>
          <a:lstStyle>
            <a:lvl1pPr algn="r">
              <a:defRPr sz="1000" smtClean="0"/>
            </a:lvl1pPr>
          </a:lstStyle>
          <a:p>
            <a:pPr>
              <a:defRPr/>
            </a:pPr>
            <a:fld id="{89EF6E3E-EBDA-42C9-A53A-B456D8300EE5}" type="datetimeFigureOut">
              <a:rPr lang="ru-RU"/>
              <a:pPr>
                <a:defRPr/>
              </a:pPr>
              <a:t>12.02.2012</a:t>
            </a:fld>
            <a:endParaRPr lang="ru-RU"/>
          </a:p>
        </p:txBody>
      </p:sp>
      <p:sp>
        <p:nvSpPr>
          <p:cNvPr id="6" name="Нижний колонтитул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ru-RU"/>
          </a:p>
        </p:txBody>
      </p:sp>
      <p:sp>
        <p:nvSpPr>
          <p:cNvPr id="7" name="Номер слайда 28"/>
          <p:cNvSpPr>
            <a:spLocks noGrp="1"/>
          </p:cNvSpPr>
          <p:nvPr>
            <p:ph type="sldNum" sz="quarter" idx="12"/>
          </p:nvPr>
        </p:nvSpPr>
        <p:spPr>
          <a:xfrm>
            <a:off x="8391525" y="5753100"/>
            <a:ext cx="503238" cy="365125"/>
          </a:xfrm>
        </p:spPr>
        <p:txBody>
          <a:bodyPr anchor="ctr"/>
          <a:lstStyle>
            <a:lvl1pPr algn="ctr">
              <a:defRPr sz="1300" smtClean="0">
                <a:solidFill>
                  <a:srgbClr val="FFFFFF"/>
                </a:solidFill>
              </a:defRPr>
            </a:lvl1pPr>
          </a:lstStyle>
          <a:p>
            <a:pPr>
              <a:defRPr/>
            </a:pPr>
            <a:fld id="{C01EB420-BB4C-4744-B03D-AD3B6589F14C}" type="slidenum">
              <a:rPr lang="ru-RU"/>
              <a:pPr>
                <a:defRPr/>
              </a:pPr>
              <a:t>‹#›</a:t>
            </a:fld>
            <a:endParaRPr lang="ru-RU"/>
          </a:p>
        </p:txBody>
      </p:sp>
    </p:spTree>
  </p:cSld>
  <p:clrMapOvr>
    <a:masterClrMapping/>
  </p:clrMapOvr>
  <p:transition>
    <p:strips dir="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B2C58ACF-701E-480A-B058-987072DCA4A1}" type="datetimeFigureOut">
              <a:rPr lang="ru-RU"/>
              <a:pPr>
                <a:defRPr/>
              </a:pPr>
              <a:t>12.02.2012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269B4494-C730-4564-8DB6-844B9FA60B5D}" type="slidenum">
              <a:rPr lang="ru-RU"/>
              <a:pPr>
                <a:defRPr/>
              </a:pPr>
              <a:t>‹#›</a:t>
            </a:fld>
            <a:endParaRPr lang="ru-RU"/>
          </a:p>
        </p:txBody>
      </p:sp>
    </p:spTree>
  </p:cSld>
  <p:clrMapOvr>
    <a:masterClrMapping/>
  </p:clrMapOvr>
  <p:transition>
    <p:strips dir="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83BC51FB-2032-4C82-9DED-980DC0BE84DA}" type="datetimeFigureOut">
              <a:rPr lang="ru-RU"/>
              <a:pPr>
                <a:defRPr/>
              </a:pPr>
              <a:t>12.02.2012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A4733ED0-CAFB-4CB9-B51E-851367CF6897}" type="slidenum">
              <a:rPr lang="ru-RU"/>
              <a:pPr>
                <a:defRPr/>
              </a:pPr>
              <a:t>‹#›</a:t>
            </a:fld>
            <a:endParaRPr lang="ru-RU"/>
          </a:p>
        </p:txBody>
      </p:sp>
    </p:spTree>
  </p:cSld>
  <p:clrMapOvr>
    <a:masterClrMapping/>
  </p:clrMapOvr>
  <p:transition>
    <p:strips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lang="ru-RU" smtClean="0"/>
              <a:t>Образец заголовка</a:t>
            </a:r>
            <a:endParaRPr lang="en-US"/>
          </a:p>
        </p:txBody>
      </p:sp>
      <p:sp>
        <p:nvSpPr>
          <p:cNvPr id="3" name="Содержимое 2"/>
          <p:cNvSpPr>
            <a:spLocks noGrp="1"/>
          </p:cNvSpPr>
          <p:nvPr>
            <p:ph idx="1"/>
          </p:nvPr>
        </p:nvSpPr>
        <p:spPr>
          <a:xfrm>
            <a:off x="457200" y="1882808"/>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4791075" y="6480175"/>
            <a:ext cx="2133600" cy="301625"/>
          </a:xfrm>
        </p:spPr>
        <p:txBody>
          <a:bodyPr/>
          <a:lstStyle>
            <a:lvl1pPr>
              <a:defRPr/>
            </a:lvl1pPr>
          </a:lstStyle>
          <a:p>
            <a:pPr>
              <a:defRPr/>
            </a:pPr>
            <a:fld id="{FF3C7A2B-9AE8-440B-9120-3148A8AAF3A1}" type="datetimeFigureOut">
              <a:rPr lang="ru-RU"/>
              <a:pPr>
                <a:defRPr/>
              </a:pPr>
              <a:t>12.02.2012</a:t>
            </a:fld>
            <a:endParaRPr lang="ru-RU"/>
          </a:p>
        </p:txBody>
      </p:sp>
      <p:sp>
        <p:nvSpPr>
          <p:cNvPr id="5" name="Нижний колонтитул 4"/>
          <p:cNvSpPr>
            <a:spLocks noGrp="1"/>
          </p:cNvSpPr>
          <p:nvPr>
            <p:ph type="ftr" sz="quarter" idx="11"/>
          </p:nvPr>
        </p:nvSpPr>
        <p:spPr>
          <a:xfrm>
            <a:off x="457200" y="6481763"/>
            <a:ext cx="4259263" cy="300037"/>
          </a:xfrm>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7DA053A-E137-4BA7-88AF-1B4EDC88E294}" type="slidenum">
              <a:rPr lang="ru-RU"/>
              <a:pPr>
                <a:defRPr/>
              </a:pPr>
              <a:t>‹#›</a:t>
            </a:fld>
            <a:endParaRPr lang="ru-RU"/>
          </a:p>
        </p:txBody>
      </p:sp>
    </p:spTree>
  </p:cSld>
  <p:clrMapOvr>
    <a:masterClrMapping/>
  </p:clrMapOvr>
  <p:transition>
    <p:strips dir="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4" name="Прямоугольный треугольник 8"/>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Равнобедренный треугольник 7"/>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Прямая соединительная линия 10"/>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Прямая соединительная линия 9"/>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lstStyle>
            <a:lvl1pPr marL="0" algn="l">
              <a:buNone/>
              <a:defRPr sz="3600" b="1" cap="none" baseline="0"/>
            </a:lvl1pPr>
          </a:lstStyle>
          <a:p>
            <a:r>
              <a:rPr lang="ru-RU" smtClean="0"/>
              <a:t>Образец заголовка</a:t>
            </a:r>
            <a:endParaRPr lang="en-US"/>
          </a:p>
        </p:txBody>
      </p:sp>
      <p:sp>
        <p:nvSpPr>
          <p:cNvPr id="3" name="Текст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Дата 3"/>
          <p:cNvSpPr>
            <a:spLocks noGrp="1"/>
          </p:cNvSpPr>
          <p:nvPr>
            <p:ph type="dt" sz="half" idx="10"/>
          </p:nvPr>
        </p:nvSpPr>
        <p:spPr>
          <a:xfrm>
            <a:off x="6956425" y="6477000"/>
            <a:ext cx="2133600" cy="304800"/>
          </a:xfrm>
        </p:spPr>
        <p:txBody>
          <a:bodyPr/>
          <a:lstStyle>
            <a:lvl1pPr>
              <a:defRPr/>
            </a:lvl1pPr>
          </a:lstStyle>
          <a:p>
            <a:pPr>
              <a:defRPr/>
            </a:pPr>
            <a:fld id="{89C1BD00-DEB7-4A21-8FEB-D092F302742A}" type="datetimeFigureOut">
              <a:rPr lang="ru-RU"/>
              <a:pPr>
                <a:defRPr/>
              </a:pPr>
              <a:t>12.02.2012</a:t>
            </a:fld>
            <a:endParaRPr lang="ru-RU"/>
          </a:p>
        </p:txBody>
      </p:sp>
      <p:sp>
        <p:nvSpPr>
          <p:cNvPr id="9" name="Нижний колонтитул 4"/>
          <p:cNvSpPr>
            <a:spLocks noGrp="1"/>
          </p:cNvSpPr>
          <p:nvPr>
            <p:ph type="ftr" sz="quarter" idx="11"/>
          </p:nvPr>
        </p:nvSpPr>
        <p:spPr>
          <a:xfrm>
            <a:off x="2619375" y="6481763"/>
            <a:ext cx="4260850" cy="300037"/>
          </a:xfrm>
        </p:spPr>
        <p:txBody>
          <a:bodyPr/>
          <a:lstStyle>
            <a:lvl1pPr>
              <a:defRPr/>
            </a:lvl1pPr>
          </a:lstStyle>
          <a:p>
            <a:pPr>
              <a:defRPr/>
            </a:pPr>
            <a:endParaRPr lang="ru-RU"/>
          </a:p>
        </p:txBody>
      </p:sp>
      <p:sp>
        <p:nvSpPr>
          <p:cNvPr id="10" name="Номер слайда 5"/>
          <p:cNvSpPr>
            <a:spLocks noGrp="1"/>
          </p:cNvSpPr>
          <p:nvPr>
            <p:ph type="sldNum" sz="quarter" idx="12"/>
          </p:nvPr>
        </p:nvSpPr>
        <p:spPr>
          <a:xfrm>
            <a:off x="8450263" y="809625"/>
            <a:ext cx="503237" cy="300038"/>
          </a:xfrm>
        </p:spPr>
        <p:txBody>
          <a:bodyPr/>
          <a:lstStyle>
            <a:lvl1pPr>
              <a:defRPr/>
            </a:lvl1pPr>
          </a:lstStyle>
          <a:p>
            <a:pPr>
              <a:defRPr/>
            </a:pPr>
            <a:fld id="{67FC6D42-4B49-40ED-A075-67C946DC38F9}"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transition>
    <p:strips dir="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lang="ru-RU" smtClean="0"/>
              <a:t>Образец заголовка</a:t>
            </a:r>
            <a:endParaRPr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fld id="{29C798FA-77DD-4439-82C0-F186AC1E2356}" type="datetimeFigureOut">
              <a:rPr lang="ru-RU"/>
              <a:pPr>
                <a:defRPr/>
              </a:pPr>
              <a:t>12.02.2012</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09198ED0-59EB-4D4D-B7CD-B2D1A560EEDB}" type="slidenum">
              <a:rPr lang="ru-RU"/>
              <a:pPr>
                <a:defRPr/>
              </a:pPr>
              <a:t>‹#›</a:t>
            </a:fld>
            <a:endParaRPr lang="ru-RU"/>
          </a:p>
        </p:txBody>
      </p:sp>
    </p:spTree>
  </p:cSld>
  <p:clrMapOvr>
    <a:masterClrMapping/>
  </p:clrMapOvr>
  <p:transition>
    <p:strips dir="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ru-RU" smtClean="0"/>
              <a:t>Образец заголовка</a:t>
            </a:r>
            <a:endParaRPr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a:xfrm>
            <a:off x="4791075" y="6481763"/>
            <a:ext cx="2130425" cy="301625"/>
          </a:xfrm>
        </p:spPr>
        <p:txBody>
          <a:bodyPr/>
          <a:lstStyle>
            <a:lvl1pPr>
              <a:defRPr/>
            </a:lvl1pPr>
          </a:lstStyle>
          <a:p>
            <a:pPr>
              <a:defRPr/>
            </a:pPr>
            <a:fld id="{DEE22C53-61CF-4287-B1ED-FD2541F02BAA}" type="datetimeFigureOut">
              <a:rPr lang="ru-RU"/>
              <a:pPr>
                <a:defRPr/>
              </a:pPr>
              <a:t>12.02.2012</a:t>
            </a:fld>
            <a:endParaRPr lang="ru-RU"/>
          </a:p>
        </p:txBody>
      </p:sp>
      <p:sp>
        <p:nvSpPr>
          <p:cNvPr id="8" name="Нижний колонтитул 7"/>
          <p:cNvSpPr>
            <a:spLocks noGrp="1"/>
          </p:cNvSpPr>
          <p:nvPr>
            <p:ph type="ftr" sz="quarter" idx="11"/>
          </p:nvPr>
        </p:nvSpPr>
        <p:spPr>
          <a:xfrm>
            <a:off x="457200" y="6481763"/>
            <a:ext cx="4260850" cy="301625"/>
          </a:xfrm>
        </p:spPr>
        <p:txBody>
          <a:bodyPr/>
          <a:lstStyle>
            <a:lvl1pPr>
              <a:defRPr/>
            </a:lvl1pPr>
          </a:lstStyle>
          <a:p>
            <a:pPr>
              <a:defRPr/>
            </a:pPr>
            <a:endParaRPr lang="ru-RU"/>
          </a:p>
        </p:txBody>
      </p:sp>
      <p:sp>
        <p:nvSpPr>
          <p:cNvPr id="9" name="Номер слайда 8"/>
          <p:cNvSpPr>
            <a:spLocks noGrp="1"/>
          </p:cNvSpPr>
          <p:nvPr>
            <p:ph type="sldNum" sz="quarter" idx="12"/>
          </p:nvPr>
        </p:nvSpPr>
        <p:spPr>
          <a:xfrm>
            <a:off x="7589838" y="6483350"/>
            <a:ext cx="503237" cy="301625"/>
          </a:xfrm>
        </p:spPr>
        <p:txBody>
          <a:bodyPr/>
          <a:lstStyle>
            <a:lvl1pPr algn="ctr">
              <a:defRPr smtClean="0"/>
            </a:lvl1pPr>
          </a:lstStyle>
          <a:p>
            <a:pPr>
              <a:defRPr/>
            </a:pPr>
            <a:fld id="{8E48264C-3EA3-4F94-9D68-E612A5C059C1}"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transition>
    <p:strips dir="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CE32EC1A-D5D9-4390-8E6A-FA4F63EF3420}" type="datetimeFigureOut">
              <a:rPr lang="ru-RU"/>
              <a:pPr>
                <a:defRPr/>
              </a:pPr>
              <a:t>12.02.2012</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022EE7F0-2787-4208-B322-D5AEFDC31AB0}" type="slidenum">
              <a:rPr lang="ru-RU"/>
              <a:pPr>
                <a:defRPr/>
              </a:pPr>
              <a:t>‹#›</a:t>
            </a:fld>
            <a:endParaRPr lang="ru-RU"/>
          </a:p>
        </p:txBody>
      </p:sp>
    </p:spTree>
  </p:cSld>
  <p:clrMapOvr>
    <a:masterClrMapping/>
  </p:clrMapOvr>
  <p:transition>
    <p:strips dir="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E2D9A189-0665-49C4-A8A3-AB802748E4F6}" type="datetimeFigureOut">
              <a:rPr lang="ru-RU"/>
              <a:pPr>
                <a:defRPr/>
              </a:pPr>
              <a:t>12.02.2012</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64FBC75C-4D64-4A19-A995-854FAC8ABE8C}" type="slidenum">
              <a:rPr lang="ru-RU"/>
              <a:pPr>
                <a:defRPr/>
              </a:pPr>
              <a:t>‹#›</a:t>
            </a:fld>
            <a:endParaRPr lang="ru-RU"/>
          </a:p>
        </p:txBody>
      </p:sp>
    </p:spTree>
  </p:cSld>
  <p:clrMapOvr>
    <a:masterClrMapping/>
  </p:clrMapOvr>
  <p:transition>
    <p:strips dir="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ru-RU" smtClean="0"/>
              <a:t>Образец заголовка</a:t>
            </a:r>
            <a:endParaRPr lang="en-US"/>
          </a:p>
        </p:txBody>
      </p:sp>
      <p:sp>
        <p:nvSpPr>
          <p:cNvPr id="3" name="Текст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a:xfrm>
            <a:off x="6278563" y="6556375"/>
            <a:ext cx="2133600" cy="301625"/>
          </a:xfrm>
        </p:spPr>
        <p:txBody>
          <a:bodyPr/>
          <a:lstStyle>
            <a:lvl1pPr>
              <a:defRPr sz="900" smtClean="0"/>
            </a:lvl1pPr>
          </a:lstStyle>
          <a:p>
            <a:pPr>
              <a:defRPr/>
            </a:pPr>
            <a:fld id="{45B256C3-BEC3-4173-8302-007214962B63}" type="datetimeFigureOut">
              <a:rPr lang="ru-RU"/>
              <a:pPr>
                <a:defRPr/>
              </a:pPr>
              <a:t>12.02.2012</a:t>
            </a:fld>
            <a:endParaRPr lang="ru-RU"/>
          </a:p>
        </p:txBody>
      </p:sp>
      <p:sp>
        <p:nvSpPr>
          <p:cNvPr id="6" name="Нижний колонтитул 5"/>
          <p:cNvSpPr>
            <a:spLocks noGrp="1"/>
          </p:cNvSpPr>
          <p:nvPr>
            <p:ph type="ftr" sz="quarter" idx="11"/>
          </p:nvPr>
        </p:nvSpPr>
        <p:spPr>
          <a:xfrm>
            <a:off x="1135063" y="6556375"/>
            <a:ext cx="5143500" cy="301625"/>
          </a:xfrm>
        </p:spPr>
        <p:txBody>
          <a:bodyPr/>
          <a:lstStyle>
            <a:lvl1pPr>
              <a:defRPr sz="900"/>
            </a:lvl1pPr>
          </a:lstStyle>
          <a:p>
            <a:pPr>
              <a:defRPr/>
            </a:pPr>
            <a:endParaRPr lang="ru-RU"/>
          </a:p>
        </p:txBody>
      </p:sp>
      <p:sp>
        <p:nvSpPr>
          <p:cNvPr id="7" name="Номер слайда 6"/>
          <p:cNvSpPr>
            <a:spLocks noGrp="1"/>
          </p:cNvSpPr>
          <p:nvPr>
            <p:ph type="sldNum" sz="quarter" idx="12"/>
          </p:nvPr>
        </p:nvSpPr>
        <p:spPr>
          <a:xfrm>
            <a:off x="8410575" y="6556375"/>
            <a:ext cx="503238" cy="301625"/>
          </a:xfrm>
        </p:spPr>
        <p:txBody>
          <a:bodyPr/>
          <a:lstStyle>
            <a:lvl1pPr>
              <a:defRPr sz="900" smtClean="0"/>
            </a:lvl1pPr>
          </a:lstStyle>
          <a:p>
            <a:pPr>
              <a:defRPr/>
            </a:pPr>
            <a:fld id="{B254C5A9-A229-4983-9FDC-19DB1F4CB189}"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transition>
    <p:strips dir="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ru-RU" smtClean="0"/>
              <a:t>Образец заголовка</a:t>
            </a:r>
            <a:endParaRPr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4"/>
          <p:cNvSpPr>
            <a:spLocks noGrp="1"/>
          </p:cNvSpPr>
          <p:nvPr>
            <p:ph type="dt" sz="half" idx="10"/>
          </p:nvPr>
        </p:nvSpPr>
        <p:spPr>
          <a:xfrm>
            <a:off x="6108700" y="6556375"/>
            <a:ext cx="2101850" cy="301625"/>
          </a:xfrm>
        </p:spPr>
        <p:txBody>
          <a:bodyPr/>
          <a:lstStyle>
            <a:lvl1pPr>
              <a:defRPr sz="900" smtClean="0"/>
            </a:lvl1pPr>
          </a:lstStyle>
          <a:p>
            <a:pPr>
              <a:defRPr/>
            </a:pPr>
            <a:fld id="{D454F69A-E8DC-4D9C-BD8B-23AF4F3454F9}" type="datetimeFigureOut">
              <a:rPr lang="ru-RU"/>
              <a:pPr>
                <a:defRPr/>
              </a:pPr>
              <a:t>12.02.2012</a:t>
            </a:fld>
            <a:endParaRPr lang="ru-RU"/>
          </a:p>
        </p:txBody>
      </p:sp>
      <p:sp>
        <p:nvSpPr>
          <p:cNvPr id="6" name="Нижний колонтитул 5"/>
          <p:cNvSpPr>
            <a:spLocks noGrp="1"/>
          </p:cNvSpPr>
          <p:nvPr>
            <p:ph type="ftr" sz="quarter" idx="11"/>
          </p:nvPr>
        </p:nvSpPr>
        <p:spPr>
          <a:xfrm>
            <a:off x="1169988" y="6557963"/>
            <a:ext cx="4948237" cy="301625"/>
          </a:xfrm>
        </p:spPr>
        <p:txBody>
          <a:bodyPr/>
          <a:lstStyle>
            <a:lvl1pPr>
              <a:defRPr sz="900"/>
            </a:lvl1pPr>
          </a:lstStyle>
          <a:p>
            <a:pPr>
              <a:defRPr/>
            </a:pPr>
            <a:endParaRPr lang="ru-RU"/>
          </a:p>
        </p:txBody>
      </p:sp>
      <p:sp>
        <p:nvSpPr>
          <p:cNvPr id="7" name="Номер слайда 6"/>
          <p:cNvSpPr>
            <a:spLocks noGrp="1"/>
          </p:cNvSpPr>
          <p:nvPr>
            <p:ph type="sldNum" sz="quarter" idx="12"/>
          </p:nvPr>
        </p:nvSpPr>
        <p:spPr>
          <a:xfrm>
            <a:off x="8216900" y="6556375"/>
            <a:ext cx="366713" cy="301625"/>
          </a:xfrm>
        </p:spPr>
        <p:txBody>
          <a:bodyPr/>
          <a:lstStyle>
            <a:lvl1pPr algn="ctr">
              <a:defRPr sz="900" smtClean="0"/>
            </a:lvl1pPr>
          </a:lstStyle>
          <a:p>
            <a:pPr>
              <a:defRPr/>
            </a:pPr>
            <a:fld id="{B3DE8149-6332-4AD6-BC80-7D050B3573EB}"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transition>
    <p:strips dir="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Прямая соединительная линия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8288"/>
            <a:ext cx="8229600" cy="1398587"/>
          </a:xfrm>
          <a:prstGeom prst="rect">
            <a:avLst/>
          </a:prstGeom>
        </p:spPr>
        <p:txBody>
          <a:bodyPr vert="horz" anchor="ctr">
            <a:normAutofit/>
          </a:bodyPr>
          <a:lstStyle/>
          <a:p>
            <a:r>
              <a:rPr lang="ru-RU" smtClean="0"/>
              <a:t>Образец заголовка</a:t>
            </a:r>
            <a:endParaRPr lang="en-US"/>
          </a:p>
        </p:txBody>
      </p:sp>
      <p:sp>
        <p:nvSpPr>
          <p:cNvPr id="1030" name="Текст 12"/>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smtClean="0">
                <a:solidFill>
                  <a:schemeClr val="tx1"/>
                </a:solidFill>
                <a:latin typeface="+mn-lt"/>
                <a:cs typeface="+mn-cs"/>
              </a:defRPr>
            </a:lvl1pPr>
          </a:lstStyle>
          <a:p>
            <a:pPr>
              <a:defRPr/>
            </a:pPr>
            <a:fld id="{E2370305-8149-4A76-B61C-D25D20FC8D1B}" type="datetimeFigureOut">
              <a:rPr lang="ru-RU"/>
              <a:pPr>
                <a:defRPr/>
              </a:pPr>
              <a:t>12.02.2012</a:t>
            </a:fld>
            <a:endParaRPr lang="ru-RU"/>
          </a:p>
        </p:txBody>
      </p:sp>
      <p:sp>
        <p:nvSpPr>
          <p:cNvPr id="3" name="Нижний колонтитул 2"/>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lstStyle>
          <a:p>
            <a:pPr>
              <a:defRPr/>
            </a:pPr>
            <a:endParaRPr lang="ru-RU"/>
          </a:p>
        </p:txBody>
      </p:sp>
      <p:sp>
        <p:nvSpPr>
          <p:cNvPr id="23" name="Номер слайда 22"/>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smtClean="0">
                <a:solidFill>
                  <a:schemeClr val="tx1"/>
                </a:solidFill>
                <a:latin typeface="+mn-lt"/>
                <a:cs typeface="+mn-cs"/>
              </a:defRPr>
            </a:lvl1pPr>
          </a:lstStyle>
          <a:p>
            <a:pPr>
              <a:defRPr/>
            </a:pPr>
            <a:fld id="{E8EDC9ED-FB16-441B-9B5F-78954C6304CC}"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1" r:id="rId6"/>
    <p:sldLayoutId id="2147483670" r:id="rId7"/>
    <p:sldLayoutId id="2147483677" r:id="rId8"/>
    <p:sldLayoutId id="2147483678" r:id="rId9"/>
    <p:sldLayoutId id="2147483669" r:id="rId10"/>
    <p:sldLayoutId id="2147483668" r:id="rId11"/>
  </p:sldLayoutIdLst>
  <p:transition>
    <p:strips dir="ru"/>
  </p:transition>
  <p:txStyles>
    <p:titleStyle>
      <a:lvl1pPr marL="484188" algn="l" rtl="0" fontAlgn="base">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algn="l" rtl="0" fontAlgn="base">
        <a:spcBef>
          <a:spcPct val="0"/>
        </a:spcBef>
        <a:spcAft>
          <a:spcPct val="0"/>
        </a:spcAft>
        <a:defRPr sz="4200">
          <a:solidFill>
            <a:srgbClr val="FF5C9C"/>
          </a:solidFill>
          <a:latin typeface="Century Gothic" pitchFamily="34" charset="0"/>
        </a:defRPr>
      </a:lvl2pPr>
      <a:lvl3pPr marL="484188" algn="l" rtl="0" fontAlgn="base">
        <a:spcBef>
          <a:spcPct val="0"/>
        </a:spcBef>
        <a:spcAft>
          <a:spcPct val="0"/>
        </a:spcAft>
        <a:defRPr sz="4200">
          <a:solidFill>
            <a:srgbClr val="FF5C9C"/>
          </a:solidFill>
          <a:latin typeface="Century Gothic" pitchFamily="34" charset="0"/>
        </a:defRPr>
      </a:lvl3pPr>
      <a:lvl4pPr marL="484188" algn="l" rtl="0" fontAlgn="base">
        <a:spcBef>
          <a:spcPct val="0"/>
        </a:spcBef>
        <a:spcAft>
          <a:spcPct val="0"/>
        </a:spcAft>
        <a:defRPr sz="4200">
          <a:solidFill>
            <a:srgbClr val="FF5C9C"/>
          </a:solidFill>
          <a:latin typeface="Century Gothic" pitchFamily="34" charset="0"/>
        </a:defRPr>
      </a:lvl4pPr>
      <a:lvl5pPr marL="484188" algn="l" rtl="0" fontAlgn="base">
        <a:spcBef>
          <a:spcPct val="0"/>
        </a:spcBef>
        <a:spcAft>
          <a:spcPct val="0"/>
        </a:spcAft>
        <a:defRPr sz="4200">
          <a:solidFill>
            <a:srgbClr val="FF5C9C"/>
          </a:solidFill>
          <a:latin typeface="Century Gothic" pitchFamily="34" charset="0"/>
        </a:defRPr>
      </a:lvl5pPr>
      <a:lvl6pPr marL="941388" algn="l" rtl="0" fontAlgn="base">
        <a:spcBef>
          <a:spcPct val="0"/>
        </a:spcBef>
        <a:spcAft>
          <a:spcPct val="0"/>
        </a:spcAft>
        <a:defRPr sz="4200">
          <a:solidFill>
            <a:srgbClr val="FF5C9C"/>
          </a:solidFill>
          <a:latin typeface="Century Gothic" pitchFamily="34" charset="0"/>
        </a:defRPr>
      </a:lvl6pPr>
      <a:lvl7pPr marL="1398588" algn="l" rtl="0" fontAlgn="base">
        <a:spcBef>
          <a:spcPct val="0"/>
        </a:spcBef>
        <a:spcAft>
          <a:spcPct val="0"/>
        </a:spcAft>
        <a:defRPr sz="4200">
          <a:solidFill>
            <a:srgbClr val="FF5C9C"/>
          </a:solidFill>
          <a:latin typeface="Century Gothic" pitchFamily="34" charset="0"/>
        </a:defRPr>
      </a:lvl7pPr>
      <a:lvl8pPr marL="1855788" algn="l" rtl="0" fontAlgn="base">
        <a:spcBef>
          <a:spcPct val="0"/>
        </a:spcBef>
        <a:spcAft>
          <a:spcPct val="0"/>
        </a:spcAft>
        <a:defRPr sz="4200">
          <a:solidFill>
            <a:srgbClr val="FF5C9C"/>
          </a:solidFill>
          <a:latin typeface="Century Gothic" pitchFamily="34" charset="0"/>
        </a:defRPr>
      </a:lvl8pPr>
      <a:lvl9pPr marL="2312988" algn="l" rtl="0" fontAlgn="base">
        <a:spcBef>
          <a:spcPct val="0"/>
        </a:spcBef>
        <a:spcAft>
          <a:spcPct val="0"/>
        </a:spcAft>
        <a:defRPr sz="4200">
          <a:solidFill>
            <a:srgbClr val="FF5C9C"/>
          </a:solidFill>
          <a:latin typeface="Century Gothic" pitchFamily="34" charset="0"/>
        </a:defRPr>
      </a:lvl9pPr>
    </p:titleStyle>
    <p:bodyStyle>
      <a:lvl1pPr marL="447675"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fontAlgn="base">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fontAlgn="base">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fontAlgn="base">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fontAlgn="base">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ru.wikipedia.org/wiki/1722_%D0%B3%D0%BE%D0%B4" TargetMode="External"/><Relationship Id="rId2" Type="http://schemas.openxmlformats.org/officeDocument/2006/relationships/hyperlink" Target="http://ru.wikipedia.org/wiki/16_%D1%84%D0%B5%D0%B2%D1%80%D0%B0%D0%BB%D1%8F" TargetMode="Externa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hyperlink" Target="http://ru.wikipedia.org/wiki/%D0%9F%D0%B0%D0%B2%D0%B5%D0%BB_I"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hyperlink" Target="http://ru.wikipedia.org/wiki/1725_%D0%B3%D0%BE%D0%B4" TargetMode="External"/><Relationship Id="rId7" Type="http://schemas.openxmlformats.org/officeDocument/2006/relationships/hyperlink" Target="http://ru.wikipedia.org/wiki/%D0%A1%D0%B0%D0%BD%D0%BA%D1%82-%D0%9F%D0%B5%D1%82%D0%B5%D1%80%D0%B1%D1%83%D1%80%D0%B3" TargetMode="External"/><Relationship Id="rId2" Type="http://schemas.openxmlformats.org/officeDocument/2006/relationships/hyperlink" Target="http://ru.wikipedia.org/wiki/1724_%D0%B3%D0%BE%D0%B4" TargetMode="External"/><Relationship Id="rId1" Type="http://schemas.openxmlformats.org/officeDocument/2006/relationships/slideLayout" Target="../slideLayouts/slideLayout2.xml"/><Relationship Id="rId6" Type="http://schemas.openxmlformats.org/officeDocument/2006/relationships/hyperlink" Target="http://ru.wikipedia.org/wiki/%D0%9F%D0%B5%D1%82%D1%80%D0%BE%D0%BF%D0%B0%D0%B2%D0%BB%D0%BE%D0%B2%D1%81%D0%BA%D0%B0%D1%8F_%D0%BA%D1%80%D0%B5%D0%BF%D0%BE%D1%81%D1%82%D1%8C" TargetMode="External"/><Relationship Id="rId5" Type="http://schemas.openxmlformats.org/officeDocument/2006/relationships/hyperlink" Target="http://ru.wikipedia.org/wiki/%D0%9F%D0%B5%D1%82%D1%80%D0%BE%D0%BF%D0%B0%D0%B2%D0%BB%D0%BE%D0%B2%D1%81%D0%BA%D0%B8%D0%B9_%D1%81%D0%BE%D0%B1%D0%BE%D1%80" TargetMode="External"/><Relationship Id="rId4" Type="http://schemas.openxmlformats.org/officeDocument/2006/relationships/hyperlink" Target="http://ru.wikipedia.org/wiki/%D0%97%D0%B8%D0%BC%D0%BD%D0%B8%D0%B9_%D0%B4%D0%B2%D0%BE%D1%80%D0%B5%D1%86"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ru.wikipedia.org/wiki/1718" TargetMode="Externa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hyperlink" Target="http://ru.wikipedia.org/wiki/%D0%90%D1%81%D1%81%D0%B0%D0%BC%D0%B1%D0%BB%D0%B5%D1%8F_%D0%9F%D0%B5%D1%82%D1%80%D0%B0_I"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Заголовок 1"/>
          <p:cNvPicPr>
            <a:picLocks noGrp="1" noChangeArrowheads="1"/>
          </p:cNvPicPr>
          <p:nvPr>
            <p:ph type="ctrTitle"/>
          </p:nvPr>
        </p:nvPicPr>
        <p:blipFill>
          <a:blip r:embed="rId2"/>
          <a:srcRect/>
          <a:stretch>
            <a:fillRect/>
          </a:stretch>
        </p:blipFill>
        <p:spPr bwMode="auto">
          <a:xfrm>
            <a:off x="317500" y="901700"/>
            <a:ext cx="8618538" cy="1060450"/>
          </a:xfrm>
        </p:spPr>
      </p:pic>
      <p:sp>
        <p:nvSpPr>
          <p:cNvPr id="3" name="Подзаголовок 2"/>
          <p:cNvSpPr>
            <a:spLocks noGrp="1"/>
          </p:cNvSpPr>
          <p:nvPr>
            <p:ph type="subTitle" idx="1"/>
          </p:nvPr>
        </p:nvSpPr>
        <p:spPr>
          <a:xfrm>
            <a:off x="1547664" y="3068960"/>
            <a:ext cx="5688632" cy="1752600"/>
          </a:xfrm>
        </p:spPr>
        <p:txBody>
          <a:bodyPr>
            <a:normAutofit/>
          </a:bodyPr>
          <a:lstStyle/>
          <a:p>
            <a:pPr algn="ctr" fontAlgn="auto">
              <a:spcAft>
                <a:spcPts val="0"/>
              </a:spcAft>
              <a:buFont typeface="Wingdings 2"/>
              <a:buNone/>
              <a:defRPr/>
            </a:pPr>
            <a:r>
              <a:rPr lang="ru-RU" dirty="0" smtClean="0"/>
              <a:t>Выполнила:   </a:t>
            </a:r>
          </a:p>
          <a:p>
            <a:pPr algn="ctr" fontAlgn="auto">
              <a:spcAft>
                <a:spcPts val="0"/>
              </a:spcAft>
              <a:buFont typeface="Wingdings 2"/>
              <a:buNone/>
              <a:defRPr/>
            </a:pPr>
            <a:r>
              <a:rPr lang="ru-RU" dirty="0" smtClean="0"/>
              <a:t>Новикова Екатерина </a:t>
            </a:r>
          </a:p>
          <a:p>
            <a:pPr algn="ctr" fontAlgn="auto">
              <a:spcAft>
                <a:spcPts val="0"/>
              </a:spcAft>
              <a:buFont typeface="Wingdings 2"/>
              <a:buNone/>
              <a:defRPr/>
            </a:pPr>
            <a:r>
              <a:rPr lang="ru-RU" dirty="0" smtClean="0"/>
              <a:t>7 «Б» класс </a:t>
            </a:r>
            <a:endParaRPr lang="ru-RU" dirty="0"/>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356100" y="476250"/>
            <a:ext cx="4484688" cy="6121400"/>
          </a:xfrm>
        </p:spPr>
        <p:txBody>
          <a:bodyPr>
            <a:normAutofit fontScale="70000" lnSpcReduction="20000"/>
          </a:bodyPr>
          <a:lstStyle/>
          <a:p>
            <a:pPr marL="448056" indent="-384048" fontAlgn="auto">
              <a:spcAft>
                <a:spcPts val="0"/>
              </a:spcAft>
              <a:buFont typeface="Wingdings 2"/>
              <a:buChar char=""/>
              <a:defRPr/>
            </a:pPr>
            <a:r>
              <a:rPr lang="ru-RU" dirty="0" smtClean="0"/>
              <a:t>Борис Петрович Шереметьев - полная противоположность Меньшикову. Он сама рассудительность, остерегающаяся неожиданных поворотов; наперекор рассудку он не шел. Первый любил рисковать - второму риск противопоказан. Шансы свои и своего противника Шереметьев досконально взвешивал и чувствовал себя уверенно, когда располагал превосходством в силах. Он не из тех полководцев, кто под воздействием эмоций мог бросить судьбу вверенного ему войска на волю случая. </a:t>
            </a:r>
          </a:p>
          <a:p>
            <a:pPr marL="448056" indent="-384048" fontAlgn="auto">
              <a:spcAft>
                <a:spcPts val="0"/>
              </a:spcAft>
              <a:buFont typeface="Wingdings 2"/>
              <a:buChar char=""/>
              <a:defRPr/>
            </a:pPr>
            <a:endParaRPr lang="ru-RU" dirty="0"/>
          </a:p>
        </p:txBody>
      </p:sp>
      <p:pic>
        <p:nvPicPr>
          <p:cNvPr id="4" name="Рисунок 3"/>
          <p:cNvPicPr>
            <a:picLocks noChangeAspect="1" noChangeArrowheads="1"/>
          </p:cNvPicPr>
          <p:nvPr/>
        </p:nvPicPr>
        <p:blipFill>
          <a:blip r:embed="rId2"/>
          <a:srcRect/>
          <a:stretch>
            <a:fillRect/>
          </a:stretch>
        </p:blipFill>
        <p:spPr bwMode="auto">
          <a:xfrm>
            <a:off x="684213" y="549275"/>
            <a:ext cx="3240087" cy="4751388"/>
          </a:xfrm>
          <a:prstGeom prst="rect">
            <a:avLst/>
          </a:prstGeom>
          <a:noFill/>
          <a:ln w="9525">
            <a:noFill/>
            <a:miter lim="800000"/>
            <a:headEnd/>
            <a:tailEnd/>
          </a:ln>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850" y="188913"/>
            <a:ext cx="4032250" cy="6335712"/>
          </a:xfrm>
        </p:spPr>
        <p:txBody>
          <a:bodyPr>
            <a:normAutofit fontScale="25000" lnSpcReduction="20000"/>
          </a:bodyPr>
          <a:lstStyle/>
          <a:p>
            <a:pPr marL="448056" indent="-384048" fontAlgn="auto">
              <a:spcAft>
                <a:spcPts val="0"/>
              </a:spcAft>
              <a:buFont typeface="Wingdings 2"/>
              <a:buChar char=""/>
              <a:defRPr/>
            </a:pPr>
            <a:r>
              <a:rPr lang="ru-RU" sz="6400" dirty="0" smtClean="0"/>
              <a:t>Еще одним сподвижником Петра 1 был Толстой Петр Андреевич. Толстой и Шереметьев занимали разные ступени социальной иерархии русского общества.  Но боярин Петр Андреевич обладал нужными качествами для путешественника: наблюдательность, любознательность, умение сближаться с людьми в незнакомой стране. 26 февраля 1697 года в Италию выехал московский книжник. Спустя год и 11 месяцев в столицу возвратился человек с изящными манерами, облаченный в европейское платье, свободно владевший итальянским языком. Его кругозор расширился настолько, что он мог отнести себя к числу если не образованнейших, то достаточно европеизированных людей России, чтобы стать горячими сторонниками преобразований. Толстой стал русским дипломатом. . Задача Петра Андреевича состояла в том, чтобы поднять престиж России. </a:t>
            </a:r>
          </a:p>
          <a:p>
            <a:pPr marL="448056" indent="-384048" fontAlgn="auto">
              <a:spcAft>
                <a:spcPts val="0"/>
              </a:spcAft>
              <a:buFont typeface="Wingdings 2"/>
              <a:buChar char=""/>
              <a:defRPr/>
            </a:pPr>
            <a:endParaRPr lang="ru-RU" dirty="0"/>
          </a:p>
        </p:txBody>
      </p:sp>
      <p:pic>
        <p:nvPicPr>
          <p:cNvPr id="4" name="Рисунок 3"/>
          <p:cNvPicPr>
            <a:picLocks noChangeAspect="1" noChangeArrowheads="1"/>
          </p:cNvPicPr>
          <p:nvPr/>
        </p:nvPicPr>
        <p:blipFill>
          <a:blip r:embed="rId2"/>
          <a:srcRect/>
          <a:stretch>
            <a:fillRect/>
          </a:stretch>
        </p:blipFill>
        <p:spPr bwMode="auto">
          <a:xfrm>
            <a:off x="5076825" y="404813"/>
            <a:ext cx="3390900" cy="5256212"/>
          </a:xfrm>
          <a:prstGeom prst="rect">
            <a:avLst/>
          </a:prstGeom>
          <a:noFill/>
          <a:ln w="9525">
            <a:noFill/>
            <a:miter lim="800000"/>
            <a:headEnd/>
            <a:tailEnd/>
          </a:ln>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427538" y="404813"/>
            <a:ext cx="4259262" cy="6049962"/>
          </a:xfrm>
        </p:spPr>
        <p:txBody>
          <a:bodyPr>
            <a:normAutofit fontScale="62500" lnSpcReduction="20000"/>
          </a:bodyPr>
          <a:lstStyle/>
          <a:p>
            <a:pPr marL="448056" indent="-384048" fontAlgn="auto">
              <a:spcAft>
                <a:spcPts val="0"/>
              </a:spcAft>
              <a:buFont typeface="Wingdings 2"/>
              <a:buChar char=""/>
              <a:defRPr/>
            </a:pPr>
            <a:r>
              <a:rPr lang="ru-RU" dirty="0" smtClean="0"/>
              <a:t>Алексей Васильевич Макаров не купался в лучах славы, не давал он и сражений, не вёл успешных переговоров, не сооружал кораблей и не командовал ими. Макаров вносил вклад и в победы русского оружия, и в успешные действия русской дипломатии, и в строительство регулярной армии и флота, и в новшества культурной жизни страны. Короче, он участвовал во всех преобразовательных начинаниях царя. К этому его обязывала занимаемая должность: он являлся </a:t>
            </a:r>
            <a:r>
              <a:rPr lang="ru-RU" dirty="0" err="1" smtClean="0"/>
              <a:t>кабинет-секретарём</a:t>
            </a:r>
            <a:r>
              <a:rPr lang="ru-RU" dirty="0" smtClean="0"/>
              <a:t> Петра. Макаров следовал за Петром повсюду. Образно говоря, он был тенью царя, его памятью, глазами и ушами.</a:t>
            </a:r>
          </a:p>
          <a:p>
            <a:pPr marL="448056" indent="-384048" fontAlgn="auto">
              <a:spcAft>
                <a:spcPts val="0"/>
              </a:spcAft>
              <a:buFont typeface="Wingdings 2"/>
              <a:buChar char=""/>
              <a:defRPr/>
            </a:pPr>
            <a:endParaRPr lang="ru-RU" dirty="0"/>
          </a:p>
        </p:txBody>
      </p:sp>
      <p:pic>
        <p:nvPicPr>
          <p:cNvPr id="4" name="Рисунок 3"/>
          <p:cNvPicPr>
            <a:picLocks noChangeAspect="1" noChangeArrowheads="1"/>
          </p:cNvPicPr>
          <p:nvPr/>
        </p:nvPicPr>
        <p:blipFill>
          <a:blip r:embed="rId2"/>
          <a:srcRect/>
          <a:stretch>
            <a:fillRect/>
          </a:stretch>
        </p:blipFill>
        <p:spPr bwMode="auto">
          <a:xfrm>
            <a:off x="539750" y="765175"/>
            <a:ext cx="3600450" cy="4103688"/>
          </a:xfrm>
          <a:prstGeom prst="rect">
            <a:avLst/>
          </a:prstGeom>
          <a:noFill/>
          <a:ln w="9525">
            <a:noFill/>
            <a:miter lim="800000"/>
            <a:headEnd/>
            <a:tailEnd/>
          </a:ln>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708400" y="260350"/>
            <a:ext cx="4895850" cy="6192838"/>
          </a:xfrm>
        </p:spPr>
        <p:txBody>
          <a:bodyPr>
            <a:normAutofit fontScale="85000" lnSpcReduction="20000"/>
          </a:bodyPr>
          <a:lstStyle/>
          <a:p>
            <a:pPr marL="448056" indent="-384048" fontAlgn="auto">
              <a:spcAft>
                <a:spcPts val="0"/>
              </a:spcAft>
              <a:buFont typeface="Wingdings 2"/>
              <a:buChar char=""/>
              <a:defRPr/>
            </a:pPr>
            <a:r>
              <a:rPr lang="ru-RU" dirty="0" smtClean="0"/>
              <a:t>5 (</a:t>
            </a:r>
            <a:r>
              <a:rPr lang="ru-RU" u="sng" dirty="0" smtClean="0">
                <a:hlinkClick r:id="rId2" tooltip="16 февраля"/>
              </a:rPr>
              <a:t>16</a:t>
            </a:r>
            <a:r>
              <a:rPr lang="ru-RU" dirty="0" smtClean="0"/>
              <a:t>) февраля </a:t>
            </a:r>
            <a:r>
              <a:rPr lang="ru-RU" u="sng" dirty="0" smtClean="0">
                <a:hlinkClick r:id="rId3" tooltip="1722 год"/>
              </a:rPr>
              <a:t>1722 года</a:t>
            </a:r>
            <a:r>
              <a:rPr lang="ru-RU" dirty="0" smtClean="0"/>
              <a:t> Пётр издал Указ о престолонаследии (отменён </a:t>
            </a:r>
            <a:r>
              <a:rPr lang="ru-RU" u="sng" dirty="0" smtClean="0">
                <a:hlinkClick r:id="rId4" tooltip="Павел I"/>
              </a:rPr>
              <a:t>Павлом I</a:t>
            </a:r>
            <a:r>
              <a:rPr lang="ru-RU" dirty="0" smtClean="0"/>
              <a:t> спустя 75 лет), в котором отменял древний обычай передавать престол прямым потомкам по мужской линии, но допускал назначение наследником любого достойного человека по воле монарха. Указ был настолько необычен для русского общества, что пришлось его разъяснять и требовать согласия от подданных под присягой.</a:t>
            </a:r>
          </a:p>
          <a:p>
            <a:pPr marL="448056" indent="-384048" fontAlgn="auto">
              <a:spcAft>
                <a:spcPts val="0"/>
              </a:spcAft>
              <a:buFont typeface="Wingdings 2"/>
              <a:buChar char=""/>
              <a:defRPr/>
            </a:pPr>
            <a:endParaRPr lang="ru-RU" dirty="0"/>
          </a:p>
        </p:txBody>
      </p:sp>
      <p:pic>
        <p:nvPicPr>
          <p:cNvPr id="4" name="Рисунок 3"/>
          <p:cNvPicPr>
            <a:picLocks noChangeAspect="1" noChangeArrowheads="1"/>
          </p:cNvPicPr>
          <p:nvPr/>
        </p:nvPicPr>
        <p:blipFill>
          <a:blip r:embed="rId5"/>
          <a:srcRect/>
          <a:stretch>
            <a:fillRect/>
          </a:stretch>
        </p:blipFill>
        <p:spPr bwMode="auto">
          <a:xfrm>
            <a:off x="395288" y="1052513"/>
            <a:ext cx="2752725" cy="3800475"/>
          </a:xfrm>
          <a:prstGeom prst="rect">
            <a:avLst/>
          </a:prstGeom>
          <a:noFill/>
          <a:ln w="9525">
            <a:noFill/>
            <a:miter lim="800000"/>
            <a:headEnd/>
            <a:tailEnd/>
          </a:ln>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356100" y="333375"/>
            <a:ext cx="4330700" cy="6121400"/>
          </a:xfrm>
        </p:spPr>
        <p:txBody>
          <a:bodyPr>
            <a:normAutofit fontScale="85000" lnSpcReduction="20000"/>
          </a:bodyPr>
          <a:lstStyle/>
          <a:p>
            <a:pPr marL="448056" indent="-384048" fontAlgn="auto">
              <a:spcAft>
                <a:spcPts val="0"/>
              </a:spcAft>
              <a:buFont typeface="Wingdings 2"/>
              <a:buChar char=""/>
              <a:defRPr/>
            </a:pPr>
            <a:r>
              <a:rPr lang="ru-RU" dirty="0" smtClean="0"/>
              <a:t>В последние годы царствования Пётр сильно болел. Летом </a:t>
            </a:r>
            <a:r>
              <a:rPr lang="ru-RU" dirty="0" smtClean="0">
                <a:hlinkClick r:id="rId2" tooltip="1724 год"/>
              </a:rPr>
              <a:t>1724 года</a:t>
            </a:r>
            <a:r>
              <a:rPr lang="ru-RU" dirty="0" smtClean="0"/>
              <a:t> его болезнь усилилась, в сентябре он почувствовал себя легче, но через некоторое время приступы усилились. 28 января </a:t>
            </a:r>
            <a:r>
              <a:rPr lang="ru-RU" dirty="0" smtClean="0">
                <a:hlinkClick r:id="rId3" tooltip="1725 год"/>
              </a:rPr>
              <a:t>1725 года</a:t>
            </a:r>
            <a:r>
              <a:rPr lang="ru-RU" dirty="0" smtClean="0"/>
              <a:t> Пётр Великий скончался во </a:t>
            </a:r>
            <a:r>
              <a:rPr lang="ru-RU" dirty="0" smtClean="0">
                <a:hlinkClick r:id="rId4" tooltip="Зимний дворец"/>
              </a:rPr>
              <a:t>2-м Зимнем дворце</a:t>
            </a:r>
            <a:r>
              <a:rPr lang="ru-RU" dirty="0" smtClean="0"/>
              <a:t>. Похоронен он был в </a:t>
            </a:r>
            <a:r>
              <a:rPr lang="ru-RU" dirty="0" smtClean="0">
                <a:hlinkClick r:id="rId5" tooltip="Петропавловский собор"/>
              </a:rPr>
              <a:t>соборе</a:t>
            </a:r>
            <a:r>
              <a:rPr lang="ru-RU" dirty="0" smtClean="0"/>
              <a:t> </a:t>
            </a:r>
            <a:r>
              <a:rPr lang="ru-RU" dirty="0" smtClean="0">
                <a:hlinkClick r:id="rId6" tooltip="Петропавловская крепость"/>
              </a:rPr>
              <a:t>Петропавловской крепости</a:t>
            </a:r>
            <a:r>
              <a:rPr lang="ru-RU" dirty="0" smtClean="0"/>
              <a:t> в </a:t>
            </a:r>
            <a:r>
              <a:rPr lang="ru-RU" dirty="0" smtClean="0">
                <a:hlinkClick r:id="rId7" tooltip="Санкт-Петербург"/>
              </a:rPr>
              <a:t>Санкт-Петербурге</a:t>
            </a:r>
            <a:r>
              <a:rPr lang="ru-RU" dirty="0" smtClean="0"/>
              <a:t>.</a:t>
            </a:r>
            <a:endParaRPr lang="ru-RU" dirty="0"/>
          </a:p>
        </p:txBody>
      </p:sp>
      <p:pic>
        <p:nvPicPr>
          <p:cNvPr id="4" name="Рисунок 3"/>
          <p:cNvPicPr>
            <a:picLocks noChangeAspect="1" noChangeArrowheads="1"/>
          </p:cNvPicPr>
          <p:nvPr/>
        </p:nvPicPr>
        <p:blipFill>
          <a:blip r:embed="rId8"/>
          <a:srcRect/>
          <a:stretch>
            <a:fillRect/>
          </a:stretch>
        </p:blipFill>
        <p:spPr bwMode="auto">
          <a:xfrm>
            <a:off x="179388" y="333375"/>
            <a:ext cx="4076700" cy="5705475"/>
          </a:xfrm>
          <a:prstGeom prst="rect">
            <a:avLst/>
          </a:prstGeom>
          <a:noFill/>
          <a:ln w="9525">
            <a:noFill/>
            <a:miter lim="800000"/>
            <a:headEnd/>
            <a:tailEnd/>
          </a:ln>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Заголовок 1"/>
          <p:cNvPicPr>
            <a:picLocks noGrp="1" noChangeArrowheads="1"/>
          </p:cNvPicPr>
          <p:nvPr>
            <p:ph type="title"/>
          </p:nvPr>
        </p:nvPicPr>
        <p:blipFill>
          <a:blip r:embed="rId2"/>
          <a:srcRect/>
          <a:stretch>
            <a:fillRect/>
          </a:stretch>
        </p:blipFill>
        <p:spPr bwMode="auto">
          <a:xfrm>
            <a:off x="390525" y="2633663"/>
            <a:ext cx="8240713" cy="1408112"/>
          </a:xfrm>
        </p:spPr>
      </p:pic>
    </p:spTree>
  </p:cSld>
  <p:clrMapOvr>
    <a:masterClrMapping/>
  </p:clrMapOvr>
  <p:transition>
    <p:strips dir="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noChangeArrowheads="1"/>
          </p:cNvPicPr>
          <p:nvPr/>
        </p:nvPicPr>
        <p:blipFill>
          <a:blip r:embed="rId2"/>
          <a:srcRect/>
          <a:stretch>
            <a:fillRect/>
          </a:stretch>
        </p:blipFill>
        <p:spPr bwMode="auto">
          <a:xfrm>
            <a:off x="250825" y="188913"/>
            <a:ext cx="3810000" cy="4981575"/>
          </a:xfrm>
          <a:prstGeom prst="rect">
            <a:avLst/>
          </a:prstGeom>
          <a:noFill/>
          <a:ln w="9525">
            <a:noFill/>
            <a:miter lim="800000"/>
            <a:headEnd/>
            <a:tailEnd/>
          </a:ln>
        </p:spPr>
      </p:pic>
      <p:sp>
        <p:nvSpPr>
          <p:cNvPr id="3" name="Содержимое 2"/>
          <p:cNvSpPr>
            <a:spLocks noGrp="1"/>
          </p:cNvSpPr>
          <p:nvPr>
            <p:ph idx="1"/>
          </p:nvPr>
        </p:nvSpPr>
        <p:spPr>
          <a:xfrm>
            <a:off x="3995738" y="115888"/>
            <a:ext cx="5148262" cy="6408737"/>
          </a:xfrm>
        </p:spPr>
        <p:txBody>
          <a:bodyPr/>
          <a:lstStyle/>
          <a:p>
            <a:r>
              <a:rPr lang="ru-RU" smtClean="0"/>
              <a:t>Петр 1 один из самых выдающихся политических  деятелей России.</a:t>
            </a:r>
            <a:r>
              <a:rPr lang="ru-RU" b="1" smtClean="0"/>
              <a:t> </a:t>
            </a:r>
            <a:r>
              <a:rPr lang="ru-RU" smtClean="0"/>
              <a:t>Характерными чертами</a:t>
            </a:r>
            <a:r>
              <a:rPr lang="ru-RU" b="1" smtClean="0"/>
              <a:t> </a:t>
            </a:r>
            <a:r>
              <a:rPr lang="ru-RU" smtClean="0"/>
              <a:t>Петра</a:t>
            </a:r>
            <a:r>
              <a:rPr lang="ru-RU" b="1" smtClean="0"/>
              <a:t> </a:t>
            </a:r>
            <a:r>
              <a:rPr lang="ru-RU" smtClean="0"/>
              <a:t>были ум, воля, энергия, широта взглядов, целеустремленность, любознательность, невероятная работоспособность.</a:t>
            </a:r>
          </a:p>
          <a:p>
            <a:endParaRPr lang="ru-RU" smtClean="0"/>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0" y="188913"/>
            <a:ext cx="4341813" cy="5903912"/>
          </a:xfrm>
        </p:spPr>
        <p:txBody>
          <a:bodyPr>
            <a:normAutofit fontScale="92500" lnSpcReduction="10000"/>
          </a:bodyPr>
          <a:lstStyle/>
          <a:p>
            <a:pPr marL="448056" indent="-384048" fontAlgn="auto">
              <a:spcAft>
                <a:spcPts val="0"/>
              </a:spcAft>
              <a:buFont typeface="Wingdings 2"/>
              <a:buChar char=""/>
              <a:defRPr/>
            </a:pPr>
            <a:r>
              <a:rPr lang="ru-RU" dirty="0" smtClean="0"/>
              <a:t>Петр I создал регулярную русскую армию. Организацию, вооружение, тактику, права и обязанности всех чинов определяли Воинский устав (1716 год), Морской устав (1720 год) и Морской регламент (1722 год), в разработке которых участвовал и Петр.</a:t>
            </a:r>
          </a:p>
          <a:p>
            <a:pPr marL="448056" indent="-384048" fontAlgn="auto">
              <a:spcAft>
                <a:spcPts val="0"/>
              </a:spcAft>
              <a:buFont typeface="Wingdings 2"/>
              <a:buChar char=""/>
              <a:defRPr/>
            </a:pPr>
            <a:endParaRPr lang="ru-RU" dirty="0"/>
          </a:p>
        </p:txBody>
      </p:sp>
      <p:pic>
        <p:nvPicPr>
          <p:cNvPr id="4" name="Рисунок 3"/>
          <p:cNvPicPr>
            <a:picLocks noChangeAspect="1" noChangeArrowheads="1"/>
          </p:cNvPicPr>
          <p:nvPr/>
        </p:nvPicPr>
        <p:blipFill>
          <a:blip r:embed="rId2"/>
          <a:srcRect/>
          <a:stretch>
            <a:fillRect/>
          </a:stretch>
        </p:blipFill>
        <p:spPr bwMode="auto">
          <a:xfrm>
            <a:off x="395288" y="1268413"/>
            <a:ext cx="3981450" cy="3124200"/>
          </a:xfrm>
          <a:prstGeom prst="rect">
            <a:avLst/>
          </a:prstGeom>
          <a:noFill/>
          <a:ln w="9525">
            <a:noFill/>
            <a:miter lim="800000"/>
            <a:headEnd/>
            <a:tailEnd/>
          </a:ln>
        </p:spPr>
      </p:pic>
      <p:sp>
        <p:nvSpPr>
          <p:cNvPr id="15363" name="TextBox 5"/>
          <p:cNvSpPr txBox="1">
            <a:spLocks noChangeArrowheads="1"/>
          </p:cNvSpPr>
          <p:nvPr/>
        </p:nvSpPr>
        <p:spPr bwMode="auto">
          <a:xfrm>
            <a:off x="1628775" y="3941763"/>
            <a:ext cx="1366838" cy="368300"/>
          </a:xfrm>
          <a:prstGeom prst="rect">
            <a:avLst/>
          </a:prstGeom>
          <a:noFill/>
          <a:ln w="9525">
            <a:noFill/>
            <a:miter lim="800000"/>
            <a:headEnd/>
            <a:tailEnd/>
          </a:ln>
        </p:spPr>
        <p:txBody>
          <a:bodyPr>
            <a:spAutoFit/>
          </a:bodyPr>
          <a:lstStyle/>
          <a:p>
            <a:endParaRPr lang="ru-RU">
              <a:latin typeface="Century Gothic" pitchFamily="34" charset="0"/>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56325" y="115888"/>
            <a:ext cx="2987675" cy="6553200"/>
          </a:xfrm>
        </p:spPr>
        <p:txBody>
          <a:bodyPr>
            <a:normAutofit fontScale="85000" lnSpcReduction="20000"/>
          </a:bodyPr>
          <a:lstStyle/>
          <a:p>
            <a:pPr marL="448056" indent="-384048" fontAlgn="auto">
              <a:spcAft>
                <a:spcPts val="0"/>
              </a:spcAft>
              <a:buFont typeface="Wingdings 2"/>
              <a:buChar char=""/>
              <a:defRPr/>
            </a:pPr>
            <a:r>
              <a:rPr lang="ru-RU" dirty="0" smtClean="0"/>
              <a:t>Петром 1 был создан могучий Балтийский флот. Возросшая военная мощь позволила России в ходе Северной войны сокрушить шведскую армию и флот и утвердиться на берегах Балтики.</a:t>
            </a:r>
          </a:p>
          <a:p>
            <a:pPr marL="448056" indent="-384048" fontAlgn="auto">
              <a:spcAft>
                <a:spcPts val="0"/>
              </a:spcAft>
              <a:buFont typeface="Wingdings 2"/>
              <a:buNone/>
              <a:defRPr/>
            </a:pPr>
            <a:endParaRPr lang="ru-RU" dirty="0"/>
          </a:p>
        </p:txBody>
      </p:sp>
      <p:pic>
        <p:nvPicPr>
          <p:cNvPr id="4" name="Рисунок 3"/>
          <p:cNvPicPr>
            <a:picLocks noChangeAspect="1" noChangeArrowheads="1"/>
          </p:cNvPicPr>
          <p:nvPr/>
        </p:nvPicPr>
        <p:blipFill>
          <a:blip r:embed="rId2"/>
          <a:srcRect/>
          <a:stretch>
            <a:fillRect/>
          </a:stretch>
        </p:blipFill>
        <p:spPr bwMode="auto">
          <a:xfrm>
            <a:off x="107950" y="188913"/>
            <a:ext cx="5940425" cy="6061075"/>
          </a:xfrm>
          <a:prstGeom prst="rect">
            <a:avLst/>
          </a:prstGeom>
          <a:noFill/>
          <a:ln w="9525">
            <a:noFill/>
            <a:miter lim="800000"/>
            <a:headEnd/>
            <a:tailEnd/>
          </a:ln>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0825" y="549275"/>
            <a:ext cx="2819400" cy="4967288"/>
          </a:xfrm>
        </p:spPr>
        <p:txBody>
          <a:bodyPr>
            <a:normAutofit fontScale="70000" lnSpcReduction="20000"/>
          </a:bodyPr>
          <a:lstStyle/>
          <a:p>
            <a:pPr marL="448056" indent="-384048" fontAlgn="auto">
              <a:spcAft>
                <a:spcPts val="0"/>
              </a:spcAft>
              <a:buFont typeface="Wingdings 2"/>
              <a:buChar char=""/>
              <a:defRPr/>
            </a:pPr>
            <a:r>
              <a:rPr lang="ru-RU" dirty="0" smtClean="0"/>
              <a:t>Кардинальные реформы были проведены Петром I в области культуры и просвещения: появилась светская литература, были открыты медико-хирургическая, инженерные и артиллерийские школы, Морская академия.</a:t>
            </a:r>
          </a:p>
          <a:p>
            <a:pPr marL="448056" indent="-384048" fontAlgn="auto">
              <a:spcAft>
                <a:spcPts val="0"/>
              </a:spcAft>
              <a:buFont typeface="Wingdings 2"/>
              <a:buChar char=""/>
              <a:defRPr/>
            </a:pPr>
            <a:endParaRPr lang="ru-RU" dirty="0"/>
          </a:p>
        </p:txBody>
      </p:sp>
      <p:pic>
        <p:nvPicPr>
          <p:cNvPr id="4" name="Рисунок 3"/>
          <p:cNvPicPr>
            <a:picLocks noChangeAspect="1" noChangeArrowheads="1"/>
          </p:cNvPicPr>
          <p:nvPr/>
        </p:nvPicPr>
        <p:blipFill>
          <a:blip r:embed="rId2"/>
          <a:srcRect/>
          <a:stretch>
            <a:fillRect/>
          </a:stretch>
        </p:blipFill>
        <p:spPr bwMode="auto">
          <a:xfrm>
            <a:off x="3779838" y="188913"/>
            <a:ext cx="5257800" cy="4152900"/>
          </a:xfrm>
          <a:prstGeom prst="rect">
            <a:avLst/>
          </a:prstGeom>
          <a:noFill/>
          <a:ln w="9525">
            <a:noFill/>
            <a:miter lim="800000"/>
            <a:headEnd/>
            <a:tailEnd/>
          </a:ln>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836613"/>
            <a:ext cx="2987675" cy="4652962"/>
          </a:xfrm>
        </p:spPr>
        <p:txBody>
          <a:bodyPr>
            <a:normAutofit fontScale="70000" lnSpcReduction="20000"/>
          </a:bodyPr>
          <a:lstStyle/>
          <a:p>
            <a:pPr marL="448056" indent="-384048" fontAlgn="auto">
              <a:spcAft>
                <a:spcPts val="0"/>
              </a:spcAft>
              <a:buFont typeface="Wingdings 2"/>
              <a:buChar char=""/>
              <a:defRPr/>
            </a:pPr>
            <a:r>
              <a:rPr lang="ru-RU" dirty="0" smtClean="0"/>
              <a:t>Особое значение имело строительство каменного Петербурга, в котором принимали участие иностранные архитекторы и которое осуществлялось по разработанному царём плану. </a:t>
            </a:r>
          </a:p>
          <a:p>
            <a:pPr marL="448056" indent="-384048" fontAlgn="auto">
              <a:spcAft>
                <a:spcPts val="0"/>
              </a:spcAft>
              <a:buFont typeface="Wingdings 2"/>
              <a:buChar char=""/>
              <a:defRPr/>
            </a:pPr>
            <a:endParaRPr lang="ru-RU" dirty="0"/>
          </a:p>
        </p:txBody>
      </p:sp>
      <p:pic>
        <p:nvPicPr>
          <p:cNvPr id="4" name="Рисунок 3"/>
          <p:cNvPicPr>
            <a:picLocks noChangeAspect="1" noChangeArrowheads="1"/>
          </p:cNvPicPr>
          <p:nvPr/>
        </p:nvPicPr>
        <p:blipFill>
          <a:blip r:embed="rId2"/>
          <a:srcRect/>
          <a:stretch>
            <a:fillRect/>
          </a:stretch>
        </p:blipFill>
        <p:spPr bwMode="auto">
          <a:xfrm>
            <a:off x="3059113" y="115888"/>
            <a:ext cx="5940425" cy="4306887"/>
          </a:xfrm>
          <a:prstGeom prst="rect">
            <a:avLst/>
          </a:prstGeom>
          <a:noFill/>
          <a:ln w="9525">
            <a:noFill/>
            <a:miter lim="800000"/>
            <a:headEnd/>
            <a:tailEnd/>
          </a:ln>
        </p:spPr>
      </p:pic>
      <p:sp>
        <p:nvSpPr>
          <p:cNvPr id="5" name="TextBox 4"/>
          <p:cNvSpPr txBox="1">
            <a:spLocks noChangeArrowheads="1"/>
          </p:cNvSpPr>
          <p:nvPr/>
        </p:nvSpPr>
        <p:spPr bwMode="auto">
          <a:xfrm>
            <a:off x="250825" y="4724400"/>
            <a:ext cx="8713788" cy="1323975"/>
          </a:xfrm>
          <a:prstGeom prst="rect">
            <a:avLst/>
          </a:prstGeom>
          <a:noFill/>
          <a:ln w="9525">
            <a:noFill/>
            <a:miter lim="800000"/>
            <a:headEnd/>
            <a:tailEnd/>
          </a:ln>
        </p:spPr>
        <p:txBody>
          <a:bodyPr>
            <a:spAutoFit/>
          </a:bodyPr>
          <a:lstStyle/>
          <a:p>
            <a:r>
              <a:rPr lang="ru-RU" sz="2000">
                <a:latin typeface="Century Gothic" pitchFamily="34" charset="0"/>
              </a:rPr>
              <a:t>Им создавалась новая городская среда с незнакомыми прежде формами быта и времяпрепровождения (театр, маскарады). Изменилось внутреннее убранство домов, уклад жизни, состав питания и пр.</a:t>
            </a: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a:srcRect/>
          <a:stretch>
            <a:fillRect/>
          </a:stretch>
        </p:blipFill>
        <p:spPr>
          <a:xfrm>
            <a:off x="468313" y="188913"/>
            <a:ext cx="5362575" cy="3333750"/>
          </a:xfrm>
        </p:spPr>
      </p:pic>
      <p:sp>
        <p:nvSpPr>
          <p:cNvPr id="5" name="TextBox 4"/>
          <p:cNvSpPr txBox="1">
            <a:spLocks noChangeArrowheads="1"/>
          </p:cNvSpPr>
          <p:nvPr/>
        </p:nvSpPr>
        <p:spPr bwMode="auto">
          <a:xfrm>
            <a:off x="5975350" y="260350"/>
            <a:ext cx="3168650" cy="3140075"/>
          </a:xfrm>
          <a:prstGeom prst="rect">
            <a:avLst/>
          </a:prstGeom>
          <a:noFill/>
          <a:ln w="9525">
            <a:noFill/>
            <a:miter lim="800000"/>
            <a:headEnd/>
            <a:tailEnd/>
          </a:ln>
        </p:spPr>
        <p:txBody>
          <a:bodyPr>
            <a:spAutoFit/>
          </a:bodyPr>
          <a:lstStyle/>
          <a:p>
            <a:r>
              <a:rPr lang="ru-RU">
                <a:latin typeface="Century Gothic" pitchFamily="34" charset="0"/>
              </a:rPr>
              <a:t>Специальным указом царя в </a:t>
            </a:r>
            <a:r>
              <a:rPr lang="ru-RU" u="sng">
                <a:latin typeface="Century Gothic" pitchFamily="34" charset="0"/>
                <a:hlinkClick r:id="rId3" tooltip="1718"/>
              </a:rPr>
              <a:t>1718</a:t>
            </a:r>
            <a:r>
              <a:rPr lang="ru-RU">
                <a:latin typeface="Century Gothic" pitchFamily="34" charset="0"/>
              </a:rPr>
              <a:t> были введены </a:t>
            </a:r>
            <a:r>
              <a:rPr lang="ru-RU" u="sng">
                <a:latin typeface="Century Gothic" pitchFamily="34" charset="0"/>
                <a:hlinkClick r:id="rId4" tooltip="Ассамблея Петра I"/>
              </a:rPr>
              <a:t>ассамблеи</a:t>
            </a:r>
            <a:r>
              <a:rPr lang="ru-RU">
                <a:latin typeface="Century Gothic" pitchFamily="34" charset="0"/>
              </a:rPr>
              <a:t>, представлявшие новую для России форму общения между людьми. На ассамблеях дворяне танцевали и свободно общались, в отличие от прежних застолий и пиров.</a:t>
            </a:r>
          </a:p>
        </p:txBody>
      </p:sp>
      <p:sp>
        <p:nvSpPr>
          <p:cNvPr id="6" name="TextBox 5"/>
          <p:cNvSpPr txBox="1">
            <a:spLocks noChangeArrowheads="1"/>
          </p:cNvSpPr>
          <p:nvPr/>
        </p:nvSpPr>
        <p:spPr bwMode="auto">
          <a:xfrm>
            <a:off x="539750" y="3789363"/>
            <a:ext cx="7993063" cy="922337"/>
          </a:xfrm>
          <a:prstGeom prst="rect">
            <a:avLst/>
          </a:prstGeom>
          <a:noFill/>
          <a:ln w="9525">
            <a:noFill/>
            <a:miter lim="800000"/>
            <a:headEnd/>
            <a:tailEnd/>
          </a:ln>
        </p:spPr>
        <p:txBody>
          <a:bodyPr>
            <a:spAutoFit/>
          </a:bodyPr>
          <a:lstStyle/>
          <a:p>
            <a:r>
              <a:rPr lang="ru-RU">
                <a:latin typeface="Century Gothic" pitchFamily="34" charset="0"/>
              </a:rPr>
              <a:t>Пётр пытался изменить положение женщин в русском обществе. Он специальными указами (1700, 1702 и 1724 гг.) запретил насильственную выдачу замуж и женитьбу.</a:t>
            </a: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a:srcRect/>
          <a:stretch>
            <a:fillRect/>
          </a:stretch>
        </p:blipFill>
        <p:spPr>
          <a:xfrm>
            <a:off x="250825" y="1341438"/>
            <a:ext cx="2943225" cy="3467100"/>
          </a:xfrm>
        </p:spPr>
      </p:pic>
      <p:sp>
        <p:nvSpPr>
          <p:cNvPr id="5" name="TextBox 4"/>
          <p:cNvSpPr txBox="1">
            <a:spLocks noChangeArrowheads="1"/>
          </p:cNvSpPr>
          <p:nvPr/>
        </p:nvSpPr>
        <p:spPr bwMode="auto">
          <a:xfrm>
            <a:off x="3348038" y="476250"/>
            <a:ext cx="5688012" cy="5910263"/>
          </a:xfrm>
          <a:prstGeom prst="rect">
            <a:avLst/>
          </a:prstGeom>
          <a:noFill/>
          <a:ln w="9525">
            <a:noFill/>
            <a:miter lim="800000"/>
            <a:headEnd/>
            <a:tailEnd/>
          </a:ln>
        </p:spPr>
        <p:txBody>
          <a:bodyPr>
            <a:spAutoFit/>
          </a:bodyPr>
          <a:lstStyle/>
          <a:p>
            <a:r>
              <a:rPr lang="ru-RU">
                <a:latin typeface="Century Gothic" pitchFamily="34" charset="0"/>
              </a:rPr>
              <a:t>Петр1 высоко ценил талант и заслуги своих сподвижников и много грехов прощал даровитым и заслуженным сотрудникам, но ни за какие таланты и заслуги не ослаблял он требований долга.</a:t>
            </a:r>
          </a:p>
          <a:p>
            <a:r>
              <a:rPr lang="ru-RU">
                <a:latin typeface="Century Gothic" pitchFamily="34" charset="0"/>
              </a:rPr>
              <a:t>Александр Данилович Меньшиков был ближайшим другом и  помощником  Петра1. Меньшиков по происхождению, как утверждало большинство его современников, был родом из незнатной семьи. Путь Александра Даниловича от пирожника до святейшего князя совершен на глазах у современников. . Меньшиков обладал как раз теми качествами, которые царь в условиях надвигавшейся войны искал в своём фаворите: усердие, сочетаемое с талантами, беспредельная преданность и умение угадывать помыслы царя, распорядительность, опирающаяся на уверенность в том, что царь поступил бы в том или ином случае точно так же, как поступает он, Меньшиков. </a:t>
            </a: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716463" y="260350"/>
            <a:ext cx="4103687" cy="5905500"/>
          </a:xfrm>
        </p:spPr>
        <p:txBody>
          <a:bodyPr>
            <a:normAutofit fontScale="85000" lnSpcReduction="10000"/>
          </a:bodyPr>
          <a:lstStyle/>
          <a:p>
            <a:pPr marL="448056" indent="-384048" fontAlgn="auto">
              <a:spcAft>
                <a:spcPts val="0"/>
              </a:spcAft>
              <a:buFont typeface="Wingdings 2"/>
              <a:buChar char=""/>
              <a:defRPr/>
            </a:pPr>
            <a:r>
              <a:rPr lang="ru-RU" dirty="0" smtClean="0"/>
              <a:t>Меньшиков обладал многими достоинствами, но два важнейших порока, неуёмное честолюбие и ничем неограниченное своеволие, привели его к трагическому концу. </a:t>
            </a:r>
          </a:p>
          <a:p>
            <a:pPr marL="448056" indent="-384048" fontAlgn="auto">
              <a:spcAft>
                <a:spcPts val="0"/>
              </a:spcAft>
              <a:buFont typeface="Wingdings 2"/>
              <a:buNone/>
              <a:defRPr/>
            </a:pPr>
            <a:r>
              <a:rPr lang="ru-RU" dirty="0" smtClean="0"/>
              <a:t>    После смерти Петра 1 он был отстранен от дел и с семьей сослан в Сибирь.</a:t>
            </a:r>
          </a:p>
          <a:p>
            <a:pPr marL="448056" indent="-384048" fontAlgn="auto">
              <a:spcAft>
                <a:spcPts val="0"/>
              </a:spcAft>
              <a:buFont typeface="Wingdings 2"/>
              <a:buChar char=""/>
              <a:defRPr/>
            </a:pPr>
            <a:endParaRPr lang="ru-RU" dirty="0" smtClean="0"/>
          </a:p>
          <a:p>
            <a:pPr marL="448056" indent="-384048" fontAlgn="auto">
              <a:spcAft>
                <a:spcPts val="0"/>
              </a:spcAft>
              <a:buFont typeface="Wingdings 2"/>
              <a:buNone/>
              <a:defRPr/>
            </a:pPr>
            <a:endParaRPr lang="ru-RU" dirty="0"/>
          </a:p>
        </p:txBody>
      </p:sp>
      <p:pic>
        <p:nvPicPr>
          <p:cNvPr id="4" name="Рисунок 3"/>
          <p:cNvPicPr>
            <a:picLocks noChangeAspect="1" noChangeArrowheads="1"/>
          </p:cNvPicPr>
          <p:nvPr/>
        </p:nvPicPr>
        <p:blipFill>
          <a:blip r:embed="rId2"/>
          <a:srcRect/>
          <a:stretch>
            <a:fillRect/>
          </a:stretch>
        </p:blipFill>
        <p:spPr bwMode="auto">
          <a:xfrm>
            <a:off x="179388" y="1125538"/>
            <a:ext cx="4591050" cy="4286250"/>
          </a:xfrm>
          <a:prstGeom prst="rect">
            <a:avLst/>
          </a:prstGeom>
          <a:noFill/>
          <a:ln w="9525">
            <a:noFill/>
            <a:miter lim="800000"/>
            <a:headEnd/>
            <a:tailEnd/>
          </a:ln>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25</TotalTime>
  <Words>694</Words>
  <Application>Microsoft Office PowerPoint</Application>
  <PresentationFormat>Экран (4:3)</PresentationFormat>
  <Paragraphs>17</Paragraphs>
  <Slides>15</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8</vt:i4>
      </vt:variant>
      <vt:variant>
        <vt:lpstr>Заголовки слайдов</vt:lpstr>
      </vt:variant>
      <vt:variant>
        <vt:i4>15</vt:i4>
      </vt:variant>
    </vt:vector>
  </HeadingPairs>
  <TitlesOfParts>
    <vt:vector size="28" baseType="lpstr">
      <vt:lpstr>Century Gothic</vt:lpstr>
      <vt:lpstr>Arial</vt:lpstr>
      <vt:lpstr>Wingdings 2</vt:lpstr>
      <vt:lpstr>Verdana</vt:lpstr>
      <vt:lpstr>Calibri</vt:lpstr>
      <vt:lpstr>Яркая</vt:lpstr>
      <vt:lpstr>Яркая</vt:lpstr>
      <vt:lpstr>Яркая</vt:lpstr>
      <vt:lpstr>Яркая</vt:lpstr>
      <vt:lpstr>Яркая</vt:lpstr>
      <vt:lpstr>Яркая</vt:lpstr>
      <vt:lpstr>Яркая</vt:lpstr>
      <vt:lpstr>Яркая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Пётр 1 и его сподвижники.</dc:title>
  <dc:creator>ДОМ</dc:creator>
  <cp:lastModifiedBy>User</cp:lastModifiedBy>
  <cp:revision>6</cp:revision>
  <dcterms:created xsi:type="dcterms:W3CDTF">2012-01-14T11:43:35Z</dcterms:created>
  <dcterms:modified xsi:type="dcterms:W3CDTF">2012-02-12T13:57:02Z</dcterms:modified>
</cp:coreProperties>
</file>