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89" r:id="rId4"/>
    <p:sldId id="290" r:id="rId5"/>
    <p:sldId id="258" r:id="rId6"/>
    <p:sldId id="261" r:id="rId7"/>
    <p:sldId id="270" r:id="rId8"/>
    <p:sldId id="268" r:id="rId9"/>
    <p:sldId id="262" r:id="rId10"/>
    <p:sldId id="264" r:id="rId11"/>
    <p:sldId id="281" r:id="rId12"/>
    <p:sldId id="278" r:id="rId13"/>
    <p:sldId id="266" r:id="rId14"/>
    <p:sldId id="279" r:id="rId15"/>
    <p:sldId id="267" r:id="rId16"/>
    <p:sldId id="280" r:id="rId17"/>
    <p:sldId id="272" r:id="rId18"/>
    <p:sldId id="277" r:id="rId19"/>
    <p:sldId id="282" r:id="rId20"/>
    <p:sldId id="283" r:id="rId21"/>
    <p:sldId id="284" r:id="rId22"/>
    <p:sldId id="285" r:id="rId23"/>
    <p:sldId id="287" r:id="rId24"/>
    <p:sldId id="28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52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\&#1056;&#1072;&#1073;&#1086;&#1095;&#1080;&#1081;%20&#1089;&#1090;&#1086;&#1083;\&#1055;&#1088;&#1077;&#1079;&#1077;&#1085;&#1090;&#1072;&#1094;&#1080;&#1103;%20&#1082;%2023%20&#1092;&#1077;&#1074;&#1088;&#1072;&#1083;&#1103;\&#1053;&#1072;&#1096;&#1072;%20&#1072;&#1088;&#1084;&#1080;&#1103;%20(%20+%20)%20&#1072;&#1085;&#1089;.&#1070;&#1075;&#1072;&#1085;&#1086;&#1095;&#1082;&#1072;.mp3" TargetMode="Externa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3116"/>
            <a:ext cx="7772400" cy="2727335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</a:rPr>
              <a:t>Патриотическое воспитание детей дошкольного возраста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72074"/>
            <a:ext cx="7272366" cy="1785926"/>
          </a:xfrm>
        </p:spPr>
        <p:txBody>
          <a:bodyPr/>
          <a:lstStyle/>
          <a:p>
            <a:endParaRPr lang="ru-RU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endParaRPr lang="ru-RU" dirty="0" smtClean="0"/>
          </a:p>
          <a:p>
            <a:r>
              <a:rPr lang="ru-RU" dirty="0" smtClean="0">
                <a:solidFill>
                  <a:schemeClr val="tx1"/>
                </a:solidFill>
              </a:rPr>
              <a:t>2012г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72066" y="357166"/>
            <a:ext cx="38715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МБДОУ детский сад №6</a:t>
            </a:r>
          </a:p>
        </p:txBody>
      </p:sp>
      <p:pic>
        <p:nvPicPr>
          <p:cNvPr id="6" name="Picture 4" descr="fla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924300" cy="17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125003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785926"/>
            <a:ext cx="5500694" cy="464347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643570" y="214290"/>
            <a:ext cx="328611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ru-RU" sz="2000" b="1" i="1" dirty="0" smtClean="0">
                <a:latin typeface="Courier New" pitchFamily="49" charset="0"/>
                <a:cs typeface="Courier New" pitchFamily="49" charset="0"/>
              </a:rPr>
              <a:t>Понятие «патриотизм» включает в себя любовь к Родине, к земле, где родился и вырос, гордость за исторические свершения народа. </a:t>
            </a:r>
            <a:endParaRPr lang="ru-RU" sz="2000" b="1" i="1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125003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4357700" cy="4929198"/>
          </a:xfrm>
          <a:prstGeom prst="rect">
            <a:avLst/>
          </a:prstGeom>
        </p:spPr>
      </p:pic>
      <p:pic>
        <p:nvPicPr>
          <p:cNvPr id="3" name="Рисунок 2" descr="P125003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6248" y="2214554"/>
            <a:ext cx="4857752" cy="4643446"/>
          </a:xfrm>
          <a:prstGeom prst="rect">
            <a:avLst/>
          </a:prstGeom>
        </p:spPr>
      </p:pic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276521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125003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5286412" cy="4071942"/>
          </a:xfrm>
          <a:prstGeom prst="rect">
            <a:avLst/>
          </a:prstGeom>
        </p:spPr>
      </p:pic>
      <p:pic>
        <p:nvPicPr>
          <p:cNvPr id="3" name="Рисунок 2" descr="P125004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357818" y="3429000"/>
            <a:ext cx="3786182" cy="3429000"/>
          </a:xfrm>
          <a:prstGeom prst="rect">
            <a:avLst/>
          </a:prstGeom>
        </p:spPr>
      </p:pic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4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20" y="0"/>
            <a:ext cx="4476750" cy="2838450"/>
          </a:xfrm>
          <a:prstGeom prst="rect">
            <a:avLst/>
          </a:prstGeom>
        </p:spPr>
      </p:pic>
      <p:pic>
        <p:nvPicPr>
          <p:cNvPr id="3" name="Рисунок 2" descr="635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643306" y="2500306"/>
            <a:ext cx="5500694" cy="4357694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125005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4214810" cy="3500438"/>
          </a:xfrm>
          <a:prstGeom prst="rect">
            <a:avLst/>
          </a:prstGeom>
        </p:spPr>
      </p:pic>
      <p:pic>
        <p:nvPicPr>
          <p:cNvPr id="4" name="Рисунок 3" descr="P125002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000496" y="2571744"/>
            <a:ext cx="5143504" cy="4286256"/>
          </a:xfrm>
          <a:prstGeom prst="rect">
            <a:avLst/>
          </a:prstGeom>
        </p:spPr>
      </p:pic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H-64D_Longbow_3_med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4643438" cy="4000504"/>
          </a:xfrm>
          <a:prstGeom prst="rect">
            <a:avLst/>
          </a:prstGeom>
        </p:spPr>
      </p:pic>
      <p:pic>
        <p:nvPicPr>
          <p:cNvPr id="3" name="Рисунок 2" descr="images_military_military_photo_IMG_220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928926" y="2143116"/>
            <a:ext cx="3786214" cy="3000396"/>
          </a:xfrm>
          <a:prstGeom prst="rect">
            <a:avLst/>
          </a:prstGeom>
        </p:spPr>
      </p:pic>
      <p:pic>
        <p:nvPicPr>
          <p:cNvPr id="4" name="Рисунок 3" descr="armiya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310346" y="4071942"/>
            <a:ext cx="2833654" cy="2786058"/>
          </a:xfrm>
          <a:prstGeom prst="rect">
            <a:avLst/>
          </a:prstGeom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125005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5143504" cy="3500438"/>
          </a:xfrm>
          <a:prstGeom prst="rect">
            <a:avLst/>
          </a:prstGeom>
        </p:spPr>
      </p:pic>
      <p:pic>
        <p:nvPicPr>
          <p:cNvPr id="3" name="Рисунок 2" descr="P125005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43438" y="2643182"/>
            <a:ext cx="4500562" cy="4000528"/>
          </a:xfrm>
          <a:prstGeom prst="rect">
            <a:avLst/>
          </a:prstGeom>
        </p:spPr>
      </p:pic>
      <p:pic>
        <p:nvPicPr>
          <p:cNvPr id="4" name="Рисунок 3" descr="P125005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3286124"/>
            <a:ext cx="4143372" cy="3357586"/>
          </a:xfrm>
          <a:prstGeom prst="rect">
            <a:avLst/>
          </a:prstGeom>
        </p:spPr>
      </p:pic>
      <p:pic>
        <p:nvPicPr>
          <p:cNvPr id="5" name="Рисунок 4" descr="P1250067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429256" y="0"/>
            <a:ext cx="3714744" cy="2428868"/>
          </a:xfrm>
          <a:prstGeom prst="rect">
            <a:avLst/>
          </a:prstGeom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rmi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"/>
            <a:ext cx="4714876" cy="3643314"/>
          </a:xfrm>
          <a:prstGeom prst="rect">
            <a:avLst/>
          </a:prstGeom>
        </p:spPr>
      </p:pic>
      <p:pic>
        <p:nvPicPr>
          <p:cNvPr id="3" name="Рисунок 2" descr="T6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0"/>
            <a:ext cx="4143372" cy="3643314"/>
          </a:xfrm>
          <a:prstGeom prst="rect">
            <a:avLst/>
          </a:prstGeom>
        </p:spPr>
      </p:pic>
      <p:pic>
        <p:nvPicPr>
          <p:cNvPr id="4" name="Рисунок 3" descr="127743_drugaya-texnika_2048x1536_(www.GdeFon.ru)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071670" y="3571876"/>
            <a:ext cx="5214974" cy="3286124"/>
          </a:xfrm>
          <a:prstGeom prst="rect">
            <a:avLst/>
          </a:prstGeom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ozdushnyj-parad-9-maya-pic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20" y="214290"/>
            <a:ext cx="8572560" cy="6335637"/>
          </a:xfrm>
          <a:prstGeom prst="rect">
            <a:avLst/>
          </a:prstGeom>
        </p:spPr>
      </p:pic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571604" y="2143116"/>
            <a:ext cx="45720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6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«Наша</a:t>
            </a:r>
          </a:p>
          <a:p>
            <a:r>
              <a:rPr lang="ru-RU" sz="6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армия»</a:t>
            </a:r>
            <a:endParaRPr lang="ru-RU" sz="66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3" name="Наша армия ( + ) анс.Юганоч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3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03-29-2_319064487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357166"/>
            <a:ext cx="8501121" cy="6143668"/>
          </a:xfrm>
          <a:prstGeom prst="rect">
            <a:avLst/>
          </a:prstGeom>
        </p:spPr>
      </p:pic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ussianArm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714744" cy="2571744"/>
          </a:xfrm>
          <a:prstGeom prst="rect">
            <a:avLst/>
          </a:prstGeom>
        </p:spPr>
      </p:pic>
      <p:pic>
        <p:nvPicPr>
          <p:cNvPr id="3" name="Рисунок 2" descr="Russian_army_march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1934" y="0"/>
            <a:ext cx="4438650" cy="2643182"/>
          </a:xfrm>
          <a:prstGeom prst="rect">
            <a:avLst/>
          </a:prstGeom>
        </p:spPr>
      </p:pic>
      <p:pic>
        <p:nvPicPr>
          <p:cNvPr id="4" name="Рисунок 3" descr="img704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728" y="2857496"/>
            <a:ext cx="6223000" cy="3857652"/>
          </a:xfrm>
          <a:prstGeom prst="rect">
            <a:avLst/>
          </a:prstGeom>
        </p:spPr>
      </p:pic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5005405005505305305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3857620" cy="2714620"/>
          </a:xfrm>
          <a:prstGeom prst="rect">
            <a:avLst/>
          </a:prstGeom>
        </p:spPr>
      </p:pic>
      <p:pic>
        <p:nvPicPr>
          <p:cNvPr id="3" name="Рисунок 2" descr="244151a6742a92e00522fd510433ac6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0"/>
            <a:ext cx="4286280" cy="2786058"/>
          </a:xfrm>
          <a:prstGeom prst="rect">
            <a:avLst/>
          </a:prstGeom>
        </p:spPr>
      </p:pic>
      <p:pic>
        <p:nvPicPr>
          <p:cNvPr id="4" name="Рисунок 3" descr="1285325868_sluzhu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3500438"/>
            <a:ext cx="3857620" cy="2928958"/>
          </a:xfrm>
          <a:prstGeom prst="rect">
            <a:avLst/>
          </a:prstGeom>
        </p:spPr>
      </p:pic>
      <p:pic>
        <p:nvPicPr>
          <p:cNvPr id="5" name="Рисунок 4" descr="2c54421dcc6040ad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214810" y="3500438"/>
            <a:ext cx="4762500" cy="3171823"/>
          </a:xfrm>
          <a:prstGeom prst="rect">
            <a:avLst/>
          </a:prstGeom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russian fla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214547" y="5357826"/>
            <a:ext cx="692945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kern="10" dirty="0" smtClean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Нашим детям есть чем гордиться</a:t>
            </a:r>
            <a:endParaRPr lang="ru-RU" sz="4400" b="1" i="1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 advTm="3000"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 праздником - 23 февраля !!!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1142984"/>
            <a:ext cx="6000791" cy="39290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1357298"/>
            <a:ext cx="8772017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Цель: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4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создать условия для привития чувства гордости и уважения к российской армии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 advClick="0" advTm="10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214282" y="571480"/>
            <a:ext cx="8501122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Задачи: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Воспитание  уважительного отношения к  родной  земле,  защитникам  Отечества,  государственной  символике,  общественным  праздникам.</a:t>
            </a:r>
            <a:endParaRPr kumimoji="0" lang="ru-RU" sz="4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 advClick="0" advTm="1000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2000"/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572000" y="0"/>
            <a:ext cx="4572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Courier New" pitchFamily="49" charset="0"/>
                <a:cs typeface="Courier New" pitchFamily="49" charset="0"/>
              </a:rPr>
              <a:t>Об армии любимой</a:t>
            </a:r>
          </a:p>
          <a:p>
            <a:r>
              <a:rPr lang="ru-RU" sz="2800" b="1" i="1" dirty="0" smtClean="0">
                <a:latin typeface="Courier New" pitchFamily="49" charset="0"/>
                <a:cs typeface="Courier New" pitchFamily="49" charset="0"/>
              </a:rPr>
              <a:t>Знает стар и млад</a:t>
            </a:r>
          </a:p>
          <a:p>
            <a:r>
              <a:rPr lang="ru-RU" sz="2800" b="1" i="1" dirty="0" smtClean="0">
                <a:latin typeface="Courier New" pitchFamily="49" charset="0"/>
                <a:cs typeface="Courier New" pitchFamily="49" charset="0"/>
              </a:rPr>
              <a:t>И ей, непобедимой,</a:t>
            </a:r>
          </a:p>
          <a:p>
            <a:r>
              <a:rPr lang="ru-RU" sz="2800" b="1" i="1" dirty="0" smtClean="0">
                <a:latin typeface="Courier New" pitchFamily="49" charset="0"/>
                <a:cs typeface="Courier New" pitchFamily="49" charset="0"/>
              </a:rPr>
              <a:t>Сегодня каждый рад.</a:t>
            </a:r>
          </a:p>
          <a:p>
            <a:r>
              <a:rPr lang="ru-RU" sz="2800" b="1" i="1" dirty="0" smtClean="0">
                <a:latin typeface="Courier New" pitchFamily="49" charset="0"/>
                <a:cs typeface="Courier New" pitchFamily="49" charset="0"/>
              </a:rPr>
              <a:t>Есть в армии солдаты, </a:t>
            </a:r>
          </a:p>
          <a:p>
            <a:r>
              <a:rPr lang="ru-RU" sz="2800" b="1" i="1" dirty="0" smtClean="0">
                <a:latin typeface="Courier New" pitchFamily="49" charset="0"/>
                <a:cs typeface="Courier New" pitchFamily="49" charset="0"/>
              </a:rPr>
              <a:t>Танкисты, моряки.</a:t>
            </a:r>
          </a:p>
          <a:p>
            <a:r>
              <a:rPr lang="ru-RU" sz="2800" b="1" i="1" dirty="0" smtClean="0">
                <a:latin typeface="Courier New" pitchFamily="49" charset="0"/>
                <a:cs typeface="Courier New" pitchFamily="49" charset="0"/>
              </a:rPr>
              <a:t>Все сильные ребята,</a:t>
            </a:r>
          </a:p>
          <a:p>
            <a:r>
              <a:rPr lang="ru-RU" sz="2800" b="1" i="1" dirty="0" smtClean="0">
                <a:latin typeface="Courier New" pitchFamily="49" charset="0"/>
                <a:cs typeface="Courier New" pitchFamily="49" charset="0"/>
              </a:rPr>
              <a:t>Им не страшны враги!</a:t>
            </a:r>
          </a:p>
          <a:p>
            <a:r>
              <a:rPr lang="ru-RU" sz="2800" b="1" i="1" dirty="0" smtClean="0">
                <a:latin typeface="Courier New" pitchFamily="49" charset="0"/>
                <a:cs typeface="Courier New" pitchFamily="49" charset="0"/>
              </a:rPr>
              <a:t>Стоят ракеты где-то,</a:t>
            </a:r>
          </a:p>
          <a:p>
            <a:r>
              <a:rPr lang="ru-RU" sz="2800" b="1" i="1" dirty="0" smtClean="0">
                <a:latin typeface="Courier New" pitchFamily="49" charset="0"/>
                <a:cs typeface="Courier New" pitchFamily="49" charset="0"/>
              </a:rPr>
              <a:t>И на замке граница.</a:t>
            </a:r>
          </a:p>
          <a:p>
            <a:r>
              <a:rPr lang="ru-RU" sz="2800" b="1" i="1" dirty="0" smtClean="0">
                <a:latin typeface="Courier New" pitchFamily="49" charset="0"/>
                <a:cs typeface="Courier New" pitchFamily="49" charset="0"/>
              </a:rPr>
              <a:t>И так чудесно это,</a:t>
            </a:r>
          </a:p>
          <a:p>
            <a:r>
              <a:rPr lang="ru-RU" sz="2800" b="1" i="1" dirty="0" smtClean="0">
                <a:latin typeface="Courier New" pitchFamily="49" charset="0"/>
                <a:cs typeface="Courier New" pitchFamily="49" charset="0"/>
              </a:rPr>
              <a:t>Что нам спокойно    спится!</a:t>
            </a:r>
          </a:p>
          <a:p>
            <a:endParaRPr lang="ru-RU" sz="2800" b="1" i="1" dirty="0" smtClean="0"/>
          </a:p>
        </p:txBody>
      </p:sp>
    </p:spTree>
  </p:cSld>
  <p:clrMapOvr>
    <a:masterClrMapping/>
  </p:clrMapOvr>
  <p:transition advClick="0" advTm="10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357166"/>
            <a:ext cx="321467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dirty="0" smtClean="0">
                <a:latin typeface="Courier New" pitchFamily="49" charset="0"/>
                <a:cs typeface="Courier New" pitchFamily="49" charset="0"/>
              </a:rPr>
              <a:t>Ведущая роль в гражданском и патриотическом становлении подрастающего поколения принадлежит системе образования.</a:t>
            </a:r>
            <a:endParaRPr lang="ru-RU" sz="2000" b="1" i="1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3" name="Рисунок 2" descr="IMG_041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2786058"/>
            <a:ext cx="5429256" cy="3857652"/>
          </a:xfrm>
          <a:prstGeom prst="rect">
            <a:avLst/>
          </a:prstGeom>
        </p:spPr>
      </p:pic>
      <p:pic>
        <p:nvPicPr>
          <p:cNvPr id="4" name="Рисунок 3" descr="IMG_042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86375" y="-285728"/>
            <a:ext cx="3857625" cy="7143728"/>
          </a:xfrm>
          <a:prstGeom prst="rect">
            <a:avLst/>
          </a:prstGeom>
        </p:spPr>
      </p:pic>
    </p:spTree>
  </p:cSld>
  <p:clrMapOvr>
    <a:masterClrMapping/>
  </p:clrMapOvr>
  <p:transition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L27656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4143372" cy="3429000"/>
          </a:xfrm>
          <a:prstGeom prst="rect">
            <a:avLst/>
          </a:prstGeom>
        </p:spPr>
      </p:pic>
      <p:pic>
        <p:nvPicPr>
          <p:cNvPr id="5" name="Рисунок 4" descr="SL27658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714744" y="3286124"/>
            <a:ext cx="5429256" cy="3571876"/>
          </a:xfrm>
          <a:prstGeom prst="rect">
            <a:avLst/>
          </a:prstGeom>
        </p:spPr>
      </p:pic>
      <p:pic>
        <p:nvPicPr>
          <p:cNvPr id="7" name="Рисунок 6" descr="SDC1056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3500438"/>
            <a:ext cx="3857620" cy="3357562"/>
          </a:xfrm>
          <a:prstGeom prst="rect">
            <a:avLst/>
          </a:prstGeom>
        </p:spPr>
      </p:pic>
      <p:pic>
        <p:nvPicPr>
          <p:cNvPr id="8" name="Рисунок 7" descr="IMG_0487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929058" y="0"/>
            <a:ext cx="5214942" cy="3286124"/>
          </a:xfrm>
          <a:prstGeom prst="rect">
            <a:avLst/>
          </a:prstGeom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125004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14778" y="0"/>
            <a:ext cx="4929222" cy="3000372"/>
          </a:xfrm>
          <a:prstGeom prst="rect">
            <a:avLst/>
          </a:prstGeom>
        </p:spPr>
      </p:pic>
      <p:pic>
        <p:nvPicPr>
          <p:cNvPr id="4" name="Рисунок 3" descr="P125004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14810" y="3000372"/>
            <a:ext cx="4929190" cy="385762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1643050"/>
            <a:ext cx="4214810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Courier New" pitchFamily="49" charset="0"/>
                <a:cs typeface="Courier New" pitchFamily="49" charset="0"/>
              </a:rPr>
              <a:t>Для формирования гражданской позиции подрастающего поколения необходимо знание истории</a:t>
            </a:r>
            <a:r>
              <a:rPr lang="ru-RU" sz="2800" b="1" dirty="0" smtClean="0"/>
              <a:t>.</a:t>
            </a:r>
          </a:p>
          <a:p>
            <a:endParaRPr lang="ru-RU" b="1" dirty="0" smtClean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125004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4714876" cy="3714752"/>
          </a:xfrm>
          <a:prstGeom prst="rect">
            <a:avLst/>
          </a:prstGeom>
        </p:spPr>
      </p:pic>
      <p:pic>
        <p:nvPicPr>
          <p:cNvPr id="5" name="Рисунок 4" descr="P125004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3857628"/>
            <a:ext cx="4786314" cy="3000372"/>
          </a:xfrm>
          <a:prstGeom prst="rect">
            <a:avLst/>
          </a:prstGeom>
        </p:spPr>
      </p:pic>
      <p:pic>
        <p:nvPicPr>
          <p:cNvPr id="6" name="Рисунок 5" descr="P125004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857752" y="0"/>
            <a:ext cx="4286248" cy="371475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572000" y="4929198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3525" lvl="1" algn="ctr">
              <a:spcBef>
                <a:spcPct val="50000"/>
              </a:spcBef>
            </a:pPr>
            <a:r>
              <a:rPr lang="ru-RU" b="1" dirty="0" smtClean="0"/>
              <a:t>Знакомство с историческим прошлым России </a:t>
            </a:r>
            <a:endParaRPr lang="ru-RU" b="1" dirty="0"/>
          </a:p>
        </p:txBody>
      </p:sp>
    </p:spTree>
  </p:cSld>
  <p:clrMapOvr>
    <a:masterClrMapping/>
  </p:clrMapOvr>
  <p:transition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159</Words>
  <PresentationFormat>Экран (4:3)</PresentationFormat>
  <Paragraphs>26</Paragraphs>
  <Slides>24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Патриотическое воспитание детей дошкольного возраста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Патриотическое воспитание детей дошкольного возраста</dc:title>
  <cp:lastModifiedBy>Admin</cp:lastModifiedBy>
  <cp:revision>35</cp:revision>
  <dcterms:modified xsi:type="dcterms:W3CDTF">2012-02-12T12:09:11Z</dcterms:modified>
</cp:coreProperties>
</file>