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3" r:id="rId11"/>
    <p:sldId id="268" r:id="rId12"/>
    <p:sldId id="264" r:id="rId13"/>
    <p:sldId id="269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9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11A6-7A32-4E2E-B59F-812B7884BBA7}" type="datetimeFigureOut">
              <a:rPr lang="ru-RU" smtClean="0"/>
              <a:t>09.02.2012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48A3-2E87-4B5A-9FF5-E09D3D2B7C9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11A6-7A32-4E2E-B59F-812B7884BBA7}" type="datetimeFigureOut">
              <a:rPr lang="ru-RU" smtClean="0"/>
              <a:t>09.02.2012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48A3-2E87-4B5A-9FF5-E09D3D2B7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11A6-7A32-4E2E-B59F-812B7884BBA7}" type="datetimeFigureOut">
              <a:rPr lang="ru-RU" smtClean="0"/>
              <a:t>09.02.2012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48A3-2E87-4B5A-9FF5-E09D3D2B7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11A6-7A32-4E2E-B59F-812B7884BBA7}" type="datetimeFigureOut">
              <a:rPr lang="ru-RU" smtClean="0"/>
              <a:t>09.02.2012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48A3-2E87-4B5A-9FF5-E09D3D2B7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11A6-7A32-4E2E-B59F-812B7884BBA7}" type="datetimeFigureOut">
              <a:rPr lang="ru-RU" smtClean="0"/>
              <a:t>09.02.2012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48A3-2E87-4B5A-9FF5-E09D3D2B7C9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11A6-7A32-4E2E-B59F-812B7884BBA7}" type="datetimeFigureOut">
              <a:rPr lang="ru-RU" smtClean="0"/>
              <a:t>09.02.2012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48A3-2E87-4B5A-9FF5-E09D3D2B7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11A6-7A32-4E2E-B59F-812B7884BBA7}" type="datetimeFigureOut">
              <a:rPr lang="ru-RU" smtClean="0"/>
              <a:t>09.02.2012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48A3-2E87-4B5A-9FF5-E09D3D2B7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11A6-7A32-4E2E-B59F-812B7884BBA7}" type="datetimeFigureOut">
              <a:rPr lang="ru-RU" smtClean="0"/>
              <a:t>09.02.2012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48A3-2E87-4B5A-9FF5-E09D3D2B7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11A6-7A32-4E2E-B59F-812B7884BBA7}" type="datetimeFigureOut">
              <a:rPr lang="ru-RU" smtClean="0"/>
              <a:t>09.02.2012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48A3-2E87-4B5A-9FF5-E09D3D2B7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11A6-7A32-4E2E-B59F-812B7884BBA7}" type="datetimeFigureOut">
              <a:rPr lang="ru-RU" smtClean="0"/>
              <a:t>09.02.2012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48A3-2E87-4B5A-9FF5-E09D3D2B7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11A6-7A32-4E2E-B59F-812B7884BBA7}" type="datetimeFigureOut">
              <a:rPr lang="ru-RU" smtClean="0"/>
              <a:t>09.02.2012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B5248A3-2E87-4B5A-9FF5-E09D3D2B7C9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6411A6-7A32-4E2E-B59F-812B7884BBA7}" type="datetimeFigureOut">
              <a:rPr lang="ru-RU" smtClean="0"/>
              <a:t>09.02.2012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5248A3-2E87-4B5A-9FF5-E09D3D2B7C9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20688"/>
            <a:ext cx="7851648" cy="1008112"/>
          </a:xfrm>
        </p:spPr>
        <p:txBody>
          <a:bodyPr/>
          <a:lstStyle/>
          <a:p>
            <a:pPr algn="ctr"/>
            <a:r>
              <a:rPr lang="ru-RU" dirty="0" smtClean="0"/>
              <a:t>Английский язык 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772816"/>
            <a:ext cx="7854696" cy="4176464"/>
          </a:xfrm>
        </p:spPr>
        <p:txBody>
          <a:bodyPr>
            <a:normAutofit fontScale="47500" lnSpcReduction="20000"/>
          </a:bodyPr>
          <a:lstStyle/>
          <a:p>
            <a:pPr algn="ctr"/>
            <a:endParaRPr lang="ru-RU" sz="5100" dirty="0" smtClean="0"/>
          </a:p>
          <a:p>
            <a:pPr algn="ctr"/>
            <a:r>
              <a:rPr lang="ru-RU" sz="5100" u="sng" dirty="0" smtClean="0"/>
              <a:t>Урок по теме:</a:t>
            </a:r>
          </a:p>
          <a:p>
            <a:pPr algn="ctr"/>
            <a:endParaRPr lang="en-US" sz="5100" dirty="0" smtClean="0"/>
          </a:p>
          <a:p>
            <a:pPr algn="ctr"/>
            <a:r>
              <a:rPr lang="ru-RU" sz="9000" dirty="0" smtClean="0"/>
              <a:t> </a:t>
            </a:r>
            <a:r>
              <a:rPr lang="en-US" sz="9000" dirty="0" smtClean="0">
                <a:solidFill>
                  <a:srgbClr val="FFFF00"/>
                </a:solidFill>
              </a:rPr>
              <a:t>“In Winter and in Summer”.</a:t>
            </a:r>
          </a:p>
          <a:p>
            <a:pPr algn="ctr"/>
            <a:r>
              <a:rPr lang="en-US" sz="3600" dirty="0" smtClean="0"/>
              <a:t>(</a:t>
            </a:r>
            <a:r>
              <a:rPr lang="ru-RU" sz="3600" dirty="0" smtClean="0"/>
              <a:t>«Зимой и летом»)</a:t>
            </a:r>
          </a:p>
          <a:p>
            <a:pPr algn="ctr"/>
            <a:endParaRPr lang="ru-RU" dirty="0" smtClean="0"/>
          </a:p>
          <a:p>
            <a:pPr algn="l"/>
            <a:r>
              <a:rPr lang="ru-RU" sz="5900" dirty="0" smtClean="0">
                <a:solidFill>
                  <a:srgbClr val="C00000"/>
                </a:solidFill>
              </a:rPr>
              <a:t>2 класс.</a:t>
            </a:r>
          </a:p>
          <a:p>
            <a:pPr algn="l"/>
            <a:endParaRPr lang="ru-RU" sz="5900" dirty="0" smtClean="0"/>
          </a:p>
          <a:p>
            <a:endParaRPr lang="ru-RU" sz="5100" dirty="0" smtClean="0"/>
          </a:p>
          <a:p>
            <a:r>
              <a:rPr lang="ru-RU" sz="5100" dirty="0" smtClean="0"/>
              <a:t>Учитель: Прокубовская Оксана Анатольевна</a:t>
            </a:r>
            <a:endParaRPr lang="ru-RU" sz="5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Просмотр ознакомительного </a:t>
            </a:r>
            <a:r>
              <a:rPr lang="en-US" sz="4000" b="1" dirty="0" smtClean="0">
                <a:solidFill>
                  <a:srgbClr val="C00000"/>
                </a:solidFill>
              </a:rPr>
              <a:t>DVD</a:t>
            </a:r>
            <a:br>
              <a:rPr lang="en-US" sz="4000" b="1" dirty="0" smtClean="0">
                <a:solidFill>
                  <a:srgbClr val="C00000"/>
                </a:solidFill>
              </a:rPr>
            </a:br>
            <a:r>
              <a:rPr lang="en-US" sz="4000" b="1" dirty="0" smtClean="0">
                <a:solidFill>
                  <a:srgbClr val="C00000"/>
                </a:solidFill>
              </a:rPr>
              <a:t>Magic English “Seasons”</a:t>
            </a:r>
            <a:r>
              <a:rPr lang="ru-RU" sz="4000" b="1" dirty="0" smtClean="0">
                <a:solidFill>
                  <a:srgbClr val="C00000"/>
                </a:solidFill>
              </a:rPr>
              <a:t>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 время просмотра учащиеся знакомяться и повторяют за диктором фразы типа: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en-US" dirty="0" smtClean="0"/>
              <a:t>It’s snow.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It’s winter.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It’s </a:t>
            </a:r>
            <a:r>
              <a:rPr lang="en-US" dirty="0" smtClean="0"/>
              <a:t>B</a:t>
            </a:r>
            <a:r>
              <a:rPr lang="en-US" dirty="0" smtClean="0"/>
              <a:t>ambi first winter.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There’s a lot of snow.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Everything is white.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They are playing on the ice.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Фото 2, 3.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Просмотр диска</a:t>
            </a:r>
            <a:endParaRPr lang="ru-RU" b="1" dirty="0"/>
          </a:p>
        </p:txBody>
      </p:sp>
      <p:pic>
        <p:nvPicPr>
          <p:cNvPr id="2050" name="Picture 2" descr="D:\урок\P20745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789040"/>
            <a:ext cx="3574364" cy="2680773"/>
          </a:xfrm>
          <a:prstGeom prst="rect">
            <a:avLst/>
          </a:prstGeom>
          <a:noFill/>
        </p:spPr>
      </p:pic>
      <p:pic>
        <p:nvPicPr>
          <p:cNvPr id="2051" name="Picture 3" descr="D:\урок\P20745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16832"/>
            <a:ext cx="4355976" cy="3266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620688"/>
            <a:ext cx="8229600" cy="834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Работа с </a:t>
            </a:r>
            <a:r>
              <a:rPr lang="en-US" sz="3600" b="1" dirty="0" smtClean="0">
                <a:solidFill>
                  <a:srgbClr val="C00000"/>
                </a:solidFill>
              </a:rPr>
              <a:t>DVD -2. </a:t>
            </a:r>
            <a:r>
              <a:rPr lang="ru-RU" sz="3600" b="1" dirty="0" smtClean="0">
                <a:solidFill>
                  <a:srgbClr val="C00000"/>
                </a:solidFill>
              </a:rPr>
              <a:t>Выполнение интерактивных упражнений.</a:t>
            </a:r>
          </a:p>
          <a:p>
            <a:pPr>
              <a:buNone/>
            </a:pPr>
            <a:r>
              <a:rPr lang="ru-RU" dirty="0" smtClean="0"/>
              <a:t>Учащиеся выполняют при помощи пульта дистанционного управления упражнения:</a:t>
            </a:r>
          </a:p>
          <a:p>
            <a:pPr marL="342900" indent="-342900">
              <a:buAutoNum type="arabicPeriod"/>
            </a:pPr>
            <a:r>
              <a:rPr lang="en-US" sz="1800" b="1" dirty="0" smtClean="0">
                <a:solidFill>
                  <a:srgbClr val="7030A0"/>
                </a:solidFill>
              </a:rPr>
              <a:t>“Yes” or “No”.  </a:t>
            </a:r>
            <a:r>
              <a:rPr lang="en-US" sz="1800" dirty="0" smtClean="0"/>
              <a:t>- </a:t>
            </a:r>
            <a:r>
              <a:rPr lang="ru-RU" sz="1800" dirty="0" smtClean="0"/>
              <a:t>на экране появляется картинка и диктор озвучивает, что на ней происходит. После прослушивания учащиеся либо соглашаются с диктром, либо нет.</a:t>
            </a:r>
          </a:p>
          <a:p>
            <a:pPr marL="342900" indent="-342900">
              <a:buAutoNum type="arabicPeriod"/>
            </a:pPr>
            <a:r>
              <a:rPr lang="en-US" sz="1800" b="1" dirty="0" smtClean="0">
                <a:solidFill>
                  <a:srgbClr val="7030A0"/>
                </a:solidFill>
              </a:rPr>
              <a:t>“Magic words”</a:t>
            </a:r>
            <a:r>
              <a:rPr lang="ru-RU" sz="1800" b="1" dirty="0" smtClean="0">
                <a:solidFill>
                  <a:srgbClr val="7030A0"/>
                </a:solidFill>
              </a:rPr>
              <a:t> </a:t>
            </a:r>
            <a:r>
              <a:rPr lang="ru-RU" sz="1800" dirty="0" smtClean="0"/>
              <a:t>– диктор произносит слово. Оно появляется на экране. Учащиеся должны выбрать пропущенную букву в слово, согласно произношению диктора.</a:t>
            </a:r>
          </a:p>
          <a:p>
            <a:pPr marL="342900" indent="-342900">
              <a:buAutoNum type="arabicPeriod"/>
            </a:pPr>
            <a:r>
              <a:rPr lang="en-US" sz="1800" b="1" dirty="0" smtClean="0">
                <a:solidFill>
                  <a:srgbClr val="7030A0"/>
                </a:solidFill>
              </a:rPr>
              <a:t>“Look and listen” </a:t>
            </a:r>
            <a:r>
              <a:rPr lang="en-US" sz="1800" dirty="0" smtClean="0"/>
              <a:t>- </a:t>
            </a:r>
            <a:r>
              <a:rPr lang="ru-RU" sz="1800" dirty="0" smtClean="0"/>
              <a:t>Учащимся необходимо выбрать звуковой вариант ответа, соответствующий картинке.</a:t>
            </a:r>
          </a:p>
          <a:p>
            <a:pPr marL="342900" indent="-342900">
              <a:buAutoNum type="arabicPeriod"/>
            </a:pPr>
            <a:r>
              <a:rPr lang="en-US" sz="1800" b="1" dirty="0" smtClean="0">
                <a:solidFill>
                  <a:srgbClr val="7030A0"/>
                </a:solidFill>
              </a:rPr>
              <a:t>“Dancing letters” </a:t>
            </a:r>
            <a:r>
              <a:rPr lang="en-US" sz="1800" dirty="0" smtClean="0"/>
              <a:t>– </a:t>
            </a:r>
            <a:r>
              <a:rPr lang="ru-RU" sz="1800" dirty="0" smtClean="0"/>
              <a:t>Отработка правил чтения – буквосочетания и слова с ними. </a:t>
            </a:r>
            <a:r>
              <a:rPr lang="ru-RU" sz="1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– </a:t>
            </a:r>
            <a:r>
              <a:rPr lang="en-US" sz="18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ight</a:t>
            </a:r>
            <a:r>
              <a:rPr lang="en-US" sz="1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night, bright </a:t>
            </a:r>
            <a:r>
              <a:rPr lang="ru-RU" sz="1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 т.д.</a:t>
            </a:r>
          </a:p>
          <a:p>
            <a:pPr marL="342900" indent="-342900">
              <a:buAutoNum type="arabicPeriod"/>
            </a:pPr>
            <a:r>
              <a:rPr lang="en-US" sz="1800" b="1" dirty="0" smtClean="0">
                <a:solidFill>
                  <a:srgbClr val="7030A0"/>
                </a:solidFill>
              </a:rPr>
              <a:t>“Click and speak” </a:t>
            </a:r>
            <a:r>
              <a:rPr lang="en-US" sz="1800" dirty="0" smtClean="0"/>
              <a:t>– </a:t>
            </a:r>
            <a:r>
              <a:rPr lang="ru-RU" sz="1800" dirty="0" smtClean="0"/>
              <a:t>Отработка фонетики – повторение слов и предложений.</a:t>
            </a:r>
            <a:r>
              <a:rPr lang="en-US" sz="1800" dirty="0" smtClean="0"/>
              <a:t>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Работа с упражнениями:</a:t>
            </a:r>
            <a:endParaRPr lang="ru-RU" b="1" dirty="0"/>
          </a:p>
        </p:txBody>
      </p:sp>
      <p:pic>
        <p:nvPicPr>
          <p:cNvPr id="3074" name="Picture 2" descr="D:\урок\P20745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980728"/>
            <a:ext cx="3600400" cy="2700300"/>
          </a:xfrm>
          <a:prstGeom prst="rect">
            <a:avLst/>
          </a:prstGeom>
          <a:noFill/>
        </p:spPr>
      </p:pic>
      <p:pic>
        <p:nvPicPr>
          <p:cNvPr id="3075" name="Picture 3" descr="D:\урок\P20745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1" y="917338"/>
            <a:ext cx="3456385" cy="2592289"/>
          </a:xfrm>
          <a:prstGeom prst="rect">
            <a:avLst/>
          </a:prstGeom>
          <a:noFill/>
        </p:spPr>
      </p:pic>
      <p:pic>
        <p:nvPicPr>
          <p:cNvPr id="3076" name="Picture 4" descr="D:\урок\P20745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645024"/>
            <a:ext cx="3899925" cy="2924944"/>
          </a:xfrm>
          <a:prstGeom prst="rect">
            <a:avLst/>
          </a:prstGeom>
          <a:noFill/>
        </p:spPr>
      </p:pic>
      <p:pic>
        <p:nvPicPr>
          <p:cNvPr id="3077" name="Picture 5" descr="D:\урок\P20745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861048"/>
            <a:ext cx="3707904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1364654" flipV="1">
            <a:off x="588553" y="-914086"/>
            <a:ext cx="8221041" cy="710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Разучивание стихотворения </a:t>
            </a:r>
            <a:r>
              <a:rPr lang="en-US" sz="3600" dirty="0" smtClean="0">
                <a:solidFill>
                  <a:srgbClr val="C00000"/>
                </a:solidFill>
              </a:rPr>
              <a:t>“In Winter and in Summer”.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en-US" sz="2400" dirty="0" smtClean="0"/>
              <a:t>Children! Now we now much about winter. And after winter we have (</a:t>
            </a:r>
            <a:r>
              <a:rPr lang="ru-RU" sz="2400" dirty="0" smtClean="0"/>
              <a:t>учитель указывает на картинку, изображающую весну) </a:t>
            </a:r>
            <a:r>
              <a:rPr lang="en-US" sz="2400" dirty="0" smtClean="0"/>
              <a:t>SPRING and SUMMER.</a:t>
            </a:r>
          </a:p>
          <a:p>
            <a:pPr>
              <a:buNone/>
            </a:pPr>
            <a:r>
              <a:rPr lang="en-US" sz="2400" dirty="0" smtClean="0"/>
              <a:t>What we can do in spring and in summer?</a:t>
            </a:r>
          </a:p>
          <a:p>
            <a:pPr>
              <a:buNone/>
            </a:pPr>
            <a:r>
              <a:rPr lang="en-US" sz="2400" dirty="0" smtClean="0"/>
              <a:t>Let’s read the poem:</a:t>
            </a:r>
          </a:p>
          <a:p>
            <a:pPr algn="just">
              <a:buNone/>
            </a:pPr>
            <a:r>
              <a:rPr lang="en-US" sz="2000" dirty="0" smtClean="0"/>
              <a:t>			In winter I ski and skate,”</a:t>
            </a:r>
          </a:p>
          <a:p>
            <a:pPr algn="just">
              <a:buNone/>
            </a:pPr>
            <a:r>
              <a:rPr lang="en-US" sz="2000" dirty="0" smtClean="0"/>
              <a:t>				Says little Kate.</a:t>
            </a:r>
          </a:p>
          <a:p>
            <a:pPr algn="just">
              <a:buNone/>
            </a:pPr>
            <a:r>
              <a:rPr lang="en-US" sz="2000" dirty="0" smtClean="0"/>
              <a:t>			In summer I like to swim,”</a:t>
            </a:r>
          </a:p>
          <a:p>
            <a:pPr algn="just">
              <a:buNone/>
            </a:pPr>
            <a:r>
              <a:rPr lang="en-US" sz="2000" dirty="0" smtClean="0"/>
              <a:t>				Says little </a:t>
            </a:r>
            <a:r>
              <a:rPr lang="en-US" sz="2000" dirty="0" smtClean="0"/>
              <a:t>J</a:t>
            </a:r>
            <a:r>
              <a:rPr lang="en-US" sz="2000" dirty="0" smtClean="0"/>
              <a:t>im.</a:t>
            </a:r>
          </a:p>
          <a:p>
            <a:pPr algn="just">
              <a:buNone/>
            </a:pPr>
            <a:r>
              <a:rPr lang="en-US" sz="2000" dirty="0" smtClean="0"/>
              <a:t>			And what do you like to do in spring?</a:t>
            </a:r>
          </a:p>
          <a:p>
            <a:pPr algn="just">
              <a:buNone/>
            </a:pPr>
            <a:r>
              <a:rPr lang="en-US" sz="2000" dirty="0" smtClean="0"/>
              <a:t>			In spring we dance and sing!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/>
          <a:lstStyle/>
          <a:p>
            <a:pPr marL="514350" indent="-51435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Итоги урока.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Объяснение домашнего задания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Now the lesson is over. </a:t>
            </a:r>
          </a:p>
          <a:p>
            <a:pPr marL="514350" indent="-514350">
              <a:buNone/>
            </a:pPr>
            <a:r>
              <a:rPr lang="en-US" dirty="0" smtClean="0"/>
              <a:t>Thank you for it.</a:t>
            </a:r>
          </a:p>
          <a:p>
            <a:pPr marL="514350" indent="-514350">
              <a:buNone/>
            </a:pPr>
            <a:r>
              <a:rPr lang="en-US" dirty="0" smtClean="0"/>
              <a:t>We have a good work.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u="sng" dirty="0" smtClean="0"/>
              <a:t>Your homework is: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smtClean="0"/>
              <a:t>Write a story about your friend. 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smtClean="0"/>
              <a:t>“My friend is a good sportsman”.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Работа с интерактивным материалом:</a:t>
            </a:r>
            <a:endParaRPr lang="ru-RU" b="1" dirty="0"/>
          </a:p>
        </p:txBody>
      </p:sp>
      <p:pic>
        <p:nvPicPr>
          <p:cNvPr id="4098" name="Picture 2" descr="D:\урок\P20745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7344816" cy="5220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</a:rPr>
              <a:t>Цель урока: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100" dirty="0" smtClean="0"/>
              <a:t>Активизация употребления изучаемого лексического материала в устной речи.</a:t>
            </a:r>
            <a:endParaRPr lang="ru-RU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Задачи:</a:t>
            </a:r>
          </a:p>
          <a:p>
            <a:pPr algn="just">
              <a:buNone/>
            </a:pPr>
            <a:r>
              <a:rPr lang="ru-RU" i="1" u="sng" dirty="0" smtClean="0"/>
              <a:t>Учебные:</a:t>
            </a:r>
            <a:r>
              <a:rPr lang="ru-RU" i="1" dirty="0" smtClean="0"/>
              <a:t>   </a:t>
            </a:r>
            <a:r>
              <a:rPr lang="ru-RU" dirty="0" smtClean="0"/>
              <a:t>обучение говорению, чтению как виду </a:t>
            </a:r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речевой деятельности;</a:t>
            </a:r>
          </a:p>
          <a:p>
            <a:pPr algn="just">
              <a:buNone/>
            </a:pPr>
            <a:r>
              <a:rPr lang="ru-RU" i="1" u="sng" dirty="0" smtClean="0"/>
              <a:t>Воспитательные:</a:t>
            </a:r>
            <a:r>
              <a:rPr lang="ru-RU" i="1" dirty="0" smtClean="0"/>
              <a:t> </a:t>
            </a:r>
            <a:r>
              <a:rPr lang="ru-RU" dirty="0" smtClean="0"/>
              <a:t>уважительное отношение к мнению других учащихся, приобщение к участию в диалоге разных личностей;</a:t>
            </a:r>
          </a:p>
          <a:p>
            <a:pPr algn="just">
              <a:buNone/>
            </a:pPr>
            <a:r>
              <a:rPr lang="ru-RU" i="1" u="sng" dirty="0" smtClean="0"/>
              <a:t>Развивающие:</a:t>
            </a:r>
            <a:r>
              <a:rPr lang="ru-RU" i="1" dirty="0" smtClean="0"/>
              <a:t> </a:t>
            </a:r>
            <a:r>
              <a:rPr lang="ru-RU" dirty="0" smtClean="0"/>
              <a:t>развитие языковых способностей,навыков аудирования и интереса к изучению языка, а также развитие интеллектуальных способностей – памяти, мышления, воображения.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Оборудование: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Учебное пособие Английский язык 2 класс. И.Н. Верещагина, К.А. Бондаренко;</a:t>
            </a:r>
          </a:p>
          <a:p>
            <a:r>
              <a:rPr lang="ru-RU" dirty="0" smtClean="0"/>
              <a:t>С</a:t>
            </a:r>
            <a:r>
              <a:rPr lang="en-US" dirty="0" smtClean="0"/>
              <a:t>D – </a:t>
            </a:r>
            <a:r>
              <a:rPr lang="ru-RU" dirty="0" smtClean="0"/>
              <a:t>плеер;</a:t>
            </a:r>
          </a:p>
          <a:p>
            <a:r>
              <a:rPr lang="en-US" dirty="0" smtClean="0"/>
              <a:t>DVD-</a:t>
            </a:r>
            <a:r>
              <a:rPr lang="ru-RU" dirty="0" smtClean="0"/>
              <a:t>диски </a:t>
            </a:r>
            <a:r>
              <a:rPr lang="en-US" dirty="0" smtClean="0"/>
              <a:t>Magic English. </a:t>
            </a:r>
            <a:r>
              <a:rPr lang="ru-RU" dirty="0" smtClean="0"/>
              <a:t>Тема: </a:t>
            </a:r>
            <a:r>
              <a:rPr lang="en-US" dirty="0" smtClean="0"/>
              <a:t>Seasons/</a:t>
            </a:r>
            <a:r>
              <a:rPr lang="ru-RU" dirty="0" smtClean="0"/>
              <a:t>Времена года. (Диск для просмотра, диск для выполнения интерактивных упражнений).</a:t>
            </a:r>
          </a:p>
          <a:p>
            <a:r>
              <a:rPr lang="ru-RU" dirty="0" smtClean="0"/>
              <a:t>Монитор, </a:t>
            </a:r>
            <a:r>
              <a:rPr lang="en-US" dirty="0" smtClean="0"/>
              <a:t>DVD – </a:t>
            </a:r>
            <a:r>
              <a:rPr lang="ru-RU" dirty="0" smtClean="0"/>
              <a:t>проигрыватель;</a:t>
            </a:r>
          </a:p>
          <a:p>
            <a:r>
              <a:rPr lang="ru-RU" dirty="0" smtClean="0"/>
              <a:t>Тематические карточки с изображением времён года;</a:t>
            </a:r>
          </a:p>
          <a:p>
            <a:r>
              <a:rPr lang="ru-RU" dirty="0" smtClean="0"/>
              <a:t>Тематические карточки с изображением различных действий- «глаголов»;</a:t>
            </a:r>
          </a:p>
          <a:p>
            <a:r>
              <a:rPr lang="ru-RU" dirty="0" smtClean="0"/>
              <a:t>Карточки с изображением звуков.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/>
          <a:lstStyle/>
          <a:p>
            <a:r>
              <a:rPr lang="ru-RU" b="1" dirty="0" smtClean="0"/>
              <a:t>План урока:</a:t>
            </a:r>
            <a:endParaRPr lang="ru-R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Организационный момент.</a:t>
            </a:r>
          </a:p>
          <a:p>
            <a:pPr marL="514350" indent="-514350">
              <a:buAutoNum type="arabicPeriod"/>
            </a:pPr>
            <a:r>
              <a:rPr lang="ru-RU" dirty="0" smtClean="0"/>
              <a:t>Фонетическая зарядка.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Лексическая зарядка.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Просмотр ознакомительного </a:t>
            </a:r>
            <a:r>
              <a:rPr lang="en-US" dirty="0" smtClean="0"/>
              <a:t>DVD.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Работа с </a:t>
            </a:r>
            <a:r>
              <a:rPr lang="en-US" dirty="0" smtClean="0"/>
              <a:t>DVD -2. </a:t>
            </a:r>
            <a:r>
              <a:rPr lang="ru-RU" dirty="0" smtClean="0"/>
              <a:t>Выполнение интерактивных упражнений.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Разучивание стихотворения </a:t>
            </a:r>
            <a:r>
              <a:rPr lang="en-US" dirty="0" smtClean="0"/>
              <a:t>“In Winter and in Summer”.</a:t>
            </a:r>
          </a:p>
          <a:p>
            <a:pPr marL="514350" indent="-514350">
              <a:buAutoNum type="arabicPeriod"/>
            </a:pPr>
            <a:r>
              <a:rPr lang="ru-RU" dirty="0" smtClean="0"/>
              <a:t>Итоги урока.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Объяснение домашнего задания.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Ход урока: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Организационный момент:</a:t>
            </a:r>
            <a:endParaRPr lang="en-US" b="1" dirty="0" smtClean="0">
              <a:solidFill>
                <a:srgbClr val="C00000"/>
              </a:solidFill>
            </a:endParaRPr>
          </a:p>
          <a:p>
            <a:pPr marL="514350" indent="-51435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Good morning, boys and girls! How are you? I’m glad to see you. Who is absent today?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Today we have a lesson about different seasons and what we can do in these seasons.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</a:t>
            </a:r>
            <a:r>
              <a:rPr lang="ru-RU" dirty="0" smtClean="0">
                <a:solidFill>
                  <a:srgbClr val="C00000"/>
                </a:solidFill>
              </a:rPr>
              <a:t>Фонетическая зарядка: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	</a:t>
            </a:r>
            <a:r>
              <a:rPr lang="en-US" sz="2400" dirty="0" smtClean="0"/>
              <a:t>Let’s train our </a:t>
            </a:r>
            <a:r>
              <a:rPr lang="en-US" sz="2400" dirty="0" smtClean="0"/>
              <a:t>tongs: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Демонстрируем карточки с изображением звуков </a:t>
            </a:r>
            <a:endParaRPr lang="en-US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[</a:t>
            </a:r>
            <a:r>
              <a:rPr lang="en-US" sz="2400" b="1" dirty="0" smtClean="0">
                <a:solidFill>
                  <a:srgbClr val="C00000"/>
                </a:solidFill>
              </a:rPr>
              <a:t>o</a:t>
            </a:r>
            <a:r>
              <a:rPr lang="ru-RU" sz="2400" b="1" dirty="0" smtClean="0">
                <a:solidFill>
                  <a:srgbClr val="C00000"/>
                </a:solidFill>
              </a:rPr>
              <a:t>]</a:t>
            </a:r>
            <a:r>
              <a:rPr lang="en-US" sz="2400" b="1" dirty="0" smtClean="0">
                <a:solidFill>
                  <a:srgbClr val="C00000"/>
                </a:solidFill>
              </a:rPr>
              <a:t>, </a:t>
            </a:r>
            <a:r>
              <a:rPr lang="ru-RU" sz="2400" b="1" dirty="0" smtClean="0">
                <a:solidFill>
                  <a:srgbClr val="C00000"/>
                </a:solidFill>
              </a:rPr>
              <a:t>[</a:t>
            </a:r>
            <a:r>
              <a:rPr lang="en-US" sz="2400" b="1" dirty="0" smtClean="0">
                <a:solidFill>
                  <a:srgbClr val="C00000"/>
                </a:solidFill>
              </a:rPr>
              <a:t>o:</a:t>
            </a:r>
            <a:r>
              <a:rPr lang="ru-RU" sz="2400" b="1" dirty="0" smtClean="0">
                <a:solidFill>
                  <a:srgbClr val="C00000"/>
                </a:solidFill>
              </a:rPr>
              <a:t>]</a:t>
            </a:r>
            <a:r>
              <a:rPr lang="en-US" sz="2400" b="1" dirty="0" smtClean="0">
                <a:solidFill>
                  <a:srgbClr val="C00000"/>
                </a:solidFill>
              </a:rPr>
              <a:t>, </a:t>
            </a:r>
            <a:r>
              <a:rPr lang="ru-RU" sz="2400" b="1" dirty="0" smtClean="0">
                <a:solidFill>
                  <a:srgbClr val="C00000"/>
                </a:solidFill>
              </a:rPr>
              <a:t>[</a:t>
            </a:r>
            <a:r>
              <a:rPr lang="en-US" sz="2400" b="1" dirty="0" err="1" smtClean="0">
                <a:solidFill>
                  <a:srgbClr val="C00000"/>
                </a:solidFill>
              </a:rPr>
              <a:t>i</a:t>
            </a:r>
            <a:r>
              <a:rPr lang="en-US" sz="2400" b="1" dirty="0" smtClean="0">
                <a:solidFill>
                  <a:srgbClr val="C00000"/>
                </a:solidFill>
              </a:rPr>
              <a:t>:</a:t>
            </a:r>
            <a:r>
              <a:rPr lang="ru-RU" sz="2400" b="1" dirty="0" smtClean="0">
                <a:solidFill>
                  <a:srgbClr val="C00000"/>
                </a:solidFill>
              </a:rPr>
              <a:t>]</a:t>
            </a:r>
            <a:r>
              <a:rPr lang="en-US" sz="2400" dirty="0" smtClean="0"/>
              <a:t>. </a:t>
            </a:r>
            <a:r>
              <a:rPr lang="ru-RU" sz="2400" dirty="0" smtClean="0"/>
              <a:t>Выполняем упражнение из книги для учителя – повторяем за диктором: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[</a:t>
            </a:r>
            <a:r>
              <a:rPr lang="en-US" sz="2400" b="1" dirty="0" smtClean="0">
                <a:solidFill>
                  <a:srgbClr val="C00000"/>
                </a:solidFill>
              </a:rPr>
              <a:t>o</a:t>
            </a:r>
            <a:r>
              <a:rPr lang="ru-RU" sz="2400" b="1" dirty="0" smtClean="0">
                <a:solidFill>
                  <a:srgbClr val="C00000"/>
                </a:solidFill>
              </a:rPr>
              <a:t>] </a:t>
            </a:r>
            <a:r>
              <a:rPr lang="ru-RU" sz="2400" dirty="0" smtClean="0"/>
              <a:t>– </a:t>
            </a:r>
            <a:r>
              <a:rPr lang="en-US" sz="2400" dirty="0" smtClean="0"/>
              <a:t>not, office, hockey, to play hockey, a hockey player, can play hockey, like to play hockey. – Who likes to play hockey? – My brother does. – Is your brother a good hockey player? – Oh, yes, he is. </a:t>
            </a:r>
            <a:endParaRPr lang="ru-RU" sz="2400" dirty="0" smtClean="0"/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[</a:t>
            </a:r>
            <a:r>
              <a:rPr lang="en-US" sz="2400" b="1" dirty="0" smtClean="0">
                <a:solidFill>
                  <a:srgbClr val="C00000"/>
                </a:solidFill>
              </a:rPr>
              <a:t>o:</a:t>
            </a:r>
            <a:r>
              <a:rPr lang="ru-RU" sz="2400" b="1" dirty="0" smtClean="0">
                <a:solidFill>
                  <a:srgbClr val="C00000"/>
                </a:solidFill>
              </a:rPr>
              <a:t>]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/>
              <a:t>– sport, sportsman, sportsmen. We’ve got many good sportsmen in our school.- Are you a sportsman? – Yes, I am.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[</a:t>
            </a:r>
            <a:r>
              <a:rPr lang="en-US" sz="2400" b="1" dirty="0" err="1" smtClean="0">
                <a:solidFill>
                  <a:srgbClr val="C00000"/>
                </a:solidFill>
              </a:rPr>
              <a:t>i</a:t>
            </a:r>
            <a:r>
              <a:rPr lang="en-US" sz="2400" b="1" dirty="0" smtClean="0">
                <a:solidFill>
                  <a:srgbClr val="C00000"/>
                </a:solidFill>
              </a:rPr>
              <a:t>:</a:t>
            </a:r>
            <a:r>
              <a:rPr lang="ru-RU" sz="2400" b="1" dirty="0" smtClean="0">
                <a:solidFill>
                  <a:srgbClr val="C00000"/>
                </a:solidFill>
              </a:rPr>
              <a:t>]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/>
              <a:t>– ski, skier, a skier – skiers. My friend is a good skier. My father and mother can ski very well. Can you ski? – do you like to ski? – Yes, I do. – Where do you ski? – I ski in the park.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7606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Лексическая зарядка: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ru-RU" sz="2000" dirty="0" smtClean="0"/>
              <a:t>1.     </a:t>
            </a:r>
            <a:r>
              <a:rPr lang="ru-RU" sz="2400" dirty="0" smtClean="0"/>
              <a:t>На доске вывешены картинки с изображением времён года. – учащиеся повторяют названия времён года за учителем и затем называют их самостоятельно.</a:t>
            </a:r>
          </a:p>
          <a:p>
            <a:pPr marL="457200" indent="-457200">
              <a:buNone/>
            </a:pPr>
            <a:r>
              <a:rPr lang="ru-RU" sz="2400" dirty="0" smtClean="0"/>
              <a:t>	</a:t>
            </a:r>
            <a:r>
              <a:rPr lang="en-US" sz="2400" dirty="0" smtClean="0"/>
              <a:t>Children! Let’s look at the blackboard and repeat the names of seasons. – Winter, spring, summer, autumn.</a:t>
            </a:r>
          </a:p>
          <a:p>
            <a:pPr marL="457200" indent="-457200"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Фото 1.</a:t>
            </a:r>
          </a:p>
          <a:p>
            <a:pPr marL="457200" indent="-457200">
              <a:buNone/>
            </a:pPr>
            <a:endParaRPr lang="ru-RU" sz="1400" dirty="0" smtClean="0"/>
          </a:p>
          <a:p>
            <a:pPr marL="457200" indent="-457200">
              <a:buNone/>
            </a:pPr>
            <a:r>
              <a:rPr lang="ru-RU" sz="2400" dirty="0" smtClean="0"/>
              <a:t>2.     </a:t>
            </a:r>
            <a:r>
              <a:rPr lang="en-US" sz="2400" dirty="0" smtClean="0"/>
              <a:t>Say what winter sports games you can play? </a:t>
            </a:r>
            <a:r>
              <a:rPr lang="ru-RU" sz="2400" dirty="0" smtClean="0"/>
              <a:t>Учащиеся</a:t>
            </a:r>
            <a:r>
              <a:rPr lang="en-US" sz="2400" dirty="0" smtClean="0"/>
              <a:t>,</a:t>
            </a:r>
            <a:r>
              <a:rPr lang="ru-RU" sz="2400" dirty="0" smtClean="0"/>
              <a:t> пользуясь картинками с изображением видов спорта говорят, в какие игры они умеют играть.</a:t>
            </a:r>
          </a:p>
          <a:p>
            <a:pPr marL="457200" indent="-457200">
              <a:buNone/>
            </a:pPr>
            <a:endParaRPr lang="ru-RU" sz="2400" dirty="0" smtClean="0"/>
          </a:p>
          <a:p>
            <a:pPr marL="457200" indent="-457200">
              <a:buNone/>
            </a:pPr>
            <a:r>
              <a:rPr lang="ru-RU" sz="2400" dirty="0" smtClean="0"/>
              <a:t>3.     </a:t>
            </a:r>
            <a:r>
              <a:rPr lang="en-US" sz="2400" dirty="0" smtClean="0"/>
              <a:t>Say </a:t>
            </a:r>
            <a:r>
              <a:rPr lang="en-US" sz="2400" dirty="0" smtClean="0"/>
              <a:t>what winter sports games you </a:t>
            </a:r>
            <a:r>
              <a:rPr lang="en-US" sz="2400" dirty="0" smtClean="0"/>
              <a:t>can’t </a:t>
            </a:r>
            <a:r>
              <a:rPr lang="en-US" sz="2400" dirty="0" smtClean="0"/>
              <a:t>play? </a:t>
            </a:r>
            <a:r>
              <a:rPr lang="ru-RU" sz="2400" dirty="0" smtClean="0"/>
              <a:t>Учащиеся</a:t>
            </a:r>
            <a:r>
              <a:rPr lang="en-US" sz="2400" dirty="0" smtClean="0"/>
              <a:t>,</a:t>
            </a:r>
            <a:r>
              <a:rPr lang="ru-RU" sz="2400" dirty="0" smtClean="0"/>
              <a:t> </a:t>
            </a:r>
            <a:r>
              <a:rPr lang="ru-RU" sz="2400" dirty="0" smtClean="0"/>
              <a:t>пользуясь картинками с изображением видов спорта говорят, в какие игры они </a:t>
            </a:r>
            <a:r>
              <a:rPr lang="ru-RU" sz="2400" dirty="0" smtClean="0"/>
              <a:t>не умеют </a:t>
            </a:r>
            <a:r>
              <a:rPr lang="ru-RU" sz="2400" dirty="0" smtClean="0"/>
              <a:t>играть.</a:t>
            </a:r>
            <a:r>
              <a:rPr lang="ru-RU" sz="2400" dirty="0" smtClean="0"/>
              <a:t> </a:t>
            </a:r>
          </a:p>
          <a:p>
            <a:pPr marL="457200" indent="-457200">
              <a:buAutoNum type="arabicPeriod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Лексическая зарядка</a:t>
            </a:r>
            <a:endParaRPr lang="ru-RU" b="1" dirty="0"/>
          </a:p>
        </p:txBody>
      </p:sp>
      <p:pic>
        <p:nvPicPr>
          <p:cNvPr id="1026" name="Picture 2" descr="D:\урок\P20745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3840427" cy="2880320"/>
          </a:xfrm>
          <a:prstGeom prst="rect">
            <a:avLst/>
          </a:prstGeom>
          <a:noFill/>
        </p:spPr>
      </p:pic>
      <p:pic>
        <p:nvPicPr>
          <p:cNvPr id="1027" name="Picture 3" descr="D:\урок\P20745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429000"/>
            <a:ext cx="4464496" cy="31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</TotalTime>
  <Words>516</Words>
  <Application>Microsoft Office PowerPoint</Application>
  <PresentationFormat>On-screen Show (4:3)</PresentationFormat>
  <Paragraphs>96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Английский язык </vt:lpstr>
      <vt:lpstr>Работа с интерактивным материалом:</vt:lpstr>
      <vt:lpstr>Цель урока: Активизация употребления изучаемого лексического материала в устной речи.</vt:lpstr>
      <vt:lpstr>Оборудование: </vt:lpstr>
      <vt:lpstr>План урока:</vt:lpstr>
      <vt:lpstr>Ход урока:</vt:lpstr>
      <vt:lpstr>2. Фонетическая зарядка: </vt:lpstr>
      <vt:lpstr>Лексическая зарядка:</vt:lpstr>
      <vt:lpstr>Лексическая зарядка</vt:lpstr>
      <vt:lpstr>Просмотр ознакомительного DVD Magic English “Seasons”:</vt:lpstr>
      <vt:lpstr>Просмотр диска</vt:lpstr>
      <vt:lpstr>Slide 12</vt:lpstr>
      <vt:lpstr>Работа с упражнениями:</vt:lpstr>
      <vt:lpstr>Slide 14</vt:lpstr>
      <vt:lpstr>Slide 15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19</cp:revision>
  <dcterms:created xsi:type="dcterms:W3CDTF">2012-02-09T09:16:12Z</dcterms:created>
  <dcterms:modified xsi:type="dcterms:W3CDTF">2012-02-09T11:27:43Z</dcterms:modified>
</cp:coreProperties>
</file>