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1" r:id="rId3"/>
    <p:sldId id="257" r:id="rId4"/>
    <p:sldId id="258" r:id="rId5"/>
    <p:sldId id="282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7" r:id="rId15"/>
    <p:sldId id="279" r:id="rId16"/>
    <p:sldId id="284" r:id="rId17"/>
    <p:sldId id="283" r:id="rId18"/>
    <p:sldId id="285" r:id="rId19"/>
    <p:sldId id="289" r:id="rId20"/>
    <p:sldId id="290" r:id="rId21"/>
    <p:sldId id="291" r:id="rId22"/>
    <p:sldId id="293" r:id="rId23"/>
    <p:sldId id="294" r:id="rId24"/>
    <p:sldId id="298" r:id="rId25"/>
    <p:sldId id="297" r:id="rId26"/>
    <p:sldId id="296" r:id="rId27"/>
    <p:sldId id="299" r:id="rId28"/>
    <p:sldId id="300" r:id="rId29"/>
    <p:sldId id="301" r:id="rId30"/>
    <p:sldId id="30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20000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5F598-2C93-48B9-A9D0-BE750841D48F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3E0751-1561-45B3-B3D4-66C0A6EA2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Tm="20000">
    <p:randomBar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Мастера японской гравюры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/>
              <a:t>Автор: Костюченко Д.А. </a:t>
            </a:r>
          </a:p>
          <a:p>
            <a:pPr algn="r"/>
            <a:r>
              <a:rPr lang="ru-RU" sz="2800" dirty="0" smtClean="0"/>
              <a:t>МОУ «СОШ №10»</a:t>
            </a:r>
          </a:p>
          <a:p>
            <a:pPr algn="r"/>
            <a:r>
              <a:rPr lang="ru-RU" sz="2800" dirty="0" smtClean="0"/>
              <a:t>10 класс</a:t>
            </a:r>
          </a:p>
          <a:p>
            <a:pPr algn="r"/>
            <a:r>
              <a:rPr lang="ru-RU" sz="2800" dirty="0" smtClean="0"/>
              <a:t>  </a:t>
            </a:r>
            <a:endParaRPr lang="ru-RU" sz="2800" dirty="0"/>
          </a:p>
        </p:txBody>
      </p:sp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Байрэй Коно 1844 - 1895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4521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Работал в жанре катё-га – изображения птиц и</a:t>
            </a:r>
          </a:p>
          <a:p>
            <a:pPr>
              <a:buNone/>
            </a:pPr>
            <a:r>
              <a:rPr lang="ru-RU" dirty="0" smtClean="0"/>
              <a:t>цветов. </a:t>
            </a:r>
            <a:endParaRPr lang="ru-RU" dirty="0"/>
          </a:p>
        </p:txBody>
      </p:sp>
      <p:pic>
        <p:nvPicPr>
          <p:cNvPr id="4" name="Рисунок 3" descr="Копия (2) img1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1928802"/>
            <a:ext cx="6468124" cy="4643470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Бэйсаку Тагути 1864 – 1903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Работал в жанре – муся-э </a:t>
            </a:r>
          </a:p>
          <a:p>
            <a:pPr>
              <a:buNone/>
            </a:pPr>
            <a:r>
              <a:rPr lang="ru-RU" dirty="0" smtClean="0"/>
              <a:t>(изображение военных и исторических событий).</a:t>
            </a:r>
            <a:endParaRPr lang="ru-RU" dirty="0"/>
          </a:p>
        </p:txBody>
      </p:sp>
      <p:pic>
        <p:nvPicPr>
          <p:cNvPr id="5" name="Содержимое 4" descr="Копия img1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357430"/>
            <a:ext cx="8193875" cy="4071966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Период активной деятельности  художника пришелся  на время, когда Япония вела активные военные действия против Китая  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g1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071678"/>
            <a:ext cx="8072494" cy="4043891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Гойо Хасигути 1880 – 1921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6000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Работал в жанрах – бидзин-га, кате-га, фукэй-га </a:t>
            </a:r>
          </a:p>
          <a:p>
            <a:pPr>
              <a:buNone/>
            </a:pPr>
            <a:r>
              <a:rPr lang="ru-RU" dirty="0" smtClean="0"/>
              <a:t>(лирические пейзажи)</a:t>
            </a:r>
            <a:endParaRPr lang="ru-RU" dirty="0"/>
          </a:p>
        </p:txBody>
      </p:sp>
      <p:pic>
        <p:nvPicPr>
          <p:cNvPr id="5" name="Рисунок 4" descr="img1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785926"/>
            <a:ext cx="7000924" cy="4749909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Ёсимунэ Утагава 1817 - 1880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Самая знаменитая работа Ёсимунэ «66 снежных историй»</a:t>
            </a:r>
            <a:endParaRPr lang="ru-RU" sz="2400" dirty="0"/>
          </a:p>
        </p:txBody>
      </p:sp>
      <p:pic>
        <p:nvPicPr>
          <p:cNvPr id="4" name="Рисунок 3" descr="img1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1285860"/>
            <a:ext cx="3429024" cy="5166446"/>
          </a:xfrm>
          <a:prstGeom prst="rect">
            <a:avLst/>
          </a:prstGeom>
        </p:spPr>
      </p:pic>
      <p:pic>
        <p:nvPicPr>
          <p:cNvPr id="5" name="Рисунок 4" descr="Копия (2) img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4810" y="1285859"/>
            <a:ext cx="3510874" cy="5286413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Киёмасу Тории 1697 – 1722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2643206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/>
              <a:t>Резкий извилистый</a:t>
            </a:r>
          </a:p>
          <a:p>
            <a:pPr>
              <a:buNone/>
            </a:pPr>
            <a:r>
              <a:rPr lang="ru-RU" sz="2100" dirty="0" smtClean="0"/>
              <a:t>стиль Киёмасу</a:t>
            </a:r>
          </a:p>
          <a:p>
            <a:pPr>
              <a:buNone/>
            </a:pPr>
            <a:r>
              <a:rPr lang="ru-RU" sz="2100" dirty="0" smtClean="0"/>
              <a:t>при изображении</a:t>
            </a:r>
          </a:p>
          <a:p>
            <a:pPr>
              <a:buNone/>
            </a:pPr>
            <a:r>
              <a:rPr lang="ru-RU" sz="2100" dirty="0" smtClean="0"/>
              <a:t>грозных и</a:t>
            </a:r>
          </a:p>
          <a:p>
            <a:pPr>
              <a:buNone/>
            </a:pPr>
            <a:r>
              <a:rPr lang="ru-RU" sz="2100" dirty="0" smtClean="0"/>
              <a:t>мужественных</a:t>
            </a:r>
          </a:p>
          <a:p>
            <a:pPr>
              <a:buNone/>
            </a:pPr>
            <a:r>
              <a:rPr lang="ru-RU" sz="2100" dirty="0" smtClean="0"/>
              <a:t>героев сменялся</a:t>
            </a:r>
          </a:p>
          <a:p>
            <a:pPr>
              <a:buNone/>
            </a:pPr>
            <a:r>
              <a:rPr lang="ru-RU" sz="2100" dirty="0" smtClean="0"/>
              <a:t>легкими линиями</a:t>
            </a:r>
          </a:p>
          <a:p>
            <a:pPr>
              <a:buNone/>
            </a:pPr>
            <a:r>
              <a:rPr lang="ru-RU" sz="2100" dirty="0" smtClean="0"/>
              <a:t>силуэтов, нежны-</a:t>
            </a:r>
          </a:p>
          <a:p>
            <a:pPr>
              <a:buNone/>
            </a:pPr>
            <a:r>
              <a:rPr lang="ru-RU" sz="2100" dirty="0" smtClean="0"/>
              <a:t>ми овалами лиц  и</a:t>
            </a:r>
          </a:p>
          <a:p>
            <a:pPr>
              <a:buNone/>
            </a:pPr>
            <a:r>
              <a:rPr lang="ru-RU" sz="2100" dirty="0" smtClean="0"/>
              <a:t>замысловатыми</a:t>
            </a:r>
          </a:p>
          <a:p>
            <a:pPr>
              <a:buNone/>
            </a:pPr>
            <a:r>
              <a:rPr lang="ru-RU" sz="2100" dirty="0" smtClean="0"/>
              <a:t>узорами в раск-</a:t>
            </a:r>
          </a:p>
          <a:p>
            <a:pPr>
              <a:buNone/>
            </a:pPr>
            <a:r>
              <a:rPr lang="ru-RU" sz="2100" dirty="0" smtClean="0"/>
              <a:t>раске кимоно. </a:t>
            </a:r>
            <a:endParaRPr lang="ru-RU" sz="2100" dirty="0"/>
          </a:p>
        </p:txBody>
      </p:sp>
      <p:pic>
        <p:nvPicPr>
          <p:cNvPr id="4" name="Рисунок 3" descr="Копия img1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928670"/>
            <a:ext cx="3020533" cy="5357851"/>
          </a:xfrm>
          <a:prstGeom prst="rect">
            <a:avLst/>
          </a:prstGeom>
        </p:spPr>
      </p:pic>
      <p:pic>
        <p:nvPicPr>
          <p:cNvPr id="5" name="Рисунок 4" descr="img1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59" y="928670"/>
            <a:ext cx="2748453" cy="5286412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5797568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Кобаяси</a:t>
            </a:r>
            <a:r>
              <a:rPr lang="ru-RU" dirty="0" smtClean="0">
                <a:solidFill>
                  <a:schemeClr val="tx1"/>
                </a:solidFill>
              </a:rPr>
              <a:t>  был самоучкой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Копия img1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142852"/>
            <a:ext cx="4143404" cy="6513693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285728"/>
            <a:ext cx="2357422" cy="6072230"/>
          </a:xfrm>
        </p:spPr>
        <p:txBody>
          <a:bodyPr>
            <a:noAutofit/>
          </a:bodyPr>
          <a:lstStyle/>
          <a:p>
            <a:r>
              <a:rPr lang="ru-RU" sz="1800" dirty="0" err="1" smtClean="0">
                <a:solidFill>
                  <a:schemeClr val="tx1"/>
                </a:solidFill>
              </a:rPr>
              <a:t>Кобаяси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1847-1722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Художник используя  уникальную светотеневую технику, сумел передать почти невидимое движение солнечных лучей, тусклое мерцания бумажных фонарей, лунную дорожку и многое другое  что придавало работам необычайно лирическую атмосферу</a:t>
            </a:r>
            <a:r>
              <a:rPr lang="ru-RU" sz="2000" dirty="0" smtClean="0">
                <a:solidFill>
                  <a:schemeClr val="tx1"/>
                </a:solidFill>
              </a:rPr>
              <a:t>…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опия (3) img1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142984"/>
            <a:ext cx="3066112" cy="4500594"/>
          </a:xfrm>
        </p:spPr>
      </p:pic>
      <p:pic>
        <p:nvPicPr>
          <p:cNvPr id="5" name="Рисунок 4" descr="Копия (2) img1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44" y="1142984"/>
            <a:ext cx="3082916" cy="4714908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Масанобу Китао 1761 – 1816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142984"/>
            <a:ext cx="3471858" cy="49520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Масанобу по</a:t>
            </a:r>
          </a:p>
          <a:p>
            <a:pPr>
              <a:buNone/>
            </a:pPr>
            <a:r>
              <a:rPr lang="ru-RU" dirty="0" smtClean="0"/>
              <a:t>новому взглянул на</a:t>
            </a:r>
          </a:p>
          <a:p>
            <a:pPr>
              <a:buNone/>
            </a:pPr>
            <a:r>
              <a:rPr lang="ru-RU" dirty="0" smtClean="0"/>
              <a:t>традиционный жанр</a:t>
            </a:r>
          </a:p>
          <a:p>
            <a:pPr>
              <a:buNone/>
            </a:pPr>
            <a:r>
              <a:rPr lang="ru-RU" dirty="0" smtClean="0"/>
              <a:t>бидзин-га и</a:t>
            </a:r>
          </a:p>
          <a:p>
            <a:pPr>
              <a:buNone/>
            </a:pPr>
            <a:r>
              <a:rPr lang="ru-RU" dirty="0" smtClean="0"/>
              <a:t>проложил путь для</a:t>
            </a:r>
          </a:p>
          <a:p>
            <a:pPr>
              <a:buNone/>
            </a:pPr>
            <a:r>
              <a:rPr lang="ru-RU" dirty="0" smtClean="0"/>
              <a:t>последующих</a:t>
            </a:r>
          </a:p>
          <a:p>
            <a:pPr>
              <a:buNone/>
            </a:pPr>
            <a:r>
              <a:rPr lang="ru-RU" dirty="0" smtClean="0"/>
              <a:t>открытий мастеров</a:t>
            </a:r>
          </a:p>
          <a:p>
            <a:pPr>
              <a:buNone/>
            </a:pPr>
            <a:r>
              <a:rPr lang="en-US" dirty="0" smtClean="0"/>
              <a:t>XIX</a:t>
            </a:r>
            <a:r>
              <a:rPr lang="ru-RU" dirty="0" smtClean="0"/>
              <a:t> века.</a:t>
            </a:r>
            <a:endParaRPr lang="ru-RU" dirty="0"/>
          </a:p>
        </p:txBody>
      </p:sp>
      <p:pic>
        <p:nvPicPr>
          <p:cNvPr id="4" name="Рисунок 3" descr="img1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857232"/>
            <a:ext cx="3857652" cy="5773705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Хокусай Кацусика 1760 – 1849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Хокусай Кацусика – выдающийся мастер. Сменил около 50 </a:t>
            </a:r>
          </a:p>
          <a:p>
            <a:pPr>
              <a:buNone/>
            </a:pPr>
            <a:r>
              <a:rPr lang="ru-RU" sz="2400" dirty="0" smtClean="0"/>
              <a:t>псевдонимов. Многие работы он подписывал –«художник, </a:t>
            </a:r>
          </a:p>
          <a:p>
            <a:pPr>
              <a:buNone/>
            </a:pPr>
            <a:r>
              <a:rPr lang="ru-RU" sz="2400" dirty="0" smtClean="0"/>
              <a:t>одержимый рисунком». Работал практически во все жанрах</a:t>
            </a:r>
          </a:p>
          <a:p>
            <a:pPr>
              <a:buNone/>
            </a:pPr>
            <a:r>
              <a:rPr lang="ru-RU" sz="2400" dirty="0" smtClean="0"/>
              <a:t>гравюры.</a:t>
            </a:r>
            <a:endParaRPr lang="ru-RU" sz="2400" dirty="0"/>
          </a:p>
        </p:txBody>
      </p:sp>
      <p:pic>
        <p:nvPicPr>
          <p:cNvPr id="4" name="Рисунок 3" descr="img1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2214554"/>
            <a:ext cx="6286544" cy="4377044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86600" cy="828692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Искусство укиё-э </a:t>
            </a:r>
            <a:endParaRPr lang="ru-RU" sz="6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4214842" cy="5429288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В середине </a:t>
            </a:r>
            <a:r>
              <a:rPr lang="en-US" sz="2800" dirty="0" smtClean="0"/>
              <a:t> XVII </a:t>
            </a:r>
            <a:r>
              <a:rPr lang="ru-RU" sz="2800" dirty="0" smtClean="0"/>
              <a:t>века в Японии сложилось уникальное художественное явление, которое вошло в историю под именем укиё-э. «Укиё»  обозначает современный мир, мир земных радостей, единственно реальный мир любви и наслаждений. </a:t>
            </a:r>
            <a:endParaRPr lang="ru-RU" sz="2800" dirty="0"/>
          </a:p>
        </p:txBody>
      </p:sp>
      <p:pic>
        <p:nvPicPr>
          <p:cNvPr id="4" name="Рисунок 3" descr="img1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285860"/>
            <a:ext cx="3929090" cy="5298210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4714908" cy="64293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 19 лет  Хокусай ушел в ученики к мастеру Кацукава </a:t>
            </a:r>
            <a:r>
              <a:rPr lang="ru-RU" sz="2800" dirty="0" err="1" smtClean="0">
                <a:solidFill>
                  <a:schemeClr val="tx1"/>
                </a:solidFill>
              </a:rPr>
              <a:t>Сюнсё</a:t>
            </a:r>
            <a:r>
              <a:rPr lang="ru-RU" sz="2800" dirty="0" smtClean="0">
                <a:solidFill>
                  <a:schemeClr val="tx1"/>
                </a:solidFill>
              </a:rPr>
              <a:t>, но узкие рамки в которых он специализировался не устроили Хокусая, и он бросил школу, но ставил огромное наследие – около 30 тысяч гравюр, живописных произведений, рисунков, около 500 иллюстрированных книг.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g12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42852"/>
            <a:ext cx="2078955" cy="6500858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901014" cy="17144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Художника интересовало все: люди, животные,</a:t>
            </a:r>
          </a:p>
          <a:p>
            <a:pPr>
              <a:buNone/>
            </a:pPr>
            <a:r>
              <a:rPr lang="ru-RU" dirty="0" smtClean="0"/>
              <a:t>птицы, деревья,  цветы, архитектура, мифология и</a:t>
            </a:r>
          </a:p>
          <a:p>
            <a:pPr>
              <a:buNone/>
            </a:pPr>
            <a:r>
              <a:rPr lang="ru-RU" dirty="0" smtClean="0"/>
              <a:t>многое другое.                                     </a:t>
            </a:r>
            <a:r>
              <a:rPr lang="ru-RU" sz="2200" dirty="0" smtClean="0"/>
              <a:t>Гора Фудзияма</a:t>
            </a:r>
            <a:endParaRPr lang="ru-RU" sz="2200" dirty="0"/>
          </a:p>
        </p:txBody>
      </p:sp>
      <p:pic>
        <p:nvPicPr>
          <p:cNvPr id="5" name="Содержимое 3" descr="img1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428736"/>
            <a:ext cx="7506662" cy="5143536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Большая волна («36 видов Фудзи») </a:t>
            </a:r>
            <a:endParaRPr lang="ru-RU" dirty="0"/>
          </a:p>
        </p:txBody>
      </p:sp>
      <p:pic>
        <p:nvPicPr>
          <p:cNvPr id="4" name="Содержимое 5" descr="Копия img1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857232"/>
            <a:ext cx="8336312" cy="5500726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Вид на мост Кинтайкё и гору Фудзи (« 36 видов Фудзи»)</a:t>
            </a:r>
            <a:endParaRPr lang="ru-RU" sz="2400" dirty="0"/>
          </a:p>
        </p:txBody>
      </p:sp>
      <p:pic>
        <p:nvPicPr>
          <p:cNvPr id="5" name="Содержимое 3" descr="Копия img1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785794"/>
            <a:ext cx="8429684" cy="5573726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57158" y="214290"/>
            <a:ext cx="8329642" cy="591187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Рыбак из Кадзикацава ( «36 видов Фудзи»)</a:t>
            </a:r>
            <a:endParaRPr lang="ru-RU" dirty="0"/>
          </a:p>
        </p:txBody>
      </p:sp>
      <p:pic>
        <p:nvPicPr>
          <p:cNvPr id="9" name="Содержимое 5" descr="Копия Копия img12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714356"/>
            <a:ext cx="8286808" cy="5546696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опия img12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857232"/>
            <a:ext cx="3786214" cy="565603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14291"/>
            <a:ext cx="8929718" cy="221457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Актеры</a:t>
            </a:r>
            <a:endParaRPr lang="ru-RU" dirty="0"/>
          </a:p>
        </p:txBody>
      </p:sp>
      <p:pic>
        <p:nvPicPr>
          <p:cNvPr id="7" name="Содержимое 4" descr="Копия (2) img1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857232"/>
            <a:ext cx="3000396" cy="5637649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Копия (3) img121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714356"/>
            <a:ext cx="3186949" cy="592935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14291"/>
            <a:ext cx="8143932" cy="1428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Красавица под зонтиком             Прекрасное отражение</a:t>
            </a:r>
            <a:endParaRPr lang="ru-RU" dirty="0"/>
          </a:p>
        </p:txBody>
      </p:sp>
      <p:pic>
        <p:nvPicPr>
          <p:cNvPr id="6" name="Содержимое 4" descr="img1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785794"/>
            <a:ext cx="3857652" cy="5733254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357166"/>
            <a:ext cx="8115328" cy="90010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Пионы и канарейка</a:t>
            </a:r>
            <a:endParaRPr lang="ru-RU" dirty="0"/>
          </a:p>
        </p:txBody>
      </p:sp>
      <p:pic>
        <p:nvPicPr>
          <p:cNvPr id="4" name="Содержимое 4" descr="Копия (2) img12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74" y="785794"/>
            <a:ext cx="4143404" cy="5698212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92869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Ирис и воробьи</a:t>
            </a:r>
            <a:endParaRPr lang="ru-RU" dirty="0"/>
          </a:p>
        </p:txBody>
      </p:sp>
      <p:pic>
        <p:nvPicPr>
          <p:cNvPr id="5" name="Содержимое 5" descr="Копия img1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857232"/>
            <a:ext cx="8072494" cy="5589213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62261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Творчество Хокусая и Кайгецудо, ознаменовавшее целую эпоху в развитии японского искусства,логически завершило двухсотлетний путь развития гравюры укиё-э с середины </a:t>
            </a:r>
            <a:r>
              <a:rPr lang="en-US" sz="2800" dirty="0" smtClean="0">
                <a:solidFill>
                  <a:schemeClr val="tx1"/>
                </a:solidFill>
              </a:rPr>
              <a:t>XVII</a:t>
            </a:r>
            <a:r>
              <a:rPr lang="ru-RU" sz="2800" dirty="0" smtClean="0">
                <a:solidFill>
                  <a:schemeClr val="tx1"/>
                </a:solidFill>
              </a:rPr>
              <a:t> до первой половины </a:t>
            </a:r>
            <a:r>
              <a:rPr lang="en-US" sz="2800" dirty="0" smtClean="0">
                <a:solidFill>
                  <a:schemeClr val="tx1"/>
                </a:solidFill>
              </a:rPr>
              <a:t>XIX</a:t>
            </a:r>
            <a:r>
              <a:rPr lang="ru-RU" sz="2800" dirty="0" smtClean="0">
                <a:solidFill>
                  <a:schemeClr val="tx1"/>
                </a:solidFill>
              </a:rPr>
              <a:t> века.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img1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428604"/>
            <a:ext cx="4143404" cy="6011198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4572032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Искусство  укиё-э прошло</a:t>
            </a:r>
          </a:p>
          <a:p>
            <a:pPr>
              <a:buNone/>
            </a:pPr>
            <a:r>
              <a:rPr lang="ru-RU" sz="2000" dirty="0" smtClean="0"/>
              <a:t>сложный путь развития.</a:t>
            </a:r>
          </a:p>
          <a:p>
            <a:pPr>
              <a:buNone/>
            </a:pPr>
            <a:r>
              <a:rPr lang="ru-RU" sz="2000" dirty="0" smtClean="0"/>
              <a:t>Выделяя стилистические</a:t>
            </a:r>
          </a:p>
          <a:p>
            <a:pPr>
              <a:buNone/>
            </a:pPr>
            <a:r>
              <a:rPr lang="ru-RU" sz="2000" dirty="0" smtClean="0"/>
              <a:t>особенности гравюры, круг тем</a:t>
            </a:r>
          </a:p>
          <a:p>
            <a:pPr>
              <a:buNone/>
            </a:pPr>
            <a:r>
              <a:rPr lang="ru-RU" sz="2000" dirty="0" smtClean="0"/>
              <a:t>и сюжетов, которые она</a:t>
            </a:r>
          </a:p>
          <a:p>
            <a:pPr>
              <a:buNone/>
            </a:pPr>
            <a:r>
              <a:rPr lang="ru-RU" sz="2000" dirty="0" smtClean="0"/>
              <a:t>охватывала, а также технику</a:t>
            </a:r>
          </a:p>
          <a:p>
            <a:pPr>
              <a:buNone/>
            </a:pPr>
            <a:r>
              <a:rPr lang="ru-RU" sz="2000" dirty="0" smtClean="0"/>
              <a:t>печати, можно наметить три</a:t>
            </a:r>
          </a:p>
          <a:p>
            <a:pPr>
              <a:buNone/>
            </a:pPr>
            <a:r>
              <a:rPr lang="ru-RU" sz="2000" dirty="0" smtClean="0"/>
              <a:t>основных периода: </a:t>
            </a:r>
          </a:p>
          <a:p>
            <a:pPr>
              <a:buNone/>
            </a:pPr>
            <a:r>
              <a:rPr lang="ru-RU" sz="2000" dirty="0" smtClean="0"/>
              <a:t>-ранний – с середины </a:t>
            </a:r>
            <a:r>
              <a:rPr lang="en-US" sz="2000" dirty="0" smtClean="0"/>
              <a:t>XVII </a:t>
            </a:r>
            <a:r>
              <a:rPr lang="ru-RU" sz="2000" dirty="0" smtClean="0"/>
              <a:t>до</a:t>
            </a:r>
          </a:p>
          <a:p>
            <a:pPr>
              <a:buNone/>
            </a:pPr>
            <a:r>
              <a:rPr lang="ru-RU" sz="2000" dirty="0" smtClean="0"/>
              <a:t>половины  </a:t>
            </a:r>
            <a:r>
              <a:rPr lang="en-US" sz="2000" dirty="0" smtClean="0"/>
              <a:t>XVIII</a:t>
            </a:r>
            <a:r>
              <a:rPr lang="ru-RU" sz="2000" dirty="0" smtClean="0"/>
              <a:t> века;</a:t>
            </a:r>
          </a:p>
          <a:p>
            <a:pPr>
              <a:buNone/>
            </a:pPr>
            <a:r>
              <a:rPr lang="ru-RU" sz="2000" dirty="0" smtClean="0"/>
              <a:t>-классика – вторая</a:t>
            </a:r>
            <a:r>
              <a:rPr lang="en-US" sz="2000" dirty="0" smtClean="0"/>
              <a:t> </a:t>
            </a:r>
            <a:r>
              <a:rPr lang="ru-RU" sz="2000" dirty="0" smtClean="0"/>
              <a:t>половина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XVIII</a:t>
            </a:r>
            <a:r>
              <a:rPr lang="ru-RU" sz="2000" dirty="0" smtClean="0"/>
              <a:t> –</a:t>
            </a:r>
            <a:r>
              <a:rPr lang="en-US" sz="2000" dirty="0" smtClean="0"/>
              <a:t>XIX </a:t>
            </a:r>
            <a:r>
              <a:rPr lang="ru-RU" sz="2000" dirty="0" smtClean="0"/>
              <a:t>веков;</a:t>
            </a:r>
          </a:p>
          <a:p>
            <a:pPr>
              <a:buNone/>
            </a:pPr>
            <a:r>
              <a:rPr lang="ru-RU" sz="2000" dirty="0" smtClean="0"/>
              <a:t>-заключительный этап, завершающий</a:t>
            </a:r>
          </a:p>
          <a:p>
            <a:pPr>
              <a:buNone/>
            </a:pPr>
            <a:r>
              <a:rPr lang="ru-RU" sz="2000" dirty="0" smtClean="0"/>
              <a:t>эволюцию укиё-э – первая половина</a:t>
            </a:r>
          </a:p>
          <a:p>
            <a:pPr>
              <a:buNone/>
            </a:pPr>
            <a:r>
              <a:rPr lang="en-US" sz="2000" dirty="0" smtClean="0"/>
              <a:t>XX</a:t>
            </a:r>
            <a:r>
              <a:rPr lang="ru-RU" sz="2000" dirty="0" smtClean="0"/>
              <a:t> века.</a:t>
            </a:r>
            <a:endParaRPr lang="ru-RU" sz="2000" dirty="0"/>
          </a:p>
        </p:txBody>
      </p:sp>
      <p:pic>
        <p:nvPicPr>
          <p:cNvPr id="4" name="Рисунок 3" descr="Копия (2) img1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7" y="428604"/>
            <a:ext cx="4326771" cy="6072230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411480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Явление мирового</a:t>
            </a:r>
          </a:p>
          <a:p>
            <a:pPr>
              <a:buNone/>
            </a:pPr>
            <a:r>
              <a:rPr lang="ru-RU" dirty="0" smtClean="0"/>
              <a:t>искусства – японская</a:t>
            </a:r>
          </a:p>
          <a:p>
            <a:pPr>
              <a:buNone/>
            </a:pPr>
            <a:r>
              <a:rPr lang="ru-RU" dirty="0" smtClean="0"/>
              <a:t>гравюра укиё-э</a:t>
            </a:r>
          </a:p>
          <a:p>
            <a:pPr>
              <a:buNone/>
            </a:pPr>
            <a:r>
              <a:rPr lang="ru-RU" dirty="0" smtClean="0"/>
              <a:t>просуществовала более</a:t>
            </a:r>
          </a:p>
          <a:p>
            <a:pPr>
              <a:buNone/>
            </a:pPr>
            <a:r>
              <a:rPr lang="ru-RU" dirty="0" smtClean="0"/>
              <a:t>двух столетий, этот</a:t>
            </a:r>
          </a:p>
          <a:p>
            <a:pPr>
              <a:buNone/>
            </a:pPr>
            <a:r>
              <a:rPr lang="ru-RU" dirty="0" smtClean="0"/>
              <a:t>вид гравюры на дереве</a:t>
            </a:r>
          </a:p>
          <a:p>
            <a:pPr>
              <a:buNone/>
            </a:pPr>
            <a:r>
              <a:rPr lang="ru-RU" dirty="0" smtClean="0"/>
              <a:t>оказал огромное</a:t>
            </a:r>
          </a:p>
          <a:p>
            <a:pPr>
              <a:buNone/>
            </a:pPr>
            <a:r>
              <a:rPr lang="ru-RU" dirty="0" smtClean="0"/>
              <a:t>влияние на французскую</a:t>
            </a:r>
          </a:p>
          <a:p>
            <a:pPr>
              <a:buNone/>
            </a:pPr>
            <a:r>
              <a:rPr lang="ru-RU" dirty="0" smtClean="0"/>
              <a:t>живопись </a:t>
            </a:r>
            <a:r>
              <a:rPr lang="en-US" dirty="0" smtClean="0"/>
              <a:t>XIX </a:t>
            </a:r>
            <a:r>
              <a:rPr lang="ru-RU" dirty="0" smtClean="0"/>
              <a:t> века и</a:t>
            </a:r>
          </a:p>
          <a:p>
            <a:pPr>
              <a:buNone/>
            </a:pPr>
            <a:r>
              <a:rPr lang="ru-RU" dirty="0" smtClean="0"/>
              <a:t>через нее – на живопись</a:t>
            </a:r>
          </a:p>
          <a:p>
            <a:pPr>
              <a:buNone/>
            </a:pPr>
            <a:r>
              <a:rPr lang="ru-RU" dirty="0" smtClean="0"/>
              <a:t>всех стран Европы. </a:t>
            </a:r>
            <a:endParaRPr lang="ru-RU" dirty="0"/>
          </a:p>
        </p:txBody>
      </p:sp>
      <p:pic>
        <p:nvPicPr>
          <p:cNvPr id="4" name="Рисунок 3" descr="Копия img1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000528" cy="6170440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Гравюра укиё-э переходный мостик, который помог глубже проникнуть  в японское изобразительное искусство.</a:t>
            </a:r>
            <a:endParaRPr lang="ru-RU" sz="3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1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71934" y="1357298"/>
            <a:ext cx="3571900" cy="5287460"/>
          </a:xfrm>
        </p:spPr>
      </p:pic>
      <p:cxnSp>
        <p:nvCxnSpPr>
          <p:cNvPr id="8" name="Прямая со стрелкой 7"/>
          <p:cNvCxnSpPr/>
          <p:nvPr/>
        </p:nvCxnSpPr>
        <p:spPr>
          <a:xfrm rot="10800000">
            <a:off x="3000364" y="1857364"/>
            <a:ext cx="107157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3000364" y="4143380"/>
            <a:ext cx="107157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000364" y="6143644"/>
            <a:ext cx="1143008" cy="50165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85786" y="1500174"/>
            <a:ext cx="221457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Название картины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500438"/>
            <a:ext cx="2357454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Подпись художника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5429264"/>
            <a:ext cx="242889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Печать изделия </a:t>
            </a:r>
            <a:endParaRPr lang="ru-RU" sz="3600" dirty="0"/>
          </a:p>
        </p:txBody>
      </p:sp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4857784" cy="60007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500" dirty="0" smtClean="0"/>
              <a:t>   </a:t>
            </a:r>
            <a:r>
              <a:rPr lang="ru-RU" sz="2100" dirty="0" smtClean="0"/>
              <a:t>Сюжет изображений в цветной японской</a:t>
            </a:r>
          </a:p>
          <a:p>
            <a:pPr>
              <a:buNone/>
            </a:pPr>
            <a:r>
              <a:rPr lang="ru-RU" sz="2100" dirty="0" smtClean="0"/>
              <a:t>ксилографии ( гравюра на дереве ) является</a:t>
            </a:r>
          </a:p>
          <a:p>
            <a:pPr>
              <a:buNone/>
            </a:pPr>
            <a:r>
              <a:rPr lang="ru-RU" sz="2100" dirty="0" smtClean="0"/>
              <a:t>очень важным вопросом для изучения и</a:t>
            </a:r>
          </a:p>
          <a:p>
            <a:pPr>
              <a:buNone/>
            </a:pPr>
            <a:r>
              <a:rPr lang="ru-RU" sz="2100" dirty="0" smtClean="0"/>
              <a:t>понимания этого искусства. В центре</a:t>
            </a:r>
          </a:p>
          <a:p>
            <a:pPr>
              <a:buNone/>
            </a:pPr>
            <a:r>
              <a:rPr lang="ru-RU" sz="2100" dirty="0" smtClean="0"/>
              <a:t>внимания художников укиё-э было</a:t>
            </a:r>
          </a:p>
          <a:p>
            <a:pPr>
              <a:buNone/>
            </a:pPr>
            <a:r>
              <a:rPr lang="ru-RU" sz="2100" dirty="0" smtClean="0"/>
              <a:t>несколько тем и направлений:</a:t>
            </a:r>
          </a:p>
          <a:p>
            <a:pPr>
              <a:lnSpc>
                <a:spcPct val="120000"/>
              </a:lnSpc>
              <a:buNone/>
            </a:pPr>
            <a:endParaRPr lang="ru-RU" sz="2100" dirty="0" smtClean="0"/>
          </a:p>
          <a:p>
            <a:pPr>
              <a:lnSpc>
                <a:spcPct val="120000"/>
              </a:lnSpc>
              <a:buNone/>
            </a:pPr>
            <a:r>
              <a:rPr lang="ru-RU" sz="2100" dirty="0" smtClean="0"/>
              <a:t>1.Прекрасные дамы (жанр бидзин-га)        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/>
              <a:t>2. Актеры театра, сцены из театральных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/>
              <a:t>постановок (жанр якуся-э)</a:t>
            </a:r>
          </a:p>
          <a:p>
            <a:pPr marL="651510" indent="-514350">
              <a:lnSpc>
                <a:spcPct val="120000"/>
              </a:lnSpc>
              <a:buNone/>
            </a:pPr>
            <a:r>
              <a:rPr lang="ru-RU" sz="2100" dirty="0" smtClean="0"/>
              <a:t>3. Цветы и птицы, природные явления,</a:t>
            </a:r>
          </a:p>
          <a:p>
            <a:pPr marL="651510" indent="-514350">
              <a:lnSpc>
                <a:spcPct val="120000"/>
              </a:lnSpc>
              <a:buNone/>
            </a:pPr>
            <a:r>
              <a:rPr lang="ru-RU" sz="2100" dirty="0" smtClean="0"/>
              <a:t>праздники и фейерверки (жанр катё-га) </a:t>
            </a:r>
          </a:p>
          <a:p>
            <a:pPr marL="651510" indent="-514350">
              <a:lnSpc>
                <a:spcPct val="120000"/>
              </a:lnSpc>
              <a:buNone/>
            </a:pPr>
            <a:r>
              <a:rPr lang="ru-RU" sz="2100" dirty="0" smtClean="0"/>
              <a:t> и др.</a:t>
            </a:r>
          </a:p>
          <a:p>
            <a:pPr marL="651510" indent="-514350">
              <a:buNone/>
            </a:pPr>
            <a:r>
              <a:rPr lang="ru-RU" sz="2100" dirty="0" smtClean="0"/>
              <a:t>                                                                  </a:t>
            </a:r>
          </a:p>
          <a:p>
            <a:pPr marL="651510" indent="-514350">
              <a:buNone/>
            </a:pPr>
            <a:endParaRPr lang="ru-RU" dirty="0"/>
          </a:p>
        </p:txBody>
      </p:sp>
      <p:pic>
        <p:nvPicPr>
          <p:cNvPr id="4" name="Рисунок 3" descr="Копия img1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785794"/>
            <a:ext cx="3742148" cy="5286412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15304" cy="92867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АНДО Кайгэцудо   1671-1743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000108"/>
            <a:ext cx="8143932" cy="207170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Основатель школы Кайгэцудо</a:t>
            </a:r>
          </a:p>
          <a:p>
            <a:r>
              <a:rPr lang="ru-RU" sz="2800" dirty="0" smtClean="0"/>
              <a:t>Жанр – бидзин-га.</a:t>
            </a:r>
          </a:p>
          <a:p>
            <a:r>
              <a:rPr lang="ru-RU" sz="2800" dirty="0" smtClean="0"/>
              <a:t>Андо Кайгецудо – один из ведущих художников первой трети </a:t>
            </a:r>
            <a:r>
              <a:rPr lang="en-US" sz="2800" dirty="0" smtClean="0"/>
              <a:t>XVIII </a:t>
            </a:r>
            <a:r>
              <a:rPr lang="ru-RU" sz="2800" dirty="0" smtClean="0"/>
              <a:t>века. Андо изображал на своих картинах жизнь красавиц. </a:t>
            </a:r>
          </a:p>
          <a:p>
            <a:endParaRPr lang="ru-RU" sz="1800" dirty="0"/>
          </a:p>
        </p:txBody>
      </p:sp>
      <p:pic>
        <p:nvPicPr>
          <p:cNvPr id="7" name="Содержимое 6" descr="img10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3071810"/>
            <a:ext cx="5757125" cy="3571900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66" y="857232"/>
            <a:ext cx="3071834" cy="47974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Первые станковые гравюры были черно-белыми, позднее их стали подкрашивать вручную зеленой и розовой красками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Копия img10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571480"/>
            <a:ext cx="2357454" cy="5857917"/>
          </a:xfrm>
        </p:spPr>
      </p:pic>
      <p:pic>
        <p:nvPicPr>
          <p:cNvPr id="7" name="Содержимое 6" descr="img115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00042"/>
            <a:ext cx="3097641" cy="5857916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Асикуни Асаяма 1775 – 1820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Асикуни специализировался в жанре  якуся-э  - </a:t>
            </a:r>
          </a:p>
          <a:p>
            <a:pPr>
              <a:buNone/>
            </a:pPr>
            <a:r>
              <a:rPr lang="ru-RU" dirty="0" smtClean="0"/>
              <a:t>театральная гравюра.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опия img1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85992"/>
            <a:ext cx="8623361" cy="4000528"/>
          </a:xfrm>
          <a:prstGeom prst="rect">
            <a:avLst/>
          </a:prstGeo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 начале своего творческого пути художник прославился как автор иллюстрированных книг с портретами актеров.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10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571612"/>
            <a:ext cx="7072362" cy="4956756"/>
          </a:xfrm>
        </p:spPr>
      </p:pic>
    </p:spTree>
  </p:cSld>
  <p:clrMapOvr>
    <a:masterClrMapping/>
  </p:clrMapOvr>
  <p:transition spd="med" advTm="20000"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455</TotalTime>
  <Words>637</Words>
  <Application>Microsoft Office PowerPoint</Application>
  <PresentationFormat>Экран (4:3)</PresentationFormat>
  <Paragraphs>113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Мастера японской гравюры</vt:lpstr>
      <vt:lpstr>Искусство укиё-э </vt:lpstr>
      <vt:lpstr>Презентация PowerPoint</vt:lpstr>
      <vt:lpstr>Гравюра укиё-э переходный мостик, который помог глубже проникнуть  в японское изобразительное искусство.</vt:lpstr>
      <vt:lpstr>Презентация PowerPoint</vt:lpstr>
      <vt:lpstr>АНДО Кайгэцудо   1671-1743</vt:lpstr>
      <vt:lpstr>Первые станковые гравюры были черно-белыми, позднее их стали подкрашивать вручную зеленой и розовой красками</vt:lpstr>
      <vt:lpstr>Асикуни Асаяма 1775 – 1820 </vt:lpstr>
      <vt:lpstr>В начале своего творческого пути художник прославился как автор иллюстрированных книг с портретами актеров.</vt:lpstr>
      <vt:lpstr>Байрэй Коно 1844 - 1895</vt:lpstr>
      <vt:lpstr>Бэйсаку Тагути 1864 – 1903 </vt:lpstr>
      <vt:lpstr>Период активной деятельности  художника пришелся  на время, когда Япония вела активные военные действия против Китая    </vt:lpstr>
      <vt:lpstr>Гойо Хасигути 1880 – 1921 </vt:lpstr>
      <vt:lpstr>Ёсимунэ Утагава 1817 - 1880 </vt:lpstr>
      <vt:lpstr>Киёмасу Тории 1697 – 1722   </vt:lpstr>
      <vt:lpstr>Кобаяси  был самоучкой </vt:lpstr>
      <vt:lpstr>Кобаяси  1847-1722 Художник используя  уникальную светотеневую технику, сумел передать почти невидимое движение солнечных лучей, тусклое мерцания бумажных фонарей, лунную дорожку и многое другое  что придавало работам необычайно лирическую атмосферу…</vt:lpstr>
      <vt:lpstr>Масанобу Китао 1761 – 1816 </vt:lpstr>
      <vt:lpstr>Хокусай Кацусика 1760 – 1849 </vt:lpstr>
      <vt:lpstr>В 19 лет  Хокусай ушел в ученики к мастеру Кацукава Сюнсё, но узкие рамки в которых он специализировался не устроили Хокусая, и он бросил школу, но ставил огромное наследие – около 30 тысяч гравюр, живописных произведений, рисунков, около 500 иллюстрированных книг.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Творчество Хокусая и Кайгецудо, ознаменовавшее целую эпоху в развитии японского искусства,логически завершило двухсотлетний путь развития гравюры укиё-э с середины XVII до первой половины XIX века. 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 японской гравюры</dc:title>
  <dc:creator>Users</dc:creator>
  <cp:lastModifiedBy>1</cp:lastModifiedBy>
  <cp:revision>56</cp:revision>
  <dcterms:created xsi:type="dcterms:W3CDTF">2010-11-07T11:27:27Z</dcterms:created>
  <dcterms:modified xsi:type="dcterms:W3CDTF">2012-02-13T12:52:40Z</dcterms:modified>
</cp:coreProperties>
</file>