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21818"/>
    <a:srgbClr val="E299F1"/>
    <a:srgbClr val="FF66CC"/>
    <a:srgbClr val="FB4BEE"/>
    <a:srgbClr val="FF0000"/>
    <a:srgbClr val="DAFDA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948"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9E3C51D-8E1C-4E4C-AA9D-85B90E2306B7}"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0370B9D-C062-4B70-A7DA-070E9CC33B0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93F1118-69DA-4F9E-AE3C-C01904194D15}"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008E703-812F-4067-A52C-35A36E0403F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C79D5BC-4637-498D-A95D-A0C73D4A0501}"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E1BD0D2-E39C-498C-B200-49F67E0AABC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E77465C-46B5-4D7A-8E8D-396E469B6C96}"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E0BEF0F-B97D-4512-872E-49149928852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08BCA82-E76A-4BC9-A35E-6B0C25A30EDD}"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7920A80-6F1F-43CB-8143-F9C6ED8E5C6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D3A30C4-BFEE-4CE5-8616-3390E26B49DA}"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4EE7BD7-42EE-4DB7-AAFE-5090B625A3F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80CCE87-CB51-4C2C-A9BA-97B98EC5ECAA}" type="datetimeFigureOut">
              <a:rPr lang="ru-RU"/>
              <a:pPr>
                <a:defRPr/>
              </a:pPr>
              <a:t>13.02.2012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E34A5DB-3521-4CA4-9A8F-AC928AAF24E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EE4C46B-5CE6-4519-9523-ADB99F183C9C}" type="datetimeFigureOut">
              <a:rPr lang="ru-RU"/>
              <a:pPr>
                <a:defRPr/>
              </a:pPr>
              <a:t>13.02.2012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C3FDA744-0225-4082-BD1A-3A96DE6B9C2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3859BEF-CCF2-483F-9BFA-8B2DE734D486}" type="datetimeFigureOut">
              <a:rPr lang="ru-RU"/>
              <a:pPr>
                <a:defRPr/>
              </a:pPr>
              <a:t>13.02.2012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6DDA9F2-7D9A-4DB3-998A-EC2E9753851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9CC9C6B-C01A-43BE-A80F-153BD0DCC15D}"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63EE066-E5C4-4976-B3BC-2C55DF027BC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59E046E-4ED9-4006-BE8E-FB1D135EB813}"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3B368EC-8216-437F-A295-2962D90D2AD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C9FCB"/>
            </a:gs>
            <a:gs pos="11000">
              <a:srgbClr val="FC9FCB"/>
            </a:gs>
            <a:gs pos="14999">
              <a:srgbClr val="F8B049"/>
            </a:gs>
            <a:gs pos="47000">
              <a:srgbClr val="F8B049"/>
            </a:gs>
            <a:gs pos="60001">
              <a:srgbClr val="FEE7F2"/>
            </a:gs>
            <a:gs pos="67000">
              <a:srgbClr val="F952A0"/>
            </a:gs>
            <a:gs pos="78000">
              <a:srgbClr val="C50849"/>
            </a:gs>
            <a:gs pos="89999">
              <a:srgbClr val="B43E85"/>
            </a:gs>
            <a:gs pos="100000">
              <a:srgbClr val="F8B049"/>
            </a:gs>
          </a:gsLst>
          <a:lin ang="19200000"/>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BAA4DAA-8A1F-4347-9BBF-FF4C82319206}" type="datetimeFigureOut">
              <a:rPr lang="ru-RU"/>
              <a:pPr>
                <a:defRPr/>
              </a:pPr>
              <a:t>13.02.2012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F326281-A770-4EF0-B4CF-0BF84E02B73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petlike.me/image_all/wall/20116/16/114041/wall_0_6db2_eddaa88b_xl_large.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roommaster.ru/img/img1/Caniche%20de%20grande%20taille641.jpg" TargetMode="Externa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dogcatdog.ru/images/27.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promoserver.ru/s_images/11782697359150.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8313" y="2133600"/>
            <a:ext cx="8350250" cy="2449513"/>
          </a:xfrm>
          <a:gradFill flip="none">
            <a:gsLst>
              <a:gs pos="8000">
                <a:schemeClr val="accent6">
                  <a:lumMod val="60000"/>
                  <a:lumOff val="40000"/>
                </a:schemeClr>
              </a:gs>
              <a:gs pos="27000">
                <a:srgbClr val="FF66CC"/>
              </a:gs>
              <a:gs pos="55000">
                <a:srgbClr val="E21818">
                  <a:lumMod val="90000"/>
                  <a:alpha val="93000"/>
                </a:srgbClr>
              </a:gs>
              <a:gs pos="37000">
                <a:schemeClr val="accent4">
                  <a:lumMod val="20000"/>
                  <a:lumOff val="80000"/>
                </a:schemeClr>
              </a:gs>
              <a:gs pos="83000">
                <a:srgbClr val="FB4BEE"/>
              </a:gs>
            </a:gsLst>
            <a:lin ang="8400000" scaled="0"/>
            <a:tileRect/>
          </a:gradFill>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ru-RU" sz="8000" dirty="0" smtClean="0">
                <a:solidFill>
                  <a:srgbClr val="0000FF"/>
                </a:solidFill>
                <a:latin typeface="Segoe Print" pitchFamily="2" charset="0"/>
              </a:rPr>
              <a:t>О пуделях…</a:t>
            </a:r>
            <a:endParaRPr lang="ru-RU" sz="8000" dirty="0">
              <a:solidFill>
                <a:srgbClr val="0000FF"/>
              </a:solidFill>
              <a:latin typeface="Segoe Print" pitchFamily="2" charset="0"/>
            </a:endParaRPr>
          </a:p>
        </p:txBody>
      </p:sp>
      <p:sp>
        <p:nvSpPr>
          <p:cNvPr id="3" name="Подзаголовок 2"/>
          <p:cNvSpPr>
            <a:spLocks noGrp="1"/>
          </p:cNvSpPr>
          <p:nvPr>
            <p:ph type="subTitle" idx="1"/>
          </p:nvPr>
        </p:nvSpPr>
        <p:spPr>
          <a:xfrm>
            <a:off x="5003800" y="5157788"/>
            <a:ext cx="3632200" cy="1008062"/>
          </a:xfrm>
        </p:spPr>
        <p:txBody>
          <a:bodyPr>
            <a:normAutofit/>
          </a:bodyPr>
          <a:lstStyle/>
          <a:p>
            <a:pPr algn="l" eaLnBrk="1" hangingPunct="1"/>
            <a:r>
              <a:rPr lang="ru-RU" sz="1500" smtClean="0">
                <a:solidFill>
                  <a:srgbClr val="898989"/>
                </a:solidFill>
              </a:rPr>
              <a:t>	</a:t>
            </a:r>
            <a:r>
              <a:rPr lang="ru-RU" sz="1500" smtClean="0">
                <a:solidFill>
                  <a:srgbClr val="0000FF"/>
                </a:solidFill>
              </a:rPr>
              <a:t>Автор: Мария Шишлянникова</a:t>
            </a:r>
          </a:p>
          <a:p>
            <a:pPr algn="l" eaLnBrk="1" hangingPunct="1"/>
            <a:r>
              <a:rPr lang="ru-RU" sz="1500" smtClean="0">
                <a:solidFill>
                  <a:srgbClr val="0000FF"/>
                </a:solidFill>
              </a:rPr>
              <a:t>    	2 «А» класс </a:t>
            </a:r>
          </a:p>
          <a:p>
            <a:pPr algn="l" eaLnBrk="1" hangingPunct="1"/>
            <a:r>
              <a:rPr lang="ru-RU" sz="1500" smtClean="0">
                <a:solidFill>
                  <a:srgbClr val="0000FF"/>
                </a:solidFill>
              </a:rPr>
              <a:t>	ГБОУ СОШ г. Москвы № 143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1871662"/>
          </a:xfrm>
          <a:gradFill flip="none" rotWithShape="1">
            <a:gsLst>
              <a:gs pos="0">
                <a:srgbClr val="FC9FCB"/>
              </a:gs>
              <a:gs pos="13000">
                <a:srgbClr val="F8B049"/>
              </a:gs>
              <a:gs pos="21001">
                <a:srgbClr val="F8B049"/>
              </a:gs>
              <a:gs pos="44000">
                <a:srgbClr val="FEE7F2"/>
              </a:gs>
              <a:gs pos="67000">
                <a:srgbClr val="F952A0"/>
              </a:gs>
              <a:gs pos="74000">
                <a:srgbClr val="C50849"/>
              </a:gs>
              <a:gs pos="90000">
                <a:srgbClr val="B43E85"/>
              </a:gs>
              <a:gs pos="100000">
                <a:srgbClr val="F8B049"/>
              </a:gs>
            </a:gsLst>
            <a:lin ang="8400000" scaled="0"/>
            <a:tileRect/>
          </a:gradFill>
        </p:spPr>
        <p:txBody>
          <a:bodyPr rtlCol="0">
            <a:normAutofit fontScale="90000"/>
          </a:bodyPr>
          <a:lstStyle/>
          <a:p>
            <a:pPr eaLnBrk="1" fontAlgn="auto" hangingPunct="1">
              <a:spcAft>
                <a:spcPts val="0"/>
              </a:spcAft>
              <a:defRPr/>
            </a:pPr>
            <a:r>
              <a:rPr lang="ru-RU" dirty="0" smtClean="0">
                <a:solidFill>
                  <a:schemeClr val="accent4"/>
                </a:solidFill>
              </a:rPr>
              <a:t/>
            </a:r>
            <a:br>
              <a:rPr lang="ru-RU" dirty="0" smtClean="0">
                <a:solidFill>
                  <a:schemeClr val="accent4"/>
                </a:solidFill>
              </a:rPr>
            </a:br>
            <a:r>
              <a:rPr lang="ru-RU" sz="2200" dirty="0" smtClean="0"/>
              <a:t>О происхождении пуделя до сих пор ходят легенды.</a:t>
            </a:r>
            <a:br>
              <a:rPr lang="ru-RU" sz="2200" dirty="0" smtClean="0"/>
            </a:br>
            <a:r>
              <a:rPr lang="ru-RU" sz="2200" dirty="0" smtClean="0"/>
              <a:t> Дело в том, что это мелкие породы собак, </a:t>
            </a:r>
            <a:br>
              <a:rPr lang="ru-RU" sz="2200" dirty="0" smtClean="0"/>
            </a:br>
            <a:r>
              <a:rPr lang="ru-RU" sz="2200" dirty="0" smtClean="0"/>
              <a:t>которые считаются одними из старейших.</a:t>
            </a:r>
            <a:br>
              <a:rPr lang="ru-RU" sz="2200" dirty="0" smtClean="0"/>
            </a:br>
            <a:r>
              <a:rPr lang="ru-RU" sz="2200" dirty="0" smtClean="0"/>
              <a:t>Название «</a:t>
            </a:r>
            <a:r>
              <a:rPr lang="ru-RU" sz="2200" b="1" dirty="0" smtClean="0"/>
              <a:t>пудель</a:t>
            </a:r>
            <a:r>
              <a:rPr lang="ru-RU" sz="2200" dirty="0" smtClean="0"/>
              <a:t>» происходит он немецкого слова «плескаться», </a:t>
            </a:r>
            <a:br>
              <a:rPr lang="ru-RU" sz="2200" dirty="0" smtClean="0"/>
            </a:br>
            <a:r>
              <a:rPr lang="ru-RU" sz="2200" dirty="0" smtClean="0"/>
              <a:t>т.к. эти мелкие породы собак изначально выводились для </a:t>
            </a:r>
            <a:br>
              <a:rPr lang="ru-RU" sz="2200" dirty="0" smtClean="0"/>
            </a:br>
            <a:r>
              <a:rPr lang="ru-RU" sz="2200" dirty="0" smtClean="0"/>
              <a:t>вылавливания птицы из водоемов во время охоты.</a:t>
            </a:r>
            <a:br>
              <a:rPr lang="ru-RU" sz="2200" dirty="0" smtClean="0"/>
            </a:br>
            <a:endParaRPr lang="ru-RU" dirty="0"/>
          </a:p>
        </p:txBody>
      </p:sp>
      <p:pic>
        <p:nvPicPr>
          <p:cNvPr id="14338" name="Объект 3" descr="Картинка 5 из 163432">
            <a:hlinkClick r:id="rId2"/>
          </p:cNvPr>
          <p:cNvPicPr>
            <a:picLocks noGrp="1"/>
          </p:cNvPicPr>
          <p:nvPr>
            <p:ph idx="1"/>
          </p:nvPr>
        </p:nvPicPr>
        <p:blipFill>
          <a:blip r:embed="rId3"/>
          <a:srcRect/>
          <a:stretch>
            <a:fillRect/>
          </a:stretch>
        </p:blipFill>
        <p:spPr>
          <a:xfrm>
            <a:off x="1331913" y="2133600"/>
            <a:ext cx="6408737" cy="449738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539750" y="188913"/>
            <a:ext cx="8229600" cy="1516062"/>
          </a:xfrm>
          <a:gradFill rotWithShape="0">
            <a:gsLst>
              <a:gs pos="0">
                <a:srgbClr val="FC9FCB"/>
              </a:gs>
              <a:gs pos="999">
                <a:srgbClr val="FC9FCB"/>
              </a:gs>
              <a:gs pos="20000">
                <a:srgbClr val="F8B049"/>
              </a:gs>
              <a:gs pos="35001">
                <a:srgbClr val="F8B049"/>
              </a:gs>
              <a:gs pos="47000">
                <a:srgbClr val="FEE7F2"/>
              </a:gs>
              <a:gs pos="63000">
                <a:srgbClr val="F952A0"/>
              </a:gs>
              <a:gs pos="73000">
                <a:srgbClr val="C50849"/>
              </a:gs>
              <a:gs pos="86000">
                <a:srgbClr val="B43E85"/>
              </a:gs>
              <a:gs pos="100000">
                <a:srgbClr val="F8B049"/>
              </a:gs>
            </a:gsLst>
            <a:lin ang="7800000"/>
          </a:gradFill>
        </p:spPr>
        <p:txBody>
          <a:bodyPr/>
          <a:lstStyle/>
          <a:p>
            <a:pPr eaLnBrk="1" hangingPunct="1"/>
            <a:r>
              <a:rPr lang="ru-RU" sz="2000" b="1" smtClean="0"/>
              <a:t>Пудель</a:t>
            </a:r>
            <a:r>
              <a:rPr lang="ru-RU" sz="2000" smtClean="0"/>
              <a:t> – это необычайно умная и сообразительная собака.</a:t>
            </a:r>
            <a:br>
              <a:rPr lang="ru-RU" sz="2000" smtClean="0"/>
            </a:br>
            <a:r>
              <a:rPr lang="ru-RU" sz="2000" smtClean="0"/>
              <a:t>Внешне она довольно гармонична, тело умеренно вытянуто, покрытое кудрявой шерстью. Фигурная стрижка появилась в породе из-за того, что стриженому пуделю легче было работать в воде, чем оброслому.</a:t>
            </a:r>
            <a:endParaRPr lang="ru-RU" smtClean="0"/>
          </a:p>
        </p:txBody>
      </p:sp>
      <p:pic>
        <p:nvPicPr>
          <p:cNvPr id="15362" name="Объект 3" descr="Картинка 6 из 163432">
            <a:hlinkClick r:id="rId3"/>
          </p:cNvPr>
          <p:cNvPicPr>
            <a:picLocks noGrp="1"/>
          </p:cNvPicPr>
          <p:nvPr>
            <p:ph idx="1"/>
          </p:nvPr>
        </p:nvPicPr>
        <p:blipFill>
          <a:blip r:embed="rId4"/>
          <a:srcRect/>
          <a:stretch>
            <a:fillRect/>
          </a:stretch>
        </p:blipFill>
        <p:spPr>
          <a:xfrm>
            <a:off x="1547813" y="1773238"/>
            <a:ext cx="6264275" cy="5084762"/>
          </a:xfrm>
        </p:spPr>
      </p:pic>
      <p:sp>
        <p:nvSpPr>
          <p:cNvPr id="5" name="Прямоугольник 4"/>
          <p:cNvSpPr/>
          <p:nvPr/>
        </p:nvSpPr>
        <p:spPr>
          <a:xfrm>
            <a:off x="1979613" y="6602413"/>
            <a:ext cx="5113337" cy="215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3008313" y="115888"/>
            <a:ext cx="5884862" cy="1296987"/>
          </a:xfrm>
        </p:spPr>
        <p:txBody>
          <a:bodyPr/>
          <a:lstStyle/>
          <a:p>
            <a:pPr algn="l" eaLnBrk="1" hangingPunct="1"/>
            <a:r>
              <a:rPr lang="ru-RU" sz="1800" b="1" u="sng" smtClean="0"/>
              <a:t>Стандартный или большой </a:t>
            </a:r>
            <a:r>
              <a:rPr lang="ru-RU" sz="1800" smtClean="0"/>
              <a:t>от 45 до 60 см в холке;</a:t>
            </a:r>
            <a:br>
              <a:rPr lang="ru-RU" sz="1800" smtClean="0"/>
            </a:br>
            <a:r>
              <a:rPr lang="ru-RU" sz="1800" b="1" u="sng" smtClean="0"/>
              <a:t>Малый</a:t>
            </a:r>
            <a:r>
              <a:rPr lang="ru-RU" sz="1800" smtClean="0"/>
              <a:t> от 35 до 45 см в холке;</a:t>
            </a:r>
            <a:br>
              <a:rPr lang="ru-RU" sz="1800" smtClean="0"/>
            </a:br>
            <a:r>
              <a:rPr lang="ru-RU" sz="1800" b="1" u="sng" smtClean="0"/>
              <a:t>Миниатюрный или карликовый  </a:t>
            </a:r>
            <a:r>
              <a:rPr lang="ru-RU" sz="1800" smtClean="0"/>
              <a:t>от 28 до 35 см в холке;</a:t>
            </a:r>
            <a:br>
              <a:rPr lang="ru-RU" sz="1800" smtClean="0"/>
            </a:br>
            <a:r>
              <a:rPr lang="ru-RU" sz="1800" b="1" u="sng" smtClean="0"/>
              <a:t>Той </a:t>
            </a:r>
            <a:r>
              <a:rPr lang="ru-RU" sz="1800" smtClean="0"/>
              <a:t> — ниже 28 см в холке.</a:t>
            </a:r>
          </a:p>
        </p:txBody>
      </p:sp>
      <p:pic>
        <p:nvPicPr>
          <p:cNvPr id="16386" name="Объект 3" descr="Картинка 17 из 163432">
            <a:hlinkClick r:id="rId2"/>
          </p:cNvPr>
          <p:cNvPicPr>
            <a:picLocks noGrp="1"/>
          </p:cNvPicPr>
          <p:nvPr>
            <p:ph idx="1"/>
          </p:nvPr>
        </p:nvPicPr>
        <p:blipFill>
          <a:blip r:embed="rId3"/>
          <a:srcRect/>
          <a:stretch>
            <a:fillRect/>
          </a:stretch>
        </p:blipFill>
        <p:spPr>
          <a:xfrm>
            <a:off x="971550" y="1484313"/>
            <a:ext cx="7056438" cy="5040312"/>
          </a:xfrm>
        </p:spPr>
      </p:pic>
      <p:sp>
        <p:nvSpPr>
          <p:cNvPr id="16387" name="Прямоугольник 4"/>
          <p:cNvSpPr>
            <a:spLocks noChangeArrowheads="1"/>
          </p:cNvSpPr>
          <p:nvPr/>
        </p:nvSpPr>
        <p:spPr bwMode="auto">
          <a:xfrm>
            <a:off x="147638" y="209550"/>
            <a:ext cx="2808287" cy="1231900"/>
          </a:xfrm>
          <a:prstGeom prst="rect">
            <a:avLst/>
          </a:prstGeom>
          <a:noFill/>
          <a:ln w="9525">
            <a:noFill/>
            <a:miter lim="800000"/>
            <a:headEnd/>
            <a:tailEnd/>
          </a:ln>
        </p:spPr>
        <p:txBody>
          <a:bodyPr>
            <a:spAutoFit/>
          </a:bodyPr>
          <a:lstStyle/>
          <a:p>
            <a:pPr algn="ctr"/>
            <a:r>
              <a:rPr lang="ru-RU" sz="2800">
                <a:latin typeface="Calibri" pitchFamily="34" charset="0"/>
              </a:rPr>
              <a:t>Ростовые разновидности</a:t>
            </a:r>
            <a:r>
              <a:rPr lang="ru-RU">
                <a:latin typeface="Calibri" pitchFamily="34" charset="0"/>
              </a:rPr>
              <a:t>:</a:t>
            </a:r>
          </a:p>
          <a:p>
            <a:pPr algn="ctr"/>
            <a:endParaRPr lang="ru-RU">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684213" y="188913"/>
            <a:ext cx="7920037" cy="1295400"/>
          </a:xfrm>
          <a:gradFill rotWithShape="0">
            <a:gsLst>
              <a:gs pos="0">
                <a:srgbClr val="FC9FCB"/>
              </a:gs>
              <a:gs pos="5000">
                <a:srgbClr val="FC9FCB"/>
              </a:gs>
              <a:gs pos="19000">
                <a:srgbClr val="F8B049"/>
              </a:gs>
              <a:gs pos="38000">
                <a:srgbClr val="F8B049"/>
              </a:gs>
              <a:gs pos="56000">
                <a:srgbClr val="FEE7F2"/>
              </a:gs>
              <a:gs pos="67999">
                <a:srgbClr val="F952A0"/>
              </a:gs>
              <a:gs pos="78999">
                <a:srgbClr val="C50849"/>
              </a:gs>
              <a:gs pos="89999">
                <a:srgbClr val="B43E85"/>
              </a:gs>
              <a:gs pos="100000">
                <a:srgbClr val="F8B049"/>
              </a:gs>
            </a:gsLst>
            <a:lin ang="7800000"/>
          </a:gradFill>
        </p:spPr>
        <p:txBody>
          <a:bodyPr/>
          <a:lstStyle/>
          <a:p>
            <a:pPr eaLnBrk="1" hangingPunct="1"/>
            <a:r>
              <a:rPr lang="ru-RU" sz="2000" smtClean="0"/>
              <a:t/>
            </a:r>
            <a:br>
              <a:rPr lang="ru-RU" sz="2000" smtClean="0"/>
            </a:br>
            <a:r>
              <a:rPr lang="ru-RU" sz="2000" smtClean="0"/>
              <a:t>Окрас </a:t>
            </a:r>
            <a:r>
              <a:rPr lang="ru-RU" sz="2000" b="1" smtClean="0"/>
              <a:t>пуделя</a:t>
            </a:r>
            <a:r>
              <a:rPr lang="ru-RU" sz="2000" smtClean="0"/>
              <a:t> обычно одноцветный. </a:t>
            </a:r>
            <a:br>
              <a:rPr lang="ru-RU" sz="2000" smtClean="0"/>
            </a:br>
            <a:r>
              <a:rPr lang="ru-RU" sz="2000" smtClean="0"/>
              <a:t>Особенно популярны пудели черные и белые. </a:t>
            </a:r>
            <a:br>
              <a:rPr lang="ru-RU" sz="2000" smtClean="0"/>
            </a:br>
            <a:r>
              <a:rPr lang="ru-RU" sz="2000" smtClean="0"/>
              <a:t>Также известны серые и абрикосовые пудели, </a:t>
            </a:r>
            <a:br>
              <a:rPr lang="ru-RU" sz="2000" smtClean="0"/>
            </a:br>
            <a:r>
              <a:rPr lang="ru-RU" sz="2000" smtClean="0"/>
              <a:t>пудели красных и кремовых оттенков.</a:t>
            </a:r>
            <a:br>
              <a:rPr lang="ru-RU" sz="2000" smtClean="0"/>
            </a:br>
            <a:endParaRPr lang="ru-RU" sz="2000" smtClean="0"/>
          </a:p>
        </p:txBody>
      </p:sp>
      <p:pic>
        <p:nvPicPr>
          <p:cNvPr id="17410" name="Объект 3" descr="Картинка 14 из 163432">
            <a:hlinkClick r:id="rId2"/>
          </p:cNvPr>
          <p:cNvPicPr>
            <a:picLocks noGrp="1"/>
          </p:cNvPicPr>
          <p:nvPr>
            <p:ph idx="1"/>
          </p:nvPr>
        </p:nvPicPr>
        <p:blipFill>
          <a:blip r:embed="rId3"/>
          <a:srcRect/>
          <a:stretch>
            <a:fillRect/>
          </a:stretch>
        </p:blipFill>
        <p:spPr>
          <a:xfrm>
            <a:off x="1042988" y="1557338"/>
            <a:ext cx="7200900" cy="496728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pPr eaLnBrk="1" hangingPunct="1"/>
            <a:endParaRPr lang="ru-RU" smtClean="0"/>
          </a:p>
        </p:txBody>
      </p:sp>
      <p:sp>
        <p:nvSpPr>
          <p:cNvPr id="18434" name="Rectangle 3"/>
          <p:cNvSpPr>
            <a:spLocks noGrp="1"/>
          </p:cNvSpPr>
          <p:nvPr>
            <p:ph type="body" idx="1"/>
          </p:nvPr>
        </p:nvSpPr>
        <p:spPr/>
        <p:txBody>
          <a:bodyPr/>
          <a:lstStyle/>
          <a:p>
            <a:pPr algn="ctr" eaLnBrk="1" hangingPunct="1">
              <a:buFont typeface="Arial" charset="0"/>
              <a:buNone/>
            </a:pPr>
            <a:endParaRPr lang="ru-RU" sz="5400" b="1" i="1" smtClean="0"/>
          </a:p>
          <a:p>
            <a:pPr algn="ctr" eaLnBrk="1" hangingPunct="1">
              <a:buFont typeface="Arial" charset="0"/>
              <a:buNone/>
            </a:pPr>
            <a:r>
              <a:rPr lang="ru-RU" sz="5400" b="1" i="1" smtClean="0"/>
              <a:t>Спасибо за внимание!</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49</TotalTime>
  <Words>150</Words>
  <Application>Microsoft Office PowerPoint</Application>
  <PresentationFormat>Экран (4:3)</PresentationFormat>
  <Paragraphs>11</Paragraphs>
  <Slides>6</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6</vt:i4>
      </vt:variant>
    </vt:vector>
  </HeadingPairs>
  <TitlesOfParts>
    <vt:vector size="10" baseType="lpstr">
      <vt:lpstr>Arial</vt:lpstr>
      <vt:lpstr>Calibri</vt:lpstr>
      <vt:lpstr>Segoe Print</vt:lpstr>
      <vt:lpstr>Тема Office</vt:lpstr>
      <vt:lpstr>О пуделях…</vt:lpstr>
      <vt:lpstr> О происхождении пуделя до сих пор ходят легенды.  Дело в том, что это мелкие породы собак,  которые считаются одними из старейших. Название «пудель» происходит он немецкого слова «плескаться»,  т.к. эти мелкие породы собак изначально выводились для  вылавливания птицы из водоемов во время охоты. </vt:lpstr>
      <vt:lpstr>Пудель – это необычайно умная и сообразительная собака. Внешне она довольно гармонична, тело умеренно вытянуто, покрытое кудрявой шерстью. Фигурная стрижка появилась в породе из-за того, что стриженому пуделю легче было работать в воде, чем оброслому.</vt:lpstr>
      <vt:lpstr>Стандартный или большой от 45 до 60 см в холке; Малый от 35 до 45 см в холке; Миниатюрный или карликовый  от 28 до 35 см в холке; Той  — ниже 28 см в холке.</vt:lpstr>
      <vt:lpstr> Окрас пуделя обычно одноцветный.  Особенно популярны пудели черные и белые.  Также известны серые и абрикосовые пудели,  пудели красных и кремовых оттенков. </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 пуделях…</dc:title>
  <dc:creator>Admin</dc:creator>
  <cp:lastModifiedBy>Admin</cp:lastModifiedBy>
  <cp:revision>7</cp:revision>
  <dcterms:created xsi:type="dcterms:W3CDTF">2012-01-17T18:21:07Z</dcterms:created>
  <dcterms:modified xsi:type="dcterms:W3CDTF">2012-02-13T06:14:12Z</dcterms:modified>
</cp:coreProperties>
</file>