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5A111915-BE36-4E01-A7E5-04B1672EAD32}" styleName="Светлый стиль 2 -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538" autoAdjust="0"/>
  </p:normalViewPr>
  <p:slideViewPr>
    <p:cSldViewPr>
      <p:cViewPr>
        <p:scale>
          <a:sx n="66" d="100"/>
          <a:sy n="66" d="100"/>
        </p:scale>
        <p:origin x="-78" y="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8000"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8000"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8000"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8000"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8000"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8000"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8000"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8000"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8000"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8000"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8000"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Tm="8000">
    <p:sndAc>
      <p:stSnd>
        <p:snd r:embed="rId13" name="chimes.wav"/>
      </p:stSnd>
    </p:sndAc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3968" y="548680"/>
            <a:ext cx="4680520" cy="1584176"/>
          </a:xfrm>
          <a:solidFill>
            <a:schemeClr val="accent3">
              <a:lumMod val="75000"/>
            </a:schemeClr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r>
              <a:rPr lang="ru-RU" sz="2000" b="1" i="1" dirty="0" smtClean="0">
                <a:solidFill>
                  <a:srgbClr val="FFFF00"/>
                </a:solidFill>
              </a:rPr>
              <a:t>- Сюда! Собирайся, народ!</a:t>
            </a:r>
            <a:br>
              <a:rPr lang="ru-RU" sz="2000" b="1" i="1" dirty="0" smtClean="0">
                <a:solidFill>
                  <a:srgbClr val="FFFF00"/>
                </a:solidFill>
              </a:rPr>
            </a:br>
            <a:r>
              <a:rPr lang="ru-RU" sz="2000" b="1" i="1" dirty="0" smtClean="0">
                <a:solidFill>
                  <a:srgbClr val="FFFF00"/>
                </a:solidFill>
              </a:rPr>
              <a:t>Вас много интересного ждёт!</a:t>
            </a:r>
            <a:br>
              <a:rPr lang="ru-RU" sz="2000" b="1" i="1" dirty="0" smtClean="0">
                <a:solidFill>
                  <a:srgbClr val="FFFF00"/>
                </a:solidFill>
              </a:rPr>
            </a:br>
            <a:r>
              <a:rPr lang="ru-RU" sz="2000" b="1" i="1" dirty="0" smtClean="0">
                <a:solidFill>
                  <a:srgbClr val="FFFF00"/>
                </a:solidFill>
              </a:rPr>
              <a:t>Вас-то я и жду как раз</a:t>
            </a:r>
            <a:br>
              <a:rPr lang="ru-RU" sz="2000" b="1" i="1" dirty="0" smtClean="0">
                <a:solidFill>
                  <a:srgbClr val="FFFF00"/>
                </a:solidFill>
              </a:rPr>
            </a:br>
            <a:r>
              <a:rPr lang="ru-RU" sz="2000" b="1" i="1" dirty="0" smtClean="0">
                <a:solidFill>
                  <a:srgbClr val="FFFF00"/>
                </a:solidFill>
              </a:rPr>
              <a:t>Хорошо, что </a:t>
            </a:r>
            <a:r>
              <a:rPr lang="ru-RU" sz="2000" b="1" i="1" dirty="0" smtClean="0">
                <a:solidFill>
                  <a:srgbClr val="FFFF00"/>
                </a:solidFill>
              </a:rPr>
              <a:t>посетили в </a:t>
            </a:r>
            <a:r>
              <a:rPr lang="ru-RU" sz="2000" b="1" i="1" dirty="0" smtClean="0">
                <a:solidFill>
                  <a:srgbClr val="FFFF00"/>
                </a:solidFill>
              </a:rPr>
              <a:t>нужный час!</a:t>
            </a:r>
            <a:endParaRPr lang="ru-RU" sz="2000" b="1" i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advTm="8000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45224"/>
            <a:ext cx="8229600" cy="1412776"/>
          </a:xfrm>
        </p:spPr>
        <p:txBody>
          <a:bodyPr>
            <a:normAutofit fontScale="90000"/>
          </a:bodyPr>
          <a:lstStyle/>
          <a:p>
            <a:r>
              <a:rPr lang="ru-RU" sz="2000" b="1" i="1" dirty="0" smtClean="0">
                <a:solidFill>
                  <a:srgbClr val="FFFF00"/>
                </a:solidFill>
              </a:rPr>
              <a:t>Что за прелесть эти сказки!</a:t>
            </a:r>
            <a:br>
              <a:rPr lang="ru-RU" sz="2000" b="1" i="1" dirty="0" smtClean="0">
                <a:solidFill>
                  <a:srgbClr val="FFFF00"/>
                </a:solidFill>
              </a:rPr>
            </a:br>
            <a:r>
              <a:rPr lang="ru-RU" sz="2000" b="1" i="1" dirty="0" smtClean="0">
                <a:solidFill>
                  <a:srgbClr val="FFFF00"/>
                </a:solidFill>
              </a:rPr>
              <a:t>Можно слушать и не наслушаться!</a:t>
            </a:r>
            <a:br>
              <a:rPr lang="ru-RU" sz="2000" b="1" i="1" dirty="0" smtClean="0">
                <a:solidFill>
                  <a:srgbClr val="FFFF00"/>
                </a:solidFill>
              </a:rPr>
            </a:br>
            <a:r>
              <a:rPr lang="ru-RU" sz="2000" b="1" i="1" dirty="0" smtClean="0">
                <a:solidFill>
                  <a:srgbClr val="FFFF00"/>
                </a:solidFill>
              </a:rPr>
              <a:t>Можно читать и не начитаться!</a:t>
            </a:r>
            <a:br>
              <a:rPr lang="ru-RU" sz="2000" b="1" i="1" dirty="0" smtClean="0">
                <a:solidFill>
                  <a:srgbClr val="FFFF00"/>
                </a:solidFill>
              </a:rPr>
            </a:br>
            <a:r>
              <a:rPr lang="ru-RU" sz="2000" b="1" i="1" dirty="0" smtClean="0">
                <a:solidFill>
                  <a:srgbClr val="FFFF00"/>
                </a:solidFill>
              </a:rPr>
              <a:t>Можно смотреть и не насмотреться!</a:t>
            </a:r>
            <a:br>
              <a:rPr lang="ru-RU" sz="2000" b="1" i="1" dirty="0" smtClean="0">
                <a:solidFill>
                  <a:srgbClr val="FFFF00"/>
                </a:solidFill>
              </a:rPr>
            </a:br>
            <a:r>
              <a:rPr lang="ru-RU" sz="2000" b="1" i="1" dirty="0" smtClean="0">
                <a:solidFill>
                  <a:srgbClr val="FFFF00"/>
                </a:solidFill>
              </a:rPr>
              <a:t>О, сколько мудрых мыслей в сказках скрыто!</a:t>
            </a:r>
            <a:r>
              <a:rPr lang="ru-RU" sz="2000" b="1" i="1" dirty="0" smtClean="0">
                <a:solidFill>
                  <a:schemeClr val="bg1"/>
                </a:solidFill>
              </a:rPr>
              <a:t/>
            </a:r>
            <a:br>
              <a:rPr lang="ru-RU" sz="2000" b="1" i="1" dirty="0" smtClean="0">
                <a:solidFill>
                  <a:schemeClr val="bg1"/>
                </a:solidFill>
              </a:rPr>
            </a:br>
            <a:endParaRPr lang="ru-RU" sz="20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8000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008112"/>
          </a:xfrm>
          <a:solidFill>
            <a:srgbClr val="7030A0"/>
          </a:solidFill>
          <a:ln>
            <a:solidFill>
              <a:srgbClr val="FF0000"/>
            </a:solidFill>
          </a:ln>
        </p:spPr>
        <p:txBody>
          <a:bodyPr/>
          <a:lstStyle/>
          <a:p>
            <a:r>
              <a:rPr lang="ru-RU" b="1" i="1" dirty="0" smtClean="0">
                <a:solidFill>
                  <a:srgbClr val="FFFF00"/>
                </a:solidFill>
              </a:rPr>
              <a:t>Что за прелесть эти сказки!</a:t>
            </a:r>
            <a:endParaRPr lang="ru-RU" b="1" i="1" dirty="0">
              <a:solidFill>
                <a:srgbClr val="FFFF0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619669" y="2276872"/>
          <a:ext cx="5904661" cy="4032444"/>
        </p:xfrm>
        <a:graphic>
          <a:graphicData uri="http://schemas.openxmlformats.org/drawingml/2006/table">
            <a:tbl>
              <a:tblPr/>
              <a:tblGrid>
                <a:gridCol w="303117"/>
                <a:gridCol w="303117"/>
                <a:gridCol w="332689"/>
                <a:gridCol w="310510"/>
                <a:gridCol w="309587"/>
                <a:gridCol w="307738"/>
                <a:gridCol w="348401"/>
                <a:gridCol w="310510"/>
                <a:gridCol w="308661"/>
                <a:gridCol w="303117"/>
                <a:gridCol w="346552"/>
                <a:gridCol w="308661"/>
                <a:gridCol w="309587"/>
                <a:gridCol w="307738"/>
                <a:gridCol w="312360"/>
                <a:gridCol w="348401"/>
                <a:gridCol w="286482"/>
                <a:gridCol w="309587"/>
                <a:gridCol w="237846"/>
              </a:tblGrid>
              <a:tr h="2442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16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38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38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38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36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96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38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38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67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38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38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38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38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38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38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38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advTm="8000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124744"/>
            <a:ext cx="7632848" cy="5472608"/>
          </a:xfrm>
          <a:solidFill>
            <a:srgbClr val="7030A0"/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r>
              <a:rPr lang="ru-RU" sz="2000" b="1" i="1" u="sng" dirty="0" smtClean="0">
                <a:solidFill>
                  <a:srgbClr val="FFFF00"/>
                </a:solidFill>
              </a:rPr>
              <a:t>По горизонтали:</a:t>
            </a:r>
            <a:r>
              <a:rPr lang="ru-RU" sz="1600" b="1" dirty="0" smtClean="0">
                <a:solidFill>
                  <a:srgbClr val="FFFF00"/>
                </a:solidFill>
              </a:rPr>
              <a:t/>
            </a:r>
            <a:br>
              <a:rPr lang="ru-RU" sz="1600" b="1" dirty="0" smtClean="0">
                <a:solidFill>
                  <a:srgbClr val="FFFF00"/>
                </a:solidFill>
              </a:rPr>
            </a:br>
            <a:r>
              <a:rPr lang="ru-RU" sz="1600" b="1" dirty="0" smtClean="0">
                <a:solidFill>
                  <a:srgbClr val="FFFF00"/>
                </a:solidFill>
              </a:rPr>
              <a:t>1. </a:t>
            </a:r>
            <a:r>
              <a:rPr lang="ru-RU" sz="1600" b="1" dirty="0" err="1" smtClean="0">
                <a:solidFill>
                  <a:srgbClr val="FFFF00"/>
                </a:solidFill>
              </a:rPr>
              <a:t>Гостиприимный</a:t>
            </a:r>
            <a:r>
              <a:rPr lang="ru-RU" sz="1600" b="1" dirty="0" smtClean="0">
                <a:solidFill>
                  <a:srgbClr val="FFFF00"/>
                </a:solidFill>
              </a:rPr>
              <a:t> </a:t>
            </a:r>
            <a:r>
              <a:rPr lang="ru-RU" sz="1600" b="1" dirty="0" err="1" smtClean="0">
                <a:solidFill>
                  <a:srgbClr val="FFFF00"/>
                </a:solidFill>
              </a:rPr>
              <a:t>пушистик</a:t>
            </a:r>
            <a:r>
              <a:rPr lang="ru-RU" sz="1600" b="1" dirty="0" smtClean="0">
                <a:solidFill>
                  <a:srgbClr val="FFFF00"/>
                </a:solidFill>
              </a:rPr>
              <a:t>.</a:t>
            </a:r>
            <a:r>
              <a:rPr lang="ru-RU" sz="1600" b="1" dirty="0" smtClean="0">
                <a:solidFill>
                  <a:srgbClr val="FFFF00"/>
                </a:solidFill>
              </a:rPr>
              <a:t> </a:t>
            </a:r>
            <a:r>
              <a:rPr lang="ru-RU" sz="1600" b="1" dirty="0" smtClean="0">
                <a:solidFill>
                  <a:srgbClr val="FFFF00"/>
                </a:solidFill>
              </a:rPr>
              <a:t/>
            </a:r>
            <a:br>
              <a:rPr lang="ru-RU" sz="1600" b="1" dirty="0" smtClean="0">
                <a:solidFill>
                  <a:srgbClr val="FFFF00"/>
                </a:solidFill>
              </a:rPr>
            </a:br>
            <a:r>
              <a:rPr lang="ru-RU" sz="1600" b="1" dirty="0" smtClean="0">
                <a:solidFill>
                  <a:srgbClr val="FFFF00"/>
                </a:solidFill>
              </a:rPr>
              <a:t>2. Сказка, название которой начинается и заканчивается на одну и ту же букву.</a:t>
            </a:r>
            <a:br>
              <a:rPr lang="ru-RU" sz="1600" b="1" dirty="0" smtClean="0">
                <a:solidFill>
                  <a:srgbClr val="FFFF00"/>
                </a:solidFill>
              </a:rPr>
            </a:br>
            <a:r>
              <a:rPr lang="ru-RU" sz="1600" b="1" dirty="0" smtClean="0">
                <a:solidFill>
                  <a:srgbClr val="FFFF00"/>
                </a:solidFill>
              </a:rPr>
              <a:t> 3. Все жители Изумрудного города носили: мечи, очки, часы. </a:t>
            </a:r>
            <a:br>
              <a:rPr lang="ru-RU" sz="1600" b="1" dirty="0" smtClean="0">
                <a:solidFill>
                  <a:srgbClr val="FFFF00"/>
                </a:solidFill>
              </a:rPr>
            </a:br>
            <a:r>
              <a:rPr lang="ru-RU" sz="1600" b="1" dirty="0" smtClean="0">
                <a:solidFill>
                  <a:srgbClr val="FFFF00"/>
                </a:solidFill>
              </a:rPr>
              <a:t>4.Одежда мальчика-колокольчика. </a:t>
            </a:r>
            <a:br>
              <a:rPr lang="ru-RU" sz="1600" b="1" dirty="0" smtClean="0">
                <a:solidFill>
                  <a:srgbClr val="FFFF00"/>
                </a:solidFill>
              </a:rPr>
            </a:br>
            <a:r>
              <a:rPr lang="ru-RU" sz="1600" b="1" dirty="0" smtClean="0">
                <a:solidFill>
                  <a:srgbClr val="FFFF00"/>
                </a:solidFill>
              </a:rPr>
              <a:t>5. Немая лесная красавица. </a:t>
            </a:r>
            <a:br>
              <a:rPr lang="ru-RU" sz="1600" b="1" dirty="0" smtClean="0">
                <a:solidFill>
                  <a:srgbClr val="FFFF00"/>
                </a:solidFill>
              </a:rPr>
            </a:br>
            <a:r>
              <a:rPr lang="ru-RU" sz="1600" b="1" dirty="0" smtClean="0">
                <a:solidFill>
                  <a:srgbClr val="FFFF00"/>
                </a:solidFill>
              </a:rPr>
              <a:t>6. Что смастерил злой-презлой тролль? </a:t>
            </a:r>
            <a:br>
              <a:rPr lang="ru-RU" sz="1600" b="1" dirty="0" smtClean="0">
                <a:solidFill>
                  <a:srgbClr val="FFFF00"/>
                </a:solidFill>
              </a:rPr>
            </a:br>
            <a:r>
              <a:rPr lang="ru-RU" sz="1600" b="1" dirty="0" smtClean="0">
                <a:solidFill>
                  <a:srgbClr val="FFFF00"/>
                </a:solidFill>
              </a:rPr>
              <a:t>7. Этот мальчик имеет особые черты: смелость, сообразительность, общительность, а порой и невежество. </a:t>
            </a:r>
            <a:br>
              <a:rPr lang="ru-RU" sz="1600" b="1" dirty="0" smtClean="0">
                <a:solidFill>
                  <a:srgbClr val="FFFF00"/>
                </a:solidFill>
              </a:rPr>
            </a:br>
            <a:r>
              <a:rPr lang="ru-RU" sz="1600" b="1" dirty="0" smtClean="0">
                <a:solidFill>
                  <a:srgbClr val="FFFF00"/>
                </a:solidFill>
              </a:rPr>
              <a:t>8. Эта красавица очень много времени проводила у зеркала. </a:t>
            </a:r>
            <a:br>
              <a:rPr lang="ru-RU" sz="1600" b="1" dirty="0" smtClean="0">
                <a:solidFill>
                  <a:srgbClr val="FFFF00"/>
                </a:solidFill>
              </a:rPr>
            </a:br>
            <a:r>
              <a:rPr lang="ru-RU" sz="1600" b="1" dirty="0" smtClean="0">
                <a:solidFill>
                  <a:srgbClr val="FFFF00"/>
                </a:solidFill>
              </a:rPr>
              <a:t>9. Птица, в которую превратился Гадкий утёнок.</a:t>
            </a:r>
            <a:br>
              <a:rPr lang="ru-RU" sz="1600" b="1" dirty="0" smtClean="0">
                <a:solidFill>
                  <a:srgbClr val="FFFF00"/>
                </a:solidFill>
              </a:rPr>
            </a:br>
            <a:r>
              <a:rPr lang="ru-RU" sz="2000" b="1" i="1" u="sng" dirty="0" smtClean="0">
                <a:solidFill>
                  <a:srgbClr val="FFFF00"/>
                </a:solidFill>
              </a:rPr>
              <a:t>По вертикали:</a:t>
            </a:r>
            <a:r>
              <a:rPr lang="ru-RU" sz="1600" b="1" dirty="0" smtClean="0">
                <a:solidFill>
                  <a:srgbClr val="FFFF00"/>
                </a:solidFill>
              </a:rPr>
              <a:t/>
            </a:r>
            <a:br>
              <a:rPr lang="ru-RU" sz="1600" b="1" dirty="0" smtClean="0">
                <a:solidFill>
                  <a:srgbClr val="FFFF00"/>
                </a:solidFill>
              </a:rPr>
            </a:br>
            <a:r>
              <a:rPr lang="ru-RU" sz="1600" b="1" dirty="0" smtClean="0">
                <a:solidFill>
                  <a:srgbClr val="FFFF00"/>
                </a:solidFill>
              </a:rPr>
              <a:t>1. Зверь, который на всех накидывался. </a:t>
            </a:r>
            <a:br>
              <a:rPr lang="ru-RU" sz="1600" b="1" dirty="0" smtClean="0">
                <a:solidFill>
                  <a:srgbClr val="FFFF00"/>
                </a:solidFill>
              </a:rPr>
            </a:br>
            <a:r>
              <a:rPr lang="ru-RU" sz="1600" b="1" dirty="0" smtClean="0">
                <a:solidFill>
                  <a:srgbClr val="FFFF00"/>
                </a:solidFill>
              </a:rPr>
              <a:t>2. Головной убор Страшилы. </a:t>
            </a:r>
            <a:br>
              <a:rPr lang="ru-RU" sz="1600" b="1" dirty="0" smtClean="0">
                <a:solidFill>
                  <a:srgbClr val="FFFF00"/>
                </a:solidFill>
              </a:rPr>
            </a:br>
            <a:r>
              <a:rPr lang="ru-RU" sz="1600" b="1" dirty="0" smtClean="0">
                <a:solidFill>
                  <a:srgbClr val="FFFF00"/>
                </a:solidFill>
              </a:rPr>
              <a:t>3. Предмет, подаренный черепахой. </a:t>
            </a:r>
            <a:br>
              <a:rPr lang="ru-RU" sz="1600" b="1" dirty="0" smtClean="0">
                <a:solidFill>
                  <a:srgbClr val="FFFF00"/>
                </a:solidFill>
              </a:rPr>
            </a:br>
            <a:r>
              <a:rPr lang="ru-RU" sz="1600" b="1" dirty="0" smtClean="0">
                <a:solidFill>
                  <a:srgbClr val="FFFF00"/>
                </a:solidFill>
              </a:rPr>
              <a:t>4. Что помогло определить в вымокшей незнакомке принцессу? </a:t>
            </a:r>
            <a:br>
              <a:rPr lang="ru-RU" sz="1600" b="1" dirty="0" smtClean="0">
                <a:solidFill>
                  <a:srgbClr val="FFFF00"/>
                </a:solidFill>
              </a:rPr>
            </a:br>
            <a:r>
              <a:rPr lang="ru-RU" sz="1600" b="1" dirty="0" smtClean="0">
                <a:solidFill>
                  <a:srgbClr val="FFFF00"/>
                </a:solidFill>
              </a:rPr>
              <a:t>5. Птица, выручившая из беды Страшилу.</a:t>
            </a:r>
            <a:br>
              <a:rPr lang="ru-RU" sz="1600" b="1" dirty="0" smtClean="0">
                <a:solidFill>
                  <a:srgbClr val="FFFF00"/>
                </a:solidFill>
              </a:rPr>
            </a:br>
            <a:r>
              <a:rPr lang="ru-RU" sz="1600" b="1" dirty="0" smtClean="0">
                <a:solidFill>
                  <a:srgbClr val="FFFF00"/>
                </a:solidFill>
              </a:rPr>
              <a:t> 6. Мера длины , повлиявшая на жизнь девочки. </a:t>
            </a:r>
            <a:br>
              <a:rPr lang="ru-RU" sz="1600" b="1" dirty="0" smtClean="0">
                <a:solidFill>
                  <a:srgbClr val="FFFF00"/>
                </a:solidFill>
              </a:rPr>
            </a:br>
            <a:r>
              <a:rPr lang="ru-RU" sz="1600" b="1" dirty="0" smtClean="0">
                <a:solidFill>
                  <a:srgbClr val="FFFF00"/>
                </a:solidFill>
              </a:rPr>
              <a:t>7. Кто носил короткую бархатную одежду? </a:t>
            </a:r>
            <a:br>
              <a:rPr lang="ru-RU" sz="1600" b="1" dirty="0" smtClean="0">
                <a:solidFill>
                  <a:srgbClr val="FFFF00"/>
                </a:solidFill>
              </a:rPr>
            </a:br>
            <a:r>
              <a:rPr lang="ru-RU" sz="1600" b="1" dirty="0" smtClean="0">
                <a:solidFill>
                  <a:srgbClr val="FFFF00"/>
                </a:solidFill>
              </a:rPr>
              <a:t>8. Предмет, за который было отдано полкоролевства. 9. Ключевое слово.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</p:spTree>
  </p:cSld>
  <p:clrMapOvr>
    <a:masterClrMapping/>
  </p:clrMapOvr>
  <p:transition advTm="8000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r="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3744416" cy="922114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</a:rPr>
              <a:t>Сказка, что солнце, излучает свет, тепло и добро !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835696" y="2839167"/>
          <a:ext cx="6768751" cy="4018834"/>
        </p:xfrm>
        <a:graphic>
          <a:graphicData uri="http://schemas.openxmlformats.org/drawingml/2006/table">
            <a:tbl>
              <a:tblPr/>
              <a:tblGrid>
                <a:gridCol w="347475"/>
                <a:gridCol w="347475"/>
                <a:gridCol w="381375"/>
                <a:gridCol w="355952"/>
                <a:gridCol w="354891"/>
                <a:gridCol w="352774"/>
                <a:gridCol w="399384"/>
                <a:gridCol w="355952"/>
                <a:gridCol w="353832"/>
                <a:gridCol w="347475"/>
                <a:gridCol w="397267"/>
                <a:gridCol w="353832"/>
                <a:gridCol w="354891"/>
                <a:gridCol w="352774"/>
                <a:gridCol w="358069"/>
                <a:gridCol w="399384"/>
                <a:gridCol w="328406"/>
                <a:gridCol w="354891"/>
                <a:gridCol w="272652"/>
              </a:tblGrid>
              <a:tr h="2289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г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29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о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29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р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29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и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о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29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г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ш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ш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29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к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р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о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и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к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к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э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и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з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29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н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и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29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п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ю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б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о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ч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к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с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29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с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в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и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н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о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п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с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ч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н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29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о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ч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к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и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и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29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з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е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р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к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о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к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г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29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н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е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з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н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к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29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ц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р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и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ц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р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29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е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б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е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д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ь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о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29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ю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29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29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м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29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advTm="8000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814</TotalTime>
  <Words>153</Words>
  <Application>Microsoft Office PowerPoint</Application>
  <PresentationFormat>Экран (4:3)</PresentationFormat>
  <Paragraphs>124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- Сюда! Собирайся, народ! Вас много интересного ждёт! Вас-то я и жду как раз Хорошо, что посетили в нужный час!</vt:lpstr>
      <vt:lpstr>Что за прелесть эти сказки! Можно слушать и не наслушаться! Можно читать и не начитаться! Можно смотреть и не насмотреться! О, сколько мудрых мыслей в сказках скрыто! </vt:lpstr>
      <vt:lpstr>Что за прелесть эти сказки!</vt:lpstr>
      <vt:lpstr>По горизонтали: 1. Гостиприимный пушистик.  2. Сказка, название которой начинается и заканчивается на одну и ту же букву.  3. Все жители Изумрудного города носили: мечи, очки, часы.  4.Одежда мальчика-колокольчика.  5. Немая лесная красавица.  6. Что смастерил злой-презлой тролль?  7. Этот мальчик имеет особые черты: смелость, сообразительность, общительность, а порой и невежество.  8. Эта красавица очень много времени проводила у зеркала.  9. Птица, в которую превратился Гадкий утёнок. По вертикали: 1. Зверь, который на всех накидывался.  2. Головной убор Страшилы.  3. Предмет, подаренный черепахой.  4. Что помогло определить в вымокшей незнакомке принцессу?  5. Птица, выручившая из беды Страшилу.  6. Мера длины , повлиявшая на жизнь девочки.  7. Кто носил короткую бархатную одежду?  8. Предмет, за который было отдано полкоролевства. 9. Ключевое слово. </vt:lpstr>
      <vt:lpstr>Сказка, что солнце, излучает свет, тепло и добро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95</cp:revision>
  <dcterms:modified xsi:type="dcterms:W3CDTF">2011-11-20T17:16:14Z</dcterms:modified>
</cp:coreProperties>
</file>