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59" r:id="rId4"/>
    <p:sldId id="260" r:id="rId5"/>
    <p:sldId id="257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034EA-8783-4749-8187-6A876F89DCAE}" type="datetimeFigureOut">
              <a:rPr lang="ru-RU" smtClean="0"/>
              <a:t>06.09.2011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F41C-8B33-4B3F-B277-B1EDA68CAE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034EA-8783-4749-8187-6A876F89DCAE}" type="datetimeFigureOut">
              <a:rPr lang="ru-RU" smtClean="0"/>
              <a:t>06.09.2011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F41C-8B33-4B3F-B277-B1EDA68CAE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034EA-8783-4749-8187-6A876F89DCAE}" type="datetimeFigureOut">
              <a:rPr lang="ru-RU" smtClean="0"/>
              <a:t>06.09.2011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F41C-8B33-4B3F-B277-B1EDA68CAE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034EA-8783-4749-8187-6A876F89DCAE}" type="datetimeFigureOut">
              <a:rPr lang="ru-RU" smtClean="0"/>
              <a:t>06.09.2011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F41C-8B33-4B3F-B277-B1EDA68CAE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034EA-8783-4749-8187-6A876F89DCAE}" type="datetimeFigureOut">
              <a:rPr lang="ru-RU" smtClean="0"/>
              <a:t>06.09.2011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F41C-8B33-4B3F-B277-B1EDA68CAE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034EA-8783-4749-8187-6A876F89DCAE}" type="datetimeFigureOut">
              <a:rPr lang="ru-RU" smtClean="0"/>
              <a:t>06.09.2011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F41C-8B33-4B3F-B277-B1EDA68CAE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034EA-8783-4749-8187-6A876F89DCAE}" type="datetimeFigureOut">
              <a:rPr lang="ru-RU" smtClean="0"/>
              <a:t>06.09.2011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F41C-8B33-4B3F-B277-B1EDA68CAE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034EA-8783-4749-8187-6A876F89DCAE}" type="datetimeFigureOut">
              <a:rPr lang="ru-RU" smtClean="0"/>
              <a:t>06.09.2011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F41C-8B33-4B3F-B277-B1EDA68CAE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034EA-8783-4749-8187-6A876F89DCAE}" type="datetimeFigureOut">
              <a:rPr lang="ru-RU" smtClean="0"/>
              <a:t>06.09.2011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F41C-8B33-4B3F-B277-B1EDA68CAE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034EA-8783-4749-8187-6A876F89DCAE}" type="datetimeFigureOut">
              <a:rPr lang="ru-RU" smtClean="0"/>
              <a:t>06.09.2011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F41C-8B33-4B3F-B277-B1EDA68CAE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034EA-8783-4749-8187-6A876F89DCAE}" type="datetimeFigureOut">
              <a:rPr lang="ru-RU" smtClean="0"/>
              <a:t>06.09.2011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F41C-8B33-4B3F-B277-B1EDA68CAE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2034EA-8783-4749-8187-6A876F89DCAE}" type="datetimeFigureOut">
              <a:rPr lang="ru-RU" smtClean="0"/>
              <a:t>06.09.2011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BF41C-8B33-4B3F-B277-B1EDA68CAED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шаблон 5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643042" y="1643050"/>
            <a:ext cx="622183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800" b="1" dirty="0">
                <a:latin typeface="Comic Sans MS" pitchFamily="66" charset="0"/>
              </a:rPr>
              <a:t>Программа внеурочной деятельности</a:t>
            </a:r>
          </a:p>
          <a:p>
            <a:pPr algn="ctr"/>
            <a:r>
              <a:rPr lang="ru-RU" dirty="0">
                <a:latin typeface="Comic Sans MS" pitchFamily="66" charset="0"/>
              </a:rPr>
              <a:t> </a:t>
            </a:r>
            <a:r>
              <a:rPr lang="ru-RU" sz="2400" b="1" dirty="0">
                <a:latin typeface="Comic Sans MS" pitchFamily="66" charset="0"/>
              </a:rPr>
              <a:t>для учащихся 1-4 классов</a:t>
            </a:r>
          </a:p>
          <a:p>
            <a:pPr algn="ctr"/>
            <a:r>
              <a:rPr lang="ru-RU" sz="4000" b="1" dirty="0">
                <a:solidFill>
                  <a:srgbClr val="7030A0"/>
                </a:solidFill>
                <a:latin typeface="Comic Sans MS" pitchFamily="66" charset="0"/>
              </a:rPr>
              <a:t>«Культура человека»</a:t>
            </a:r>
          </a:p>
          <a:p>
            <a:pPr algn="ctr"/>
            <a:r>
              <a:rPr lang="ru-RU" sz="2400" b="1" dirty="0">
                <a:latin typeface="Comic Sans MS" pitchFamily="66" charset="0"/>
              </a:rPr>
              <a:t>(направление «общекультурное»)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571604" y="4214818"/>
            <a:ext cx="65008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000" b="1" dirty="0">
                <a:latin typeface="Comic Sans MS" pitchFamily="66" charset="0"/>
              </a:rPr>
              <a:t>Программа рассчитана на 32 часа в год</a:t>
            </a:r>
            <a:r>
              <a:rPr lang="ru-RU" sz="2000" b="1" dirty="0" smtClean="0">
                <a:latin typeface="Comic Sans MS" pitchFamily="66" charset="0"/>
              </a:rPr>
              <a:t>.</a:t>
            </a:r>
          </a:p>
          <a:p>
            <a:pPr algn="ctr"/>
            <a:endParaRPr lang="ru-RU" sz="2000" b="1" dirty="0">
              <a:latin typeface="Comic Sans MS" pitchFamily="66" charset="0"/>
            </a:endParaRPr>
          </a:p>
          <a:p>
            <a:pPr algn="ctr"/>
            <a:r>
              <a:rPr lang="ru-RU" sz="2000" b="1" dirty="0">
                <a:latin typeface="Comic Sans MS" pitchFamily="66" charset="0"/>
              </a:rPr>
              <a:t>Периодичность занятий – 1 час в неделю.</a:t>
            </a:r>
          </a:p>
          <a:p>
            <a:endParaRPr lang="ru-RU" sz="20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857387"/>
          </a:xfrm>
        </p:spPr>
        <p:txBody>
          <a:bodyPr>
            <a:normAutofit/>
          </a:bodyPr>
          <a:lstStyle/>
          <a:p>
            <a:r>
              <a:rPr lang="ru-RU" b="1" dirty="0"/>
              <a:t>Цель программы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Формирование личностных  качеств как основы взаимоотношений с людьми, обществом и миром в целом:  в процессе социального становления через самопознание, общение, деятельность.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шаблон 4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6" y="0"/>
            <a:ext cx="9138464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00100" y="642918"/>
            <a:ext cx="52277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  <a:latin typeface="Comic Sans MS" pitchFamily="66" charset="0"/>
              </a:rPr>
              <a:t>Цель программы:</a:t>
            </a:r>
            <a:endParaRPr lang="ru-RU" sz="44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86116" y="1785926"/>
            <a:ext cx="5429288" cy="4385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 </a:t>
            </a:r>
            <a:r>
              <a:rPr lang="ru-RU" sz="2400" b="1" dirty="0">
                <a:latin typeface="Comic Sans MS" pitchFamily="66" charset="0"/>
              </a:rPr>
              <a:t>Формирование личностных  качеств как основы </a:t>
            </a:r>
            <a:r>
              <a:rPr lang="ru-RU" sz="2400" b="1" dirty="0" smtClean="0">
                <a:latin typeface="Comic Sans MS" pitchFamily="66" charset="0"/>
              </a:rPr>
              <a:t>взаимоотношений </a:t>
            </a:r>
            <a:r>
              <a:rPr lang="ru-RU" sz="2400" b="1" dirty="0">
                <a:latin typeface="Comic Sans MS" pitchFamily="66" charset="0"/>
              </a:rPr>
              <a:t>с людьми, </a:t>
            </a:r>
            <a:r>
              <a:rPr lang="ru-RU" sz="2400" b="1" dirty="0" smtClean="0">
                <a:latin typeface="Comic Sans MS" pitchFamily="66" charset="0"/>
              </a:rPr>
              <a:t>обществом </a:t>
            </a:r>
            <a:r>
              <a:rPr lang="ru-RU" sz="2400" b="1" dirty="0">
                <a:latin typeface="Comic Sans MS" pitchFamily="66" charset="0"/>
              </a:rPr>
              <a:t>и миром в целом:  в процессе социального становления </a:t>
            </a:r>
            <a:r>
              <a:rPr lang="ru-RU" sz="2400" b="1" dirty="0" smtClean="0">
                <a:latin typeface="Comic Sans MS" pitchFamily="66" charset="0"/>
              </a:rPr>
              <a:t>через </a:t>
            </a:r>
            <a:r>
              <a:rPr lang="ru-RU" sz="2400" b="1" dirty="0">
                <a:latin typeface="Comic Sans MS" pitchFamily="66" charset="0"/>
              </a:rPr>
              <a:t>самопознание, общение, деятельность.</a:t>
            </a:r>
          </a:p>
          <a:p>
            <a:pPr>
              <a:lnSpc>
                <a:spcPct val="150000"/>
              </a:lnSpc>
            </a:pPr>
            <a:endParaRPr lang="ru-RU" dirty="0"/>
          </a:p>
        </p:txBody>
      </p:sp>
      <p:pic>
        <p:nvPicPr>
          <p:cNvPr id="7" name="Picture 5" descr="Копия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500306"/>
            <a:ext cx="2928926" cy="26829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шаблон 4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571472" y="714356"/>
            <a:ext cx="822421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  <a:latin typeface="Comic Sans MS" pitchFamily="66" charset="0"/>
              </a:rPr>
              <a:t>Содержание  программы</a:t>
            </a:r>
          </a:p>
          <a:p>
            <a:endParaRPr lang="ru-RU" dirty="0">
              <a:solidFill>
                <a:srgbClr val="7030A0"/>
              </a:solidFill>
            </a:endParaRPr>
          </a:p>
          <a:p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6" name="Picture 7" descr="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5643570" y="1428736"/>
            <a:ext cx="3240087" cy="265112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57224" y="2000240"/>
            <a:ext cx="742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Comic Sans MS" pitchFamily="66" charset="0"/>
              </a:rPr>
              <a:t>Разделы</a:t>
            </a:r>
            <a:r>
              <a:rPr lang="ru-RU" sz="3200" b="1" dirty="0" smtClean="0"/>
              <a:t>: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57224" y="2928934"/>
            <a:ext cx="6786610" cy="2247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b="1" dirty="0" smtClean="0">
                <a:latin typeface="Comic Sans MS" pitchFamily="66" charset="0"/>
              </a:rPr>
              <a:t> Этика общения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b="1" dirty="0" smtClean="0">
                <a:latin typeface="Comic Sans MS" pitchFamily="66" charset="0"/>
              </a:rPr>
              <a:t> Этикет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b="1" dirty="0" smtClean="0">
                <a:latin typeface="Comic Sans MS" pitchFamily="66" charset="0"/>
              </a:rPr>
              <a:t> Этика отношений с окружающими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b="1" dirty="0" smtClean="0">
                <a:latin typeface="Comic Sans MS" pitchFamily="66" charset="0"/>
              </a:rPr>
              <a:t> Этика отношений в коллективе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шаблон 4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500034" y="571480"/>
            <a:ext cx="65008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4000" b="1" dirty="0" smtClean="0">
                <a:solidFill>
                  <a:srgbClr val="7030A0"/>
                </a:solidFill>
                <a:latin typeface="Comic Sans MS" pitchFamily="66" charset="0"/>
              </a:rPr>
              <a:t>Темы занятий</a:t>
            </a:r>
            <a:endParaRPr lang="ru-RU" sz="40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500034" y="3714752"/>
            <a:ext cx="6888183" cy="523220"/>
          </a:xfrm>
          <a:prstGeom prst="rect">
            <a:avLst/>
          </a:prstGeom>
          <a:solidFill>
            <a:srgbClr val="FFFF0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Доброе слово что ясный день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28596" y="1357298"/>
            <a:ext cx="4244977" cy="523220"/>
          </a:xfrm>
          <a:prstGeom prst="rect">
            <a:avLst/>
          </a:prstGeom>
          <a:solidFill>
            <a:srgbClr val="FF9FFF"/>
          </a:solidFill>
          <a:ln w="38100">
            <a:solidFill>
              <a:srgbClr val="CC00F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Сказка об этикете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428728" y="4714884"/>
            <a:ext cx="7250136" cy="523220"/>
          </a:xfrm>
          <a:prstGeom prst="rect">
            <a:avLst/>
          </a:prstGeom>
          <a:solidFill>
            <a:srgbClr val="33CCFF"/>
          </a:solidFill>
          <a:ln w="381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Путешествие в волшебную сказку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500430" y="2571744"/>
            <a:ext cx="4887919" cy="523220"/>
          </a:xfrm>
          <a:prstGeom prst="rect">
            <a:avLst/>
          </a:prstGeom>
          <a:solidFill>
            <a:srgbClr val="00FF00"/>
          </a:solidFill>
          <a:ln w="38100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Я могу быть волшебником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214282" y="6000768"/>
            <a:ext cx="6530994" cy="523220"/>
          </a:xfrm>
          <a:prstGeom prst="rect">
            <a:avLst/>
          </a:prstGeom>
          <a:solidFill>
            <a:srgbClr val="FF9966"/>
          </a:solidFill>
          <a:ln w="38100">
            <a:solidFill>
              <a:srgbClr val="9966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От чего зависит настроение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4348" y="3071810"/>
            <a:ext cx="6715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</a:t>
            </a:r>
            <a:r>
              <a:rPr lang="ru-RU" sz="2800" dirty="0" smtClean="0">
                <a:latin typeface="Comic Sans MS" pitchFamily="66" charset="0"/>
              </a:rPr>
              <a:t>Премудрости дедушки «Этикета»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4348" y="5429264"/>
            <a:ext cx="79296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Секреты для мальчиков и девочек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85918" y="2000240"/>
            <a:ext cx="55721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800" dirty="0" smtClean="0">
                <a:latin typeface="Comic Sans MS" pitchFamily="66" charset="0"/>
              </a:rPr>
              <a:t>Когда какое слово молвить</a:t>
            </a:r>
            <a:endParaRPr lang="ru-RU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6600FF"/>
              </a:solidFill>
              <a:latin typeface="Comic Sans MS" pitchFamily="66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4508500"/>
            <a:ext cx="8569325" cy="2160588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dirty="0">
                <a:solidFill>
                  <a:srgbClr val="333333"/>
                </a:solidFill>
                <a:latin typeface="Comic Sans MS" pitchFamily="66" charset="0"/>
              </a:rPr>
              <a:t>	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5" name="Рисунок 4" descr="шаблон 4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6" y="0"/>
            <a:ext cx="9138464" cy="68579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4348" y="357166"/>
            <a:ext cx="57864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Comic Sans MS" pitchFamily="66" charset="0"/>
              </a:rPr>
              <a:t>     На занятиях:</a:t>
            </a:r>
            <a:endParaRPr lang="ru-RU" sz="44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7" name="Picture 4" descr="jcn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1142984"/>
            <a:ext cx="4357718" cy="267197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42844" y="3643314"/>
            <a:ext cx="1003107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 smtClean="0">
                <a:latin typeface="Comic Sans MS" pitchFamily="66" charset="0"/>
              </a:rPr>
              <a:t>  </a:t>
            </a:r>
            <a:r>
              <a:rPr lang="ru-RU" sz="2400" b="1" dirty="0" smtClean="0">
                <a:latin typeface="Comic Sans MS" pitchFamily="66" charset="0"/>
              </a:rPr>
              <a:t>Игры, мини-конкурсы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b="1" dirty="0" smtClean="0">
                <a:latin typeface="Comic Sans MS" pitchFamily="66" charset="0"/>
              </a:rPr>
              <a:t> Диалоги, монологи, разыгрывание и анализ ситуаций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b="1" dirty="0" smtClean="0">
                <a:latin typeface="Comic Sans MS" pitchFamily="66" charset="0"/>
              </a:rPr>
              <a:t> Тематические беседы, чтение художественных 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latin typeface="Comic Sans MS" pitchFamily="66" charset="0"/>
              </a:rPr>
              <a:t> </a:t>
            </a:r>
            <a:r>
              <a:rPr lang="ru-RU" sz="2400" b="1" dirty="0" smtClean="0">
                <a:latin typeface="Comic Sans MS" pitchFamily="66" charset="0"/>
              </a:rPr>
              <a:t>  произведений и их анализ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b="1" dirty="0" smtClean="0">
                <a:latin typeface="Comic Sans MS" pitchFamily="66" charset="0"/>
              </a:rPr>
              <a:t> Совместная разработка правил поведения</a:t>
            </a:r>
          </a:p>
          <a:p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шаблон 4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642910" y="214290"/>
            <a:ext cx="7000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Comic Sans MS" pitchFamily="66" charset="0"/>
              </a:rPr>
              <a:t>Планируемые результаты</a:t>
            </a:r>
            <a:endParaRPr lang="ru-RU" sz="36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857232"/>
            <a:ext cx="8072494" cy="607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В </a:t>
            </a:r>
            <a:r>
              <a:rPr lang="ru-RU" sz="2400" dirty="0">
                <a:latin typeface="Comic Sans MS" pitchFamily="66" charset="0"/>
              </a:rPr>
              <a:t>результате реализации настоящей программы </a:t>
            </a:r>
            <a:r>
              <a:rPr lang="ru-RU" sz="2400" dirty="0" smtClean="0">
                <a:latin typeface="Comic Sans MS" pitchFamily="66" charset="0"/>
              </a:rPr>
              <a:t> могут </a:t>
            </a:r>
            <a:r>
              <a:rPr lang="ru-RU" sz="2400" dirty="0">
                <a:latin typeface="Comic Sans MS" pitchFamily="66" charset="0"/>
              </a:rPr>
              <a:t>быть достигнуты </a:t>
            </a:r>
            <a:r>
              <a:rPr lang="ru-RU" sz="2400" dirty="0" smtClean="0">
                <a:latin typeface="Comic Sans MS" pitchFamily="66" charset="0"/>
              </a:rPr>
              <a:t>следующие</a:t>
            </a:r>
          </a:p>
          <a:p>
            <a:r>
              <a:rPr lang="ru-RU" sz="2400" b="1" dirty="0" smtClean="0">
                <a:latin typeface="Comic Sans MS" pitchFamily="66" charset="0"/>
              </a:rPr>
              <a:t>воспитательные </a:t>
            </a:r>
            <a:r>
              <a:rPr lang="ru-RU" sz="2400" b="1" dirty="0">
                <a:latin typeface="Comic Sans MS" pitchFamily="66" charset="0"/>
              </a:rPr>
              <a:t>результаты</a:t>
            </a:r>
            <a:r>
              <a:rPr lang="ru-RU" sz="2000" dirty="0" smtClean="0">
                <a:latin typeface="Comic Sans MS" pitchFamily="66" charset="0"/>
              </a:rPr>
              <a:t>:</a:t>
            </a:r>
          </a:p>
          <a:p>
            <a:endParaRPr lang="ru-RU" sz="2000" dirty="0">
              <a:latin typeface="Comic Sans MS" pitchFamily="66" charset="0"/>
            </a:endParaRPr>
          </a:p>
          <a:p>
            <a:pPr lvl="0">
              <a:lnSpc>
                <a:spcPct val="150000"/>
              </a:lnSpc>
            </a:pPr>
            <a:r>
              <a:rPr lang="ru-RU" sz="2000" dirty="0">
                <a:latin typeface="Comic Sans MS" pitchFamily="66" charset="0"/>
              </a:rPr>
              <a:t>начальные представления о моральных нормах и правилах нравственного поведения;</a:t>
            </a:r>
          </a:p>
          <a:p>
            <a:pPr lvl="0">
              <a:lnSpc>
                <a:spcPct val="150000"/>
              </a:lnSpc>
            </a:pPr>
            <a:r>
              <a:rPr lang="ru-RU" sz="2000" dirty="0">
                <a:latin typeface="Comic Sans MS" pitchFamily="66" charset="0"/>
              </a:rPr>
              <a:t>нравственно-этический опыт взаимодействия со сверстниками, старшими и младшими детьми, взрослыми в соответствии с общепринятыми нравственными нормами;</a:t>
            </a:r>
          </a:p>
          <a:p>
            <a:pPr lvl="0">
              <a:lnSpc>
                <a:spcPct val="150000"/>
              </a:lnSpc>
            </a:pPr>
            <a:r>
              <a:rPr lang="ru-RU" sz="2000" dirty="0">
                <a:latin typeface="Comic Sans MS" pitchFamily="66" charset="0"/>
              </a:rPr>
              <a:t>неравнодушие к жизненным проблемам других людей, сочувствие к человеку, находящемуся в трудной ситуации</a:t>
            </a:r>
            <a:r>
              <a:rPr lang="ru-RU" sz="2000" dirty="0" smtClean="0">
                <a:latin typeface="Comic Sans MS" pitchFamily="66" charset="0"/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Comic Sans MS" pitchFamily="66" charset="0"/>
              </a:rPr>
              <a:t>уважительное отношение к родителям, к старшим, заботливое отношение к младшим;</a:t>
            </a:r>
          </a:p>
          <a:p>
            <a:pPr lvl="0">
              <a:lnSpc>
                <a:spcPct val="150000"/>
              </a:lnSpc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</TotalTime>
  <Words>257</Words>
  <Application>Microsoft Office PowerPoint</Application>
  <PresentationFormat>Экран (4:3)</PresentationFormat>
  <Paragraphs>41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Цель программы 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firm</dc:creator>
  <cp:lastModifiedBy>firm</cp:lastModifiedBy>
  <cp:revision>1</cp:revision>
  <dcterms:created xsi:type="dcterms:W3CDTF">2011-09-06T15:04:20Z</dcterms:created>
  <dcterms:modified xsi:type="dcterms:W3CDTF">2011-09-06T16:12:19Z</dcterms:modified>
</cp:coreProperties>
</file>