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304" r:id="rId2"/>
    <p:sldId id="272" r:id="rId3"/>
    <p:sldId id="259" r:id="rId4"/>
    <p:sldId id="260" r:id="rId5"/>
    <p:sldId id="270" r:id="rId6"/>
    <p:sldId id="341" r:id="rId7"/>
    <p:sldId id="343" r:id="rId8"/>
    <p:sldId id="261" r:id="rId9"/>
    <p:sldId id="305" r:id="rId10"/>
    <p:sldId id="306" r:id="rId11"/>
    <p:sldId id="307" r:id="rId12"/>
    <p:sldId id="262" r:id="rId13"/>
    <p:sldId id="340" r:id="rId14"/>
    <p:sldId id="320" r:id="rId15"/>
    <p:sldId id="319" r:id="rId16"/>
    <p:sldId id="345" r:id="rId17"/>
    <p:sldId id="318" r:id="rId18"/>
    <p:sldId id="333" r:id="rId19"/>
    <p:sldId id="334" r:id="rId20"/>
    <p:sldId id="336" r:id="rId21"/>
    <p:sldId id="335" r:id="rId22"/>
    <p:sldId id="337" r:id="rId23"/>
    <p:sldId id="338" r:id="rId24"/>
    <p:sldId id="291" r:id="rId25"/>
    <p:sldId id="292" r:id="rId26"/>
    <p:sldId id="293" r:id="rId27"/>
    <p:sldId id="295" r:id="rId28"/>
    <p:sldId id="296" r:id="rId29"/>
    <p:sldId id="294" r:id="rId30"/>
    <p:sldId id="297" r:id="rId31"/>
    <p:sldId id="298" r:id="rId32"/>
    <p:sldId id="299" r:id="rId33"/>
    <p:sldId id="300" r:id="rId34"/>
    <p:sldId id="301" r:id="rId35"/>
    <p:sldId id="302" r:id="rId36"/>
    <p:sldId id="266" r:id="rId37"/>
    <p:sldId id="308" r:id="rId38"/>
    <p:sldId id="309" r:id="rId39"/>
    <p:sldId id="310" r:id="rId40"/>
    <p:sldId id="311" r:id="rId41"/>
    <p:sldId id="321" r:id="rId42"/>
    <p:sldId id="322" r:id="rId43"/>
    <p:sldId id="324" r:id="rId44"/>
    <p:sldId id="323" r:id="rId45"/>
    <p:sldId id="325" r:id="rId46"/>
    <p:sldId id="326" r:id="rId47"/>
    <p:sldId id="327" r:id="rId48"/>
    <p:sldId id="328" r:id="rId49"/>
    <p:sldId id="331" r:id="rId50"/>
    <p:sldId id="314" r:id="rId51"/>
    <p:sldId id="315" r:id="rId52"/>
    <p:sldId id="316" r:id="rId53"/>
    <p:sldId id="317" r:id="rId54"/>
    <p:sldId id="303" r:id="rId55"/>
    <p:sldId id="312" r:id="rId56"/>
    <p:sldId id="313" r:id="rId57"/>
    <p:sldId id="258" r:id="rId58"/>
    <p:sldId id="274" r:id="rId59"/>
    <p:sldId id="275" r:id="rId60"/>
    <p:sldId id="263" r:id="rId61"/>
    <p:sldId id="282" r:id="rId62"/>
    <p:sldId id="281" r:id="rId63"/>
    <p:sldId id="280" r:id="rId64"/>
    <p:sldId id="283" r:id="rId65"/>
    <p:sldId id="264" r:id="rId66"/>
    <p:sldId id="285" r:id="rId67"/>
    <p:sldId id="286" r:id="rId68"/>
    <p:sldId id="287" r:id="rId69"/>
    <p:sldId id="288" r:id="rId70"/>
    <p:sldId id="289" r:id="rId71"/>
    <p:sldId id="290" r:id="rId72"/>
    <p:sldId id="347" r:id="rId73"/>
    <p:sldId id="271" r:id="rId74"/>
    <p:sldId id="273" r:id="rId75"/>
  </p:sldIdLst>
  <p:sldSz cx="6858000" cy="9144000" type="screen4x3"/>
  <p:notesSz cx="6888163" cy="100203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7849" autoAdjust="0"/>
    <p:restoredTop sz="94624" autoAdjust="0"/>
  </p:normalViewPr>
  <p:slideViewPr>
    <p:cSldViewPr>
      <p:cViewPr>
        <p:scale>
          <a:sx n="80" d="100"/>
          <a:sy n="80" d="100"/>
        </p:scale>
        <p:origin x="-2040" y="270"/>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bwMode="auto">
          <a:xfrm>
            <a:off x="0" y="0"/>
            <a:ext cx="2984500" cy="501650"/>
          </a:xfrm>
          <a:prstGeom prst="rect">
            <a:avLst/>
          </a:prstGeom>
          <a:noFill/>
          <a:ln w="9525">
            <a:noFill/>
            <a:miter lim="800000"/>
            <a:headEnd/>
            <a:tailEnd/>
          </a:ln>
        </p:spPr>
        <p:txBody>
          <a:bodyPr vert="horz" wrap="square" lIns="96616" tIns="48308" rIns="96616" bIns="48308" numCol="1" anchor="t" anchorCtr="0" compatLnSpc="1">
            <a:prstTxWarp prst="textNoShape">
              <a:avLst/>
            </a:prstTxWarp>
          </a:bodyPr>
          <a:lstStyle>
            <a:lvl1pPr defTabSz="966788">
              <a:defRPr sz="1300" smtClean="0">
                <a:latin typeface="Calibri" pitchFamily="34" charset="0"/>
              </a:defRPr>
            </a:lvl1pPr>
          </a:lstStyle>
          <a:p>
            <a:pPr>
              <a:defRPr/>
            </a:pPr>
            <a:endParaRPr lang="ru-RU"/>
          </a:p>
        </p:txBody>
      </p:sp>
      <p:sp>
        <p:nvSpPr>
          <p:cNvPr id="3" name="Дата 2"/>
          <p:cNvSpPr>
            <a:spLocks noGrp="1"/>
          </p:cNvSpPr>
          <p:nvPr>
            <p:ph type="dt" idx="1"/>
          </p:nvPr>
        </p:nvSpPr>
        <p:spPr bwMode="auto">
          <a:xfrm>
            <a:off x="3902075" y="0"/>
            <a:ext cx="2984500" cy="501650"/>
          </a:xfrm>
          <a:prstGeom prst="rect">
            <a:avLst/>
          </a:prstGeom>
          <a:noFill/>
          <a:ln w="9525">
            <a:noFill/>
            <a:miter lim="800000"/>
            <a:headEnd/>
            <a:tailEnd/>
          </a:ln>
        </p:spPr>
        <p:txBody>
          <a:bodyPr vert="horz" wrap="square" lIns="96616" tIns="48308" rIns="96616" bIns="48308" numCol="1" anchor="t" anchorCtr="0" compatLnSpc="1">
            <a:prstTxWarp prst="textNoShape">
              <a:avLst/>
            </a:prstTxWarp>
          </a:bodyPr>
          <a:lstStyle>
            <a:lvl1pPr algn="r" defTabSz="966788">
              <a:defRPr sz="1300" smtClean="0">
                <a:latin typeface="Calibri" pitchFamily="34" charset="0"/>
              </a:defRPr>
            </a:lvl1pPr>
          </a:lstStyle>
          <a:p>
            <a:pPr>
              <a:defRPr/>
            </a:pPr>
            <a:fld id="{548EBC07-B392-467D-9CC2-1E695ED4D98F}" type="datetimeFigureOut">
              <a:rPr lang="ru-RU"/>
              <a:pPr>
                <a:defRPr/>
              </a:pPr>
              <a:t>13.02.2012</a:t>
            </a:fld>
            <a:endParaRPr lang="ru-RU"/>
          </a:p>
        </p:txBody>
      </p:sp>
      <p:sp>
        <p:nvSpPr>
          <p:cNvPr id="4" name="Образ слайда 3"/>
          <p:cNvSpPr>
            <a:spLocks noGrp="1" noRot="1" noChangeAspect="1"/>
          </p:cNvSpPr>
          <p:nvPr>
            <p:ph type="sldImg" idx="2"/>
          </p:nvPr>
        </p:nvSpPr>
        <p:spPr>
          <a:xfrm>
            <a:off x="2035175" y="750888"/>
            <a:ext cx="2817813" cy="3757612"/>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bwMode="auto">
          <a:xfrm>
            <a:off x="688975" y="4759325"/>
            <a:ext cx="5510213" cy="4510088"/>
          </a:xfrm>
          <a:prstGeom prst="rect">
            <a:avLst/>
          </a:prstGeom>
          <a:noFill/>
          <a:ln w="9525">
            <a:noFill/>
            <a:miter lim="800000"/>
            <a:headEnd/>
            <a:tailEnd/>
          </a:ln>
        </p:spPr>
        <p:txBody>
          <a:bodyPr vert="horz" wrap="square" lIns="96616" tIns="48308" rIns="96616" bIns="48308"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bwMode="auto">
          <a:xfrm>
            <a:off x="0" y="9517063"/>
            <a:ext cx="2984500" cy="501650"/>
          </a:xfrm>
          <a:prstGeom prst="rect">
            <a:avLst/>
          </a:prstGeom>
          <a:noFill/>
          <a:ln w="9525">
            <a:noFill/>
            <a:miter lim="800000"/>
            <a:headEnd/>
            <a:tailEnd/>
          </a:ln>
        </p:spPr>
        <p:txBody>
          <a:bodyPr vert="horz" wrap="square" lIns="96616" tIns="48308" rIns="96616" bIns="48308" numCol="1" anchor="b" anchorCtr="0" compatLnSpc="1">
            <a:prstTxWarp prst="textNoShape">
              <a:avLst/>
            </a:prstTxWarp>
          </a:bodyPr>
          <a:lstStyle>
            <a:lvl1pPr defTabSz="966788">
              <a:defRPr sz="1300" smtClean="0">
                <a:latin typeface="Calibri" pitchFamily="34" charset="0"/>
              </a:defRPr>
            </a:lvl1pPr>
          </a:lstStyle>
          <a:p>
            <a:pPr>
              <a:defRPr/>
            </a:pPr>
            <a:endParaRPr lang="ru-RU"/>
          </a:p>
        </p:txBody>
      </p:sp>
      <p:sp>
        <p:nvSpPr>
          <p:cNvPr id="7" name="Номер слайда 6"/>
          <p:cNvSpPr>
            <a:spLocks noGrp="1"/>
          </p:cNvSpPr>
          <p:nvPr>
            <p:ph type="sldNum" sz="quarter" idx="5"/>
          </p:nvPr>
        </p:nvSpPr>
        <p:spPr bwMode="auto">
          <a:xfrm>
            <a:off x="3902075" y="9517063"/>
            <a:ext cx="2984500" cy="501650"/>
          </a:xfrm>
          <a:prstGeom prst="rect">
            <a:avLst/>
          </a:prstGeom>
          <a:noFill/>
          <a:ln w="9525">
            <a:noFill/>
            <a:miter lim="800000"/>
            <a:headEnd/>
            <a:tailEnd/>
          </a:ln>
        </p:spPr>
        <p:txBody>
          <a:bodyPr vert="horz" wrap="square" lIns="96616" tIns="48308" rIns="96616" bIns="48308" numCol="1" anchor="b" anchorCtr="0" compatLnSpc="1">
            <a:prstTxWarp prst="textNoShape">
              <a:avLst/>
            </a:prstTxWarp>
          </a:bodyPr>
          <a:lstStyle>
            <a:lvl1pPr algn="r" defTabSz="966788">
              <a:defRPr sz="1300" smtClean="0">
                <a:latin typeface="Calibri" pitchFamily="34" charset="0"/>
              </a:defRPr>
            </a:lvl1pPr>
          </a:lstStyle>
          <a:p>
            <a:pPr>
              <a:defRPr/>
            </a:pPr>
            <a:fld id="{787D583F-8BC4-4161-A09A-09FDB1456942}"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Образ слайда 1"/>
          <p:cNvSpPr>
            <a:spLocks noGrp="1" noRot="1" noChangeAspect="1" noTextEdit="1"/>
          </p:cNvSpPr>
          <p:nvPr>
            <p:ph type="sldImg"/>
          </p:nvPr>
        </p:nvSpPr>
        <p:spPr bwMode="auto">
          <a:noFill/>
          <a:ln>
            <a:solidFill>
              <a:srgbClr val="000000"/>
            </a:solidFill>
            <a:miter lim="800000"/>
            <a:headEnd/>
            <a:tailEnd/>
          </a:ln>
        </p:spPr>
      </p:sp>
      <p:sp>
        <p:nvSpPr>
          <p:cNvPr id="78851" name="Заметки 2"/>
          <p:cNvSpPr>
            <a:spLocks noGrp="1"/>
          </p:cNvSpPr>
          <p:nvPr>
            <p:ph type="body" idx="1"/>
          </p:nvPr>
        </p:nvSpPr>
        <p:spPr>
          <a:noFill/>
          <a:ln/>
        </p:spPr>
        <p:txBody>
          <a:bodyPr/>
          <a:lstStyle/>
          <a:p>
            <a:endParaRPr lang="ru-RU" smtClean="0"/>
          </a:p>
        </p:txBody>
      </p:sp>
      <p:sp>
        <p:nvSpPr>
          <p:cNvPr id="78852" name="Номер слайда 3"/>
          <p:cNvSpPr>
            <a:spLocks noGrp="1"/>
          </p:cNvSpPr>
          <p:nvPr>
            <p:ph type="sldNum" sz="quarter" idx="5"/>
          </p:nvPr>
        </p:nvSpPr>
        <p:spPr>
          <a:noFill/>
        </p:spPr>
        <p:txBody>
          <a:bodyPr/>
          <a:lstStyle/>
          <a:p>
            <a:fld id="{B04ED961-ED81-48B8-A04E-E8D457D89275}" type="slidenum">
              <a:rPr lang="ru-RU"/>
              <a:pPr/>
              <a:t>20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Образ слайда 1"/>
          <p:cNvSpPr>
            <a:spLocks noGrp="1" noRot="1" noChangeAspect="1" noTextEdit="1"/>
          </p:cNvSpPr>
          <p:nvPr>
            <p:ph type="sldImg"/>
          </p:nvPr>
        </p:nvSpPr>
        <p:spPr bwMode="auto">
          <a:noFill/>
          <a:ln>
            <a:solidFill>
              <a:srgbClr val="000000"/>
            </a:solidFill>
            <a:miter lim="800000"/>
            <a:headEnd/>
            <a:tailEnd/>
          </a:ln>
        </p:spPr>
      </p:sp>
      <p:sp>
        <p:nvSpPr>
          <p:cNvPr id="79875" name="Заметки 2"/>
          <p:cNvSpPr>
            <a:spLocks noGrp="1"/>
          </p:cNvSpPr>
          <p:nvPr>
            <p:ph type="body" idx="1"/>
          </p:nvPr>
        </p:nvSpPr>
        <p:spPr>
          <a:noFill/>
          <a:ln/>
        </p:spPr>
        <p:txBody>
          <a:bodyPr/>
          <a:lstStyle/>
          <a:p>
            <a:endParaRPr lang="ru-RU" smtClean="0"/>
          </a:p>
        </p:txBody>
      </p:sp>
      <p:sp>
        <p:nvSpPr>
          <p:cNvPr id="79876" name="Номер слайда 3"/>
          <p:cNvSpPr>
            <a:spLocks noGrp="1"/>
          </p:cNvSpPr>
          <p:nvPr>
            <p:ph type="sldNum" sz="quarter" idx="5"/>
          </p:nvPr>
        </p:nvSpPr>
        <p:spPr>
          <a:noFill/>
        </p:spPr>
        <p:txBody>
          <a:bodyPr/>
          <a:lstStyle/>
          <a:p>
            <a:fld id="{ED567A09-0A86-4E6A-B92B-FF5BBC9D1C1D}" type="slidenum">
              <a:rPr lang="ru-RU"/>
              <a:pPr/>
              <a:t>21</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Образ слайда 1"/>
          <p:cNvSpPr>
            <a:spLocks noGrp="1" noRot="1" noChangeAspect="1" noTextEdit="1"/>
          </p:cNvSpPr>
          <p:nvPr>
            <p:ph type="sldImg"/>
          </p:nvPr>
        </p:nvSpPr>
        <p:spPr bwMode="auto">
          <a:noFill/>
          <a:ln>
            <a:solidFill>
              <a:srgbClr val="000000"/>
            </a:solidFill>
            <a:miter lim="800000"/>
            <a:headEnd/>
            <a:tailEnd/>
          </a:ln>
        </p:spPr>
      </p:sp>
      <p:sp>
        <p:nvSpPr>
          <p:cNvPr id="80899" name="Заметки 2"/>
          <p:cNvSpPr>
            <a:spLocks noGrp="1"/>
          </p:cNvSpPr>
          <p:nvPr>
            <p:ph type="body" idx="1"/>
          </p:nvPr>
        </p:nvSpPr>
        <p:spPr>
          <a:noFill/>
          <a:ln/>
        </p:spPr>
        <p:txBody>
          <a:bodyPr/>
          <a:lstStyle/>
          <a:p>
            <a:endParaRPr lang="ru-RU" smtClean="0"/>
          </a:p>
        </p:txBody>
      </p:sp>
      <p:sp>
        <p:nvSpPr>
          <p:cNvPr id="80900" name="Номер слайда 3"/>
          <p:cNvSpPr>
            <a:spLocks noGrp="1"/>
          </p:cNvSpPr>
          <p:nvPr>
            <p:ph type="sldNum" sz="quarter" idx="5"/>
          </p:nvPr>
        </p:nvSpPr>
        <p:spPr>
          <a:noFill/>
        </p:spPr>
        <p:txBody>
          <a:bodyPr/>
          <a:lstStyle/>
          <a:p>
            <a:fld id="{7306C12C-7600-49BD-84DA-A2F4A95BA76D}" type="slidenum">
              <a:rPr lang="ru-RU"/>
              <a:pPr/>
              <a:t>22</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Образ слайда 1"/>
          <p:cNvSpPr>
            <a:spLocks noGrp="1" noRot="1" noChangeAspect="1" noTextEdit="1"/>
          </p:cNvSpPr>
          <p:nvPr>
            <p:ph type="sldImg"/>
          </p:nvPr>
        </p:nvSpPr>
        <p:spPr bwMode="auto">
          <a:noFill/>
          <a:ln>
            <a:solidFill>
              <a:srgbClr val="000000"/>
            </a:solidFill>
            <a:miter lim="800000"/>
            <a:headEnd/>
            <a:tailEnd/>
          </a:ln>
        </p:spPr>
      </p:sp>
      <p:sp>
        <p:nvSpPr>
          <p:cNvPr id="81923" name="Заметки 2"/>
          <p:cNvSpPr>
            <a:spLocks noGrp="1"/>
          </p:cNvSpPr>
          <p:nvPr>
            <p:ph type="body" idx="1"/>
          </p:nvPr>
        </p:nvSpPr>
        <p:spPr>
          <a:noFill/>
          <a:ln/>
        </p:spPr>
        <p:txBody>
          <a:bodyPr/>
          <a:lstStyle/>
          <a:p>
            <a:endParaRPr lang="ru-RU" smtClean="0"/>
          </a:p>
        </p:txBody>
      </p:sp>
      <p:sp>
        <p:nvSpPr>
          <p:cNvPr id="81924" name="Номер слайда 3"/>
          <p:cNvSpPr>
            <a:spLocks noGrp="1"/>
          </p:cNvSpPr>
          <p:nvPr>
            <p:ph type="sldNum" sz="quarter" idx="5"/>
          </p:nvPr>
        </p:nvSpPr>
        <p:spPr>
          <a:noFill/>
        </p:spPr>
        <p:txBody>
          <a:bodyPr/>
          <a:lstStyle/>
          <a:p>
            <a:fld id="{18408709-BFCE-47E0-94F7-D4D460D56AFF}" type="slidenum">
              <a:rPr lang="ru-RU"/>
              <a:pPr/>
              <a:t>23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E36988B6-D881-4C50-B750-7C8A04AAFF6A}"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09781A5-192A-4496-9B51-DCE8ACD53C8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CA249B2-5F7E-4D6A-BFDF-6E8EF8B1B588}"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A6D08BF-2020-4D63-A6F8-4D20DA831F3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729037" y="488951"/>
            <a:ext cx="1157288" cy="10401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57175" y="488951"/>
            <a:ext cx="3357563" cy="10401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254EB52-DB5A-4152-98DB-20541FEBA972}"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79E3DEC-15F3-45AE-8F82-690E2BA4B7C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E915EBC-360C-4727-8101-EB0B3BA0087C}"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FA005DB-F943-463A-9132-89A84E86070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2195211-D715-46B7-9AC8-A14CE56B0ECE}"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CB8C5B1-82B0-4DD5-8C65-380D5FF99CBC}"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1F3316F-4FF9-4B7E-84C7-EA9B2245C5C1}"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DBA8D97-8D33-495F-A754-4122EDFD5D7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813EEF7-4F42-4F8E-AB55-B8F6C0643FD9}" type="datetimeFigureOut">
              <a:rPr lang="ru-RU"/>
              <a:pPr>
                <a:defRPr/>
              </a:pPr>
              <a:t>13.02.2012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9E0F53F-45B1-49B4-916C-245B29F5683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80BC0A7A-6B1B-4EE8-8600-F0939349BD27}" type="datetimeFigureOut">
              <a:rPr lang="ru-RU"/>
              <a:pPr>
                <a:defRPr/>
              </a:pPr>
              <a:t>13.02.2012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62D94CA6-EA34-4ACF-BF0B-BF1D3CCF1BC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A74E843-5D0A-4DAA-9837-20CBD6B0942A}" type="datetimeFigureOut">
              <a:rPr lang="ru-RU"/>
              <a:pPr>
                <a:defRPr/>
              </a:pPr>
              <a:t>13.02.2012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431735A4-39E4-4079-B227-B78B4440192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ECB4BE8-6515-456D-AFCA-5CB8E632AB25}"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53937EB-A041-4944-B639-C2AE6EF9673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892596C-BA34-4E3E-80C6-D4AACEE64966}"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9AA98CA-F44B-4ED4-B49E-B71E8302C34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Текст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66D05FB-C85C-44CF-A13E-1B0D2EFA1D66}" type="datetimeFigureOut">
              <a:rPr lang="ru-RU"/>
              <a:pPr>
                <a:defRPr/>
              </a:pPr>
              <a:t>13.02.2012</a:t>
            </a:fld>
            <a:endParaRPr lang="ru-RU"/>
          </a:p>
        </p:txBody>
      </p:sp>
      <p:sp>
        <p:nvSpPr>
          <p:cNvPr id="5" name="Нижний колонтитул 4"/>
          <p:cNvSpPr>
            <a:spLocks noGrp="1"/>
          </p:cNvSpPr>
          <p:nvPr>
            <p:ph type="ftr" sz="quarter" idx="3"/>
          </p:nvPr>
        </p:nvSpPr>
        <p:spPr>
          <a:xfrm>
            <a:off x="2343150" y="8475663"/>
            <a:ext cx="2171700" cy="48577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ru-RU"/>
          </a:p>
        </p:txBody>
      </p:sp>
      <p:sp>
        <p:nvSpPr>
          <p:cNvPr id="6" name="Номер слайда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4C22ADA-1452-4D1A-B76A-4F25C41F2CB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hyperlink" Target="mailto:psypozitiv@yandex.ru"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4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umcengels.narod.ru/" TargetMode="Externa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48.jpeg"/><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72.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jpeg"/><Relationship Id="rId1" Type="http://schemas.openxmlformats.org/officeDocument/2006/relationships/slideLayout" Target="../slideLayouts/slideLayout7.xml"/><Relationship Id="rId5" Type="http://schemas.openxmlformats.org/officeDocument/2006/relationships/image" Target="../media/image58.wmf"/><Relationship Id="rId4" Type="http://schemas.openxmlformats.org/officeDocument/2006/relationships/image" Target="../media/image57.wmf"/></Relationships>
</file>

<file path=ppt/slides/_rels/slide7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descr="215.jpg"/>
          <p:cNvPicPr>
            <a:picLocks noChangeAspect="1"/>
          </p:cNvPicPr>
          <p:nvPr/>
        </p:nvPicPr>
        <p:blipFill>
          <a:blip r:embed="rId2"/>
          <a:stretch>
            <a:fillRect/>
          </a:stretch>
        </p:blipFill>
        <p:spPr>
          <a:xfrm>
            <a:off x="0" y="3166"/>
            <a:ext cx="6858000" cy="9137667"/>
          </a:xfrm>
          <a:prstGeom prst="rect">
            <a:avLst/>
          </a:prstGeom>
        </p:spPr>
      </p:pic>
      <p:grpSp>
        <p:nvGrpSpPr>
          <p:cNvPr id="3075" name="Группа 17"/>
          <p:cNvGrpSpPr>
            <a:grpSpLocks/>
          </p:cNvGrpSpPr>
          <p:nvPr/>
        </p:nvGrpSpPr>
        <p:grpSpPr bwMode="auto">
          <a:xfrm>
            <a:off x="285750" y="428625"/>
            <a:ext cx="6143625" cy="2784475"/>
            <a:chOff x="285728" y="428625"/>
            <a:chExt cx="6143648" cy="2784473"/>
          </a:xfrm>
        </p:grpSpPr>
        <p:grpSp>
          <p:nvGrpSpPr>
            <p:cNvPr id="3078" name="Группа 6"/>
            <p:cNvGrpSpPr>
              <a:grpSpLocks/>
            </p:cNvGrpSpPr>
            <p:nvPr/>
          </p:nvGrpSpPr>
          <p:grpSpPr bwMode="auto">
            <a:xfrm>
              <a:off x="571500" y="428625"/>
              <a:ext cx="5857876" cy="2784473"/>
              <a:chOff x="571480" y="428596"/>
              <a:chExt cx="5857915" cy="2783825"/>
            </a:xfrm>
          </p:grpSpPr>
          <p:sp>
            <p:nvSpPr>
              <p:cNvPr id="3081" name="Text Box 4"/>
              <p:cNvSpPr txBox="1">
                <a:spLocks noChangeArrowheads="1"/>
              </p:cNvSpPr>
              <p:nvPr/>
            </p:nvSpPr>
            <p:spPr bwMode="auto">
              <a:xfrm>
                <a:off x="4926022" y="2631807"/>
                <a:ext cx="1503373" cy="579374"/>
              </a:xfrm>
              <a:prstGeom prst="rect">
                <a:avLst/>
              </a:prstGeom>
              <a:noFill/>
              <a:ln w="9525">
                <a:noFill/>
                <a:round/>
                <a:headEnd/>
                <a:tailEnd/>
              </a:ln>
            </p:spPr>
            <p:txBody>
              <a:bodyPr lIns="90000" tIns="46800" rIns="90000" bIns="46800">
                <a:spAutoFit/>
              </a:bodyPr>
              <a:lstStyle/>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endParaRPr lang="ru-RU" sz="3200" b="1">
                  <a:solidFill>
                    <a:srgbClr val="FF0000"/>
                  </a:solidFill>
                  <a:latin typeface="Times New Roman" pitchFamily="18" charset="0"/>
                  <a:cs typeface="Times New Roman" pitchFamily="18" charset="0"/>
                </a:endParaRPr>
              </a:p>
            </p:txBody>
          </p:sp>
          <p:pic>
            <p:nvPicPr>
              <p:cNvPr id="3082" name="Picture 5"/>
              <p:cNvPicPr>
                <a:picLocks noChangeAspect="1" noChangeArrowheads="1"/>
              </p:cNvPicPr>
              <p:nvPr/>
            </p:nvPicPr>
            <p:blipFill>
              <a:blip r:embed="rId3"/>
              <a:srcRect/>
              <a:stretch>
                <a:fillRect/>
              </a:stretch>
            </p:blipFill>
            <p:spPr bwMode="auto">
              <a:xfrm>
                <a:off x="1668010" y="428596"/>
                <a:ext cx="3328558" cy="2592272"/>
              </a:xfrm>
              <a:prstGeom prst="rect">
                <a:avLst/>
              </a:prstGeom>
              <a:noFill/>
              <a:ln w="9525">
                <a:noFill/>
                <a:round/>
                <a:headEnd/>
                <a:tailEnd/>
              </a:ln>
            </p:spPr>
          </p:pic>
          <p:sp>
            <p:nvSpPr>
              <p:cNvPr id="3083" name="Text Box 6"/>
              <p:cNvSpPr txBox="1">
                <a:spLocks noChangeArrowheads="1"/>
              </p:cNvSpPr>
              <p:nvPr/>
            </p:nvSpPr>
            <p:spPr bwMode="auto">
              <a:xfrm>
                <a:off x="571480" y="2571221"/>
                <a:ext cx="1401772" cy="641200"/>
              </a:xfrm>
              <a:prstGeom prst="rect">
                <a:avLst/>
              </a:prstGeom>
              <a:noFill/>
              <a:ln w="9525">
                <a:noFill/>
                <a:round/>
                <a:headEnd/>
                <a:tailEnd/>
              </a:ln>
            </p:spPr>
            <p:txBody>
              <a:bodyPr lIns="90000" tIns="46800" rIns="90000" bIns="46800">
                <a:spAutoFit/>
              </a:bodyPr>
              <a:lstStyle/>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endParaRPr lang="ru-RU" sz="3600" b="1">
                  <a:solidFill>
                    <a:srgbClr val="00B050"/>
                  </a:solidFill>
                  <a:latin typeface="Monotype Corsiva" pitchFamily="66" charset="0"/>
                  <a:cs typeface="Times New Roman" pitchFamily="18" charset="0"/>
                </a:endParaRPr>
              </a:p>
            </p:txBody>
          </p:sp>
          <p:sp>
            <p:nvSpPr>
              <p:cNvPr id="3084" name="WordArt 7"/>
              <p:cNvSpPr>
                <a:spLocks noChangeArrowheads="1" noChangeShapeType="1" noTextEdit="1"/>
              </p:cNvSpPr>
              <p:nvPr/>
            </p:nvSpPr>
            <p:spPr bwMode="auto">
              <a:xfrm>
                <a:off x="2948637" y="2192520"/>
                <a:ext cx="670550" cy="281477"/>
              </a:xfrm>
              <a:prstGeom prst="rect">
                <a:avLst/>
              </a:prstGeom>
            </p:spPr>
            <p:txBody>
              <a:bodyPr wrap="none" fromWordArt="1">
                <a:prstTxWarp prst="textPlain">
                  <a:avLst>
                    <a:gd name="adj" fmla="val 50000"/>
                  </a:avLst>
                </a:prstTxWarp>
              </a:bodyPr>
              <a:lstStyle/>
              <a:p>
                <a:pPr algn="ctr"/>
                <a:r>
                  <a:rPr lang="ru-RU" sz="4100" b="1" kern="10">
                    <a:ln w="9360">
                      <a:solidFill>
                        <a:srgbClr val="FF0000"/>
                      </a:solidFill>
                      <a:miter lim="800000"/>
                      <a:headEnd/>
                      <a:tailEnd/>
                    </a:ln>
                    <a:solidFill>
                      <a:srgbClr val="FF0000"/>
                    </a:solidFill>
                    <a:effectLst>
                      <a:outerShdw dist="17819" dir="2700000" algn="ctr" rotWithShape="0">
                        <a:srgbClr val="000000">
                          <a:alpha val="80011"/>
                        </a:srgbClr>
                      </a:outerShdw>
                    </a:effectLst>
                    <a:latin typeface="Monotype Corsiva"/>
                  </a:rPr>
                  <a:t>№ 5</a:t>
                </a:r>
              </a:p>
            </p:txBody>
          </p:sp>
        </p:grpSp>
        <p:sp>
          <p:nvSpPr>
            <p:cNvPr id="3079" name="Rectangle 9"/>
            <p:cNvSpPr>
              <a:spLocks noChangeArrowheads="1"/>
            </p:cNvSpPr>
            <p:nvPr/>
          </p:nvSpPr>
          <p:spPr bwMode="auto">
            <a:xfrm>
              <a:off x="285728" y="2411413"/>
              <a:ext cx="1338285" cy="646331"/>
            </a:xfrm>
            <a:prstGeom prst="rect">
              <a:avLst/>
            </a:prstGeom>
            <a:noFill/>
            <a:ln w="9525">
              <a:noFill/>
              <a:miter lim="800000"/>
              <a:headEnd/>
              <a:tailEnd/>
            </a:ln>
          </p:spPr>
          <p:txBody>
            <a:bodyPr>
              <a:spAutoFit/>
            </a:bodyPr>
            <a:lstStyle/>
            <a:p>
              <a:r>
                <a:rPr lang="ru-RU" sz="3600" b="1">
                  <a:solidFill>
                    <a:srgbClr val="00B050"/>
                  </a:solidFill>
                  <a:latin typeface="Monotype Corsiva" pitchFamily="66" charset="0"/>
                </a:rPr>
                <a:t>Июнь</a:t>
              </a:r>
            </a:p>
          </p:txBody>
        </p:sp>
        <p:sp>
          <p:nvSpPr>
            <p:cNvPr id="3080" name="Rectangle 10"/>
            <p:cNvSpPr>
              <a:spLocks noChangeArrowheads="1"/>
            </p:cNvSpPr>
            <p:nvPr/>
          </p:nvSpPr>
          <p:spPr bwMode="auto">
            <a:xfrm>
              <a:off x="5000636" y="2571736"/>
              <a:ext cx="1150937" cy="457200"/>
            </a:xfrm>
            <a:prstGeom prst="rect">
              <a:avLst/>
            </a:prstGeom>
            <a:noFill/>
            <a:ln w="9525">
              <a:noFill/>
              <a:miter lim="800000"/>
              <a:headEnd/>
              <a:tailEnd/>
            </a:ln>
          </p:spPr>
          <p:txBody>
            <a:bodyPr>
              <a:spAutoFit/>
            </a:bodyPr>
            <a:lstStyle/>
            <a:p>
              <a:pPr algn="ctr"/>
              <a:r>
                <a:rPr lang="ru-RU" sz="2400" b="1">
                  <a:solidFill>
                    <a:srgbClr val="00B050"/>
                  </a:solidFill>
                  <a:latin typeface="Monotype Corsiva" pitchFamily="66" charset="0"/>
                </a:rPr>
                <a:t>2010</a:t>
              </a:r>
              <a:r>
                <a:rPr lang="ru-RU" sz="2400" b="1">
                  <a:latin typeface="Monotype Corsiva" pitchFamily="66" charset="0"/>
                </a:rPr>
                <a:t> </a:t>
              </a:r>
            </a:p>
          </p:txBody>
        </p:sp>
      </p:grpSp>
      <p:pic>
        <p:nvPicPr>
          <p:cNvPr id="15" name="Рисунок 14" descr="Безымянный225.jpg"/>
          <p:cNvPicPr>
            <a:picLocks noChangeAspect="1"/>
          </p:cNvPicPr>
          <p:nvPr/>
        </p:nvPicPr>
        <p:blipFill>
          <a:blip r:embed="rId4"/>
          <a:stretch>
            <a:fillRect/>
          </a:stretch>
        </p:blipFill>
        <p:spPr>
          <a:xfrm>
            <a:off x="785794" y="3286116"/>
            <a:ext cx="5322162" cy="518594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485.jpg"/>
          <p:cNvPicPr>
            <a:picLocks noChangeAspect="1"/>
          </p:cNvPicPr>
          <p:nvPr/>
        </p:nvPicPr>
        <p:blipFill>
          <a:blip r:embed="rId2"/>
          <a:stretch>
            <a:fillRect/>
          </a:stretch>
        </p:blipFill>
        <p:spPr>
          <a:xfrm>
            <a:off x="0" y="7915"/>
            <a:ext cx="6858000" cy="9128170"/>
          </a:xfrm>
          <a:prstGeom prst="rect">
            <a:avLst/>
          </a:prstGeom>
        </p:spPr>
      </p:pic>
      <p:sp>
        <p:nvSpPr>
          <p:cNvPr id="11267" name="TextBox 3"/>
          <p:cNvSpPr txBox="1">
            <a:spLocks noChangeArrowheads="1"/>
          </p:cNvSpPr>
          <p:nvPr/>
        </p:nvSpPr>
        <p:spPr bwMode="auto">
          <a:xfrm>
            <a:off x="357188" y="285750"/>
            <a:ext cx="6215062" cy="8029575"/>
          </a:xfrm>
          <a:prstGeom prst="rect">
            <a:avLst/>
          </a:prstGeom>
          <a:noFill/>
          <a:ln w="9525">
            <a:noFill/>
            <a:miter lim="800000"/>
            <a:headEnd/>
            <a:tailEnd/>
          </a:ln>
        </p:spPr>
        <p:txBody>
          <a:bodyPr>
            <a:spAutoFit/>
          </a:bodyPr>
          <a:lstStyle/>
          <a:p>
            <a:pPr indent="361950" algn="just"/>
            <a:r>
              <a:rPr lang="ru-RU" sz="1300" b="1">
                <a:latin typeface="Times New Roman" pitchFamily="18" charset="0"/>
                <a:cs typeface="Times New Roman" pitchFamily="18" charset="0"/>
              </a:rPr>
              <a:t>Эмоциональная зрелость</a:t>
            </a:r>
            <a:r>
              <a:rPr lang="ru-RU" sz="1300">
                <a:latin typeface="Times New Roman" pitchFamily="18" charset="0"/>
                <a:cs typeface="Times New Roman" pitchFamily="18" charset="0"/>
              </a:rPr>
              <a:t>-это способность ребенка преодолевать импульсивные реакции т.е. сдерживать свои желания. В результате этого подготовленный ребёнок способен длительное время выполнять не очень привлекательные, по сравнению с игрой, задания.</a:t>
            </a:r>
          </a:p>
          <a:p>
            <a:pPr indent="361950" algn="just"/>
            <a:r>
              <a:rPr lang="ru-RU" sz="1300">
                <a:latin typeface="Times New Roman" pitchFamily="18" charset="0"/>
                <a:cs typeface="Times New Roman" pitchFamily="18" charset="0"/>
              </a:rPr>
              <a:t>А к </a:t>
            </a:r>
            <a:r>
              <a:rPr lang="ru-RU" sz="1300" b="1">
                <a:latin typeface="Times New Roman" pitchFamily="18" charset="0"/>
                <a:cs typeface="Times New Roman" pitchFamily="18" charset="0"/>
              </a:rPr>
              <a:t>социальной зрелости </a:t>
            </a:r>
            <a:r>
              <a:rPr lang="ru-RU" sz="1300">
                <a:latin typeface="Times New Roman" pitchFamily="18" charset="0"/>
                <a:cs typeface="Times New Roman" pitchFamily="18" charset="0"/>
              </a:rPr>
              <a:t>относится умение ребёнка общаться со сверстниками и взрослыми, готовность  исполнять роль ученика в ситуации  школьного  обучения.  Несмотря на то, где сын или дочь воспитывались  до этого - в детском саду или дома, они должны уметь взаимодействовать (дружить, уступать, мириться) с другими учениками, с учителем и другими взрослыми, должны понимать, что хочет от них учитель. Очень важна также мотивация будущего школьника, желание учиться. Ребёнок, готовый к школе, хочет учиться, так как хочет занять определённую позицию в обществе, а именно позицию, открывающую доступ в мир взрослости, т.е. он хочет быть взрослым. Учиться он хочет ещё и потому, что у него есть потребность познавать, которую он уже не может удовлетворить дома.</a:t>
            </a:r>
          </a:p>
          <a:p>
            <a:pPr indent="361950" algn="just"/>
            <a:r>
              <a:rPr lang="ru-RU" sz="1300">
                <a:latin typeface="Times New Roman" pitchFamily="18" charset="0"/>
                <a:cs typeface="Times New Roman" pitchFamily="18" charset="0"/>
              </a:rPr>
              <a:t>Многие родители, подготавливая детей к школе, обучая цифрам, буквам, начинают их «дрессировать» и «натаскивать». И механически запомнить это дети, конечно, могут, так как у дошкольников очень развита механическая намять. Но заученная последовательность цифр не говорит о том, что ребёнок начнет легко осваивать математику, где нужно сравнивать величины, выделять общее...</a:t>
            </a:r>
          </a:p>
          <a:p>
            <a:pPr indent="361950" algn="just"/>
            <a:r>
              <a:rPr lang="ru-RU" sz="1300">
                <a:latin typeface="Times New Roman" pitchFamily="18" charset="0"/>
                <a:cs typeface="Times New Roman" pitchFamily="18" charset="0"/>
              </a:rPr>
              <a:t>То же самое касается чтения. Часто родители считают, что они подготовили ребёнка к школе, если научили его читать. Но так ли это?</a:t>
            </a:r>
          </a:p>
          <a:p>
            <a:pPr indent="361950" algn="just"/>
            <a:r>
              <a:rPr lang="ru-RU" sz="1300">
                <a:latin typeface="Times New Roman" pitchFamily="18" charset="0"/>
                <a:cs typeface="Times New Roman" pitchFamily="18" charset="0"/>
              </a:rPr>
              <a:t>     Можно учить ребенка буквам, но гораздо важнее, чтобы в семье обязательно присутствовало чтение взрослых вслух для ребенка.  Во-первых, этим мы формируем не только интерес, но и желание научиться читать, а это значит, что чтение в дальнейшем для ребенка возможно станет удовольствием, а не тяжелой работой. Во-вторых, мы обогащаем словарный запас, расширяем кругозор ребенка. Полноценное общение с родителями запускает развитие речи, а значит развитие мышления. </a:t>
            </a:r>
          </a:p>
          <a:p>
            <a:pPr indent="361950" algn="just"/>
            <a:r>
              <a:rPr lang="ru-RU" sz="1300">
                <a:latin typeface="Times New Roman" pitchFamily="18" charset="0"/>
                <a:cs typeface="Times New Roman" pitchFamily="18" charset="0"/>
              </a:rPr>
              <a:t>Часто в классе собираются читающие и не читающие дети. Что мы будем наблюдать?</a:t>
            </a:r>
          </a:p>
          <a:p>
            <a:pPr indent="361950" algn="just"/>
            <a:r>
              <a:rPr lang="ru-RU" sz="1300">
                <a:latin typeface="Times New Roman" pitchFamily="18" charset="0"/>
                <a:cs typeface="Times New Roman" pitchFamily="18" charset="0"/>
              </a:rPr>
              <a:t>В психологии известна следующая закономерность формирования навыка чтения. Сначала процесс идёт по нарастающей: ребёнок быстро усваивает нужный навык. Затем процесс замедляется, и какое-то время навык практически не формируется. Такое состояние называется «плато». Пока читающий ребёнок будет находиться в состоянии «плато», другие дети будут активно совершенствовать свой навык чтения, а затем наоборот: когда ребёнок будет готов выйти на более высокий уровень, другие дети окажутся в зоне «плато». Но, как показывает опыт, к концу первого полугодия первоклассники выравниваются и читают почти одинаково. Связано это, в первую очередь, с личностью учителя, его методом, стилем работы.</a:t>
            </a:r>
          </a:p>
        </p:txBody>
      </p:sp>
      <p:sp>
        <p:nvSpPr>
          <p:cNvPr id="1126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9</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485.jpg"/>
          <p:cNvPicPr>
            <a:picLocks noChangeAspect="1"/>
          </p:cNvPicPr>
          <p:nvPr/>
        </p:nvPicPr>
        <p:blipFill>
          <a:blip r:embed="rId2"/>
          <a:stretch>
            <a:fillRect/>
          </a:stretch>
        </p:blipFill>
        <p:spPr>
          <a:xfrm>
            <a:off x="0" y="7915"/>
            <a:ext cx="6858000" cy="9128170"/>
          </a:xfrm>
          <a:prstGeom prst="rect">
            <a:avLst/>
          </a:prstGeom>
        </p:spPr>
      </p:pic>
      <p:sp>
        <p:nvSpPr>
          <p:cNvPr id="3" name="TextBox 2"/>
          <p:cNvSpPr txBox="1"/>
          <p:nvPr/>
        </p:nvSpPr>
        <p:spPr>
          <a:xfrm>
            <a:off x="357188" y="285750"/>
            <a:ext cx="6215062" cy="4494213"/>
          </a:xfrm>
          <a:prstGeom prst="rect">
            <a:avLst/>
          </a:prstGeom>
          <a:noFill/>
        </p:spPr>
        <p:txBody>
          <a:bodyPr>
            <a:spAutoFit/>
          </a:bodyPr>
          <a:lstStyle/>
          <a:p>
            <a:pPr indent="361950" algn="just">
              <a:defRPr/>
            </a:pPr>
            <a:r>
              <a:rPr lang="ru-RU" sz="1300" dirty="0">
                <a:latin typeface="Times New Roman" pitchFamily="18" charset="0"/>
                <a:cs typeface="Times New Roman" pitchFamily="18" charset="0"/>
              </a:rPr>
              <a:t>Важно помнить, что развитый ребёнок и «натасканный» - это не одно и то же. Обученность - это те навыки, которым ребёнка обучили: умения писать, читать, считать. А вот интеллектуальное развитие - это некий умственный потенциал, который способствует оригинальности и самостоятельности мышления, самостоятельному решению задач, проблемных ситуаций. Обученность и умственное развитие - это отнюдь не синонимы. Можно привести такой пример. Родители ребёнка не были озабочены тем, чтобы он бегло читал или считал к школе, но их больше волновало, как бы его научить играть в шахматы. И на момент поступления в школу он читал хуже одноклассников, но при этом обладал такой высокой </a:t>
            </a:r>
            <a:r>
              <a:rPr lang="ru-RU" sz="1300" dirty="0" err="1">
                <a:latin typeface="Times New Roman" pitchFamily="18" charset="0"/>
                <a:cs typeface="Times New Roman" pitchFamily="18" charset="0"/>
              </a:rPr>
              <a:t>обучаемостью</a:t>
            </a:r>
            <a:r>
              <a:rPr lang="ru-RU" sz="1300" dirty="0">
                <a:latin typeface="Times New Roman" pitchFamily="18" charset="0"/>
                <a:cs typeface="Times New Roman" pitchFamily="18" charset="0"/>
              </a:rPr>
              <a:t> , что через несколько месяцев он их догнал. Обученность, конечно, может облегчить жизнь ребёнку в первые месяцы пребывания в школе и даже создать ему временную успешность. Но, в то же время, в ней кроется и опасность — ребёнку будет скучно учиться. И, кроме того, в определённый момент резерв обученности истощится. Поэтому родителям лучше сосредоточить внимание не на форсировании учебных навыков и умений, которые ребёнок должен, по сути, освоить в школе, а на развитии тех психических функций, которые бы обеспечивали ребёнку </a:t>
            </a:r>
            <a:r>
              <a:rPr lang="ru-RU" sz="1300" dirty="0" err="1">
                <a:latin typeface="Times New Roman" pitchFamily="18" charset="0"/>
                <a:cs typeface="Times New Roman" pitchFamily="18" charset="0"/>
              </a:rPr>
              <a:t>обучаемость</a:t>
            </a:r>
            <a:r>
              <a:rPr lang="ru-RU" sz="1300" dirty="0">
                <a:latin typeface="Times New Roman" pitchFamily="18" charset="0"/>
                <a:cs typeface="Times New Roman" pitchFamily="18" charset="0"/>
              </a:rPr>
              <a:t>.</a:t>
            </a:r>
          </a:p>
          <a:p>
            <a:pPr indent="361950" algn="just">
              <a:defRPr/>
            </a:pPr>
            <a:r>
              <a:rPr lang="ru-RU" sz="1300" dirty="0">
                <a:latin typeface="Times New Roman" pitchFamily="18" charset="0"/>
                <a:cs typeface="Times New Roman" pitchFamily="18" charset="0"/>
              </a:rPr>
              <a:t>Результат многолетних исследований уровня школьной готовности, которые проходят у нас в центре, показал, что дети психологически подготовленные лучше адаптируются к школьному обучению.</a:t>
            </a:r>
          </a:p>
          <a:p>
            <a:pPr indent="361950" algn="just">
              <a:defRPr/>
            </a:pPr>
            <a:endParaRPr lang="ru-RU" sz="1300" dirty="0">
              <a:latin typeface="Times New Roman" pitchFamily="18" charset="0"/>
              <a:cs typeface="Times New Roman" pitchFamily="18" charset="0"/>
            </a:endParaRPr>
          </a:p>
          <a:p>
            <a:pPr>
              <a:defRPr/>
            </a:pPr>
            <a:endParaRPr lang="ru-RU" sz="1300" dirty="0"/>
          </a:p>
        </p:txBody>
      </p:sp>
      <p:sp>
        <p:nvSpPr>
          <p:cNvPr id="1229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495.jpg"/>
          <p:cNvPicPr>
            <a:picLocks noChangeAspect="1"/>
          </p:cNvPicPr>
          <p:nvPr/>
        </p:nvPicPr>
        <p:blipFill>
          <a:blip r:embed="rId2"/>
          <a:stretch>
            <a:fillRect/>
          </a:stretch>
        </p:blipFill>
        <p:spPr>
          <a:xfrm>
            <a:off x="0" y="3166"/>
            <a:ext cx="6858000" cy="9137667"/>
          </a:xfrm>
          <a:prstGeom prst="rect">
            <a:avLst/>
          </a:prstGeom>
        </p:spPr>
      </p:pic>
      <p:sp>
        <p:nvSpPr>
          <p:cNvPr id="13315" name="WordArt 11"/>
          <p:cNvSpPr>
            <a:spLocks noChangeArrowheads="1" noChangeShapeType="1" noTextEdit="1"/>
          </p:cNvSpPr>
          <p:nvPr/>
        </p:nvSpPr>
        <p:spPr bwMode="auto">
          <a:xfrm>
            <a:off x="785813" y="214313"/>
            <a:ext cx="3643312" cy="400050"/>
          </a:xfrm>
          <a:prstGeom prst="rect">
            <a:avLst/>
          </a:prstGeom>
        </p:spPr>
        <p:txBody>
          <a:bodyPr wrap="none" fromWordArt="1">
            <a:prstTxWarp prst="textPlain">
              <a:avLst>
                <a:gd name="adj" fmla="val 49875"/>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Monotype Corsiva"/>
              </a:rPr>
              <a:t>Методический    справочник</a:t>
            </a:r>
          </a:p>
        </p:txBody>
      </p:sp>
      <p:cxnSp>
        <p:nvCxnSpPr>
          <p:cNvPr id="5" name="Прямая соединительная линия 4"/>
          <p:cNvCxnSpPr/>
          <p:nvPr/>
        </p:nvCxnSpPr>
        <p:spPr>
          <a:xfrm>
            <a:off x="428625" y="714375"/>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13318" name="TextBox 6"/>
          <p:cNvSpPr txBox="1">
            <a:spLocks noChangeArrowheads="1"/>
          </p:cNvSpPr>
          <p:nvPr/>
        </p:nvSpPr>
        <p:spPr bwMode="auto">
          <a:xfrm>
            <a:off x="428625" y="785813"/>
            <a:ext cx="4429125" cy="1600200"/>
          </a:xfrm>
          <a:prstGeom prst="rect">
            <a:avLst/>
          </a:prstGeom>
          <a:noFill/>
          <a:ln w="9525">
            <a:noFill/>
            <a:miter lim="800000"/>
            <a:headEnd/>
            <a:tailEnd/>
          </a:ln>
        </p:spPr>
        <p:txBody>
          <a:bodyPr>
            <a:spAutoFit/>
          </a:bodyPr>
          <a:lstStyle/>
          <a:p>
            <a:pPr algn="ctr"/>
            <a:r>
              <a:rPr lang="ru-RU" sz="2000" b="1">
                <a:latin typeface="Monotype Corsiva" pitchFamily="66" charset="0"/>
              </a:rPr>
              <a:t>Новые   подходы  к  созданию  эффективной  системы  повышения   квалификации работников</a:t>
            </a:r>
            <a:r>
              <a:rPr lang="ru-RU" sz="2000">
                <a:latin typeface="Monotype Corsiva" pitchFamily="66" charset="0"/>
              </a:rPr>
              <a:t>  </a:t>
            </a:r>
            <a:r>
              <a:rPr lang="ru-RU" sz="2000" b="1">
                <a:latin typeface="Monotype Corsiva" pitchFamily="66" charset="0"/>
              </a:rPr>
              <a:t>ДОУ  </a:t>
            </a:r>
          </a:p>
          <a:p>
            <a:pPr algn="ctr"/>
            <a:r>
              <a:rPr lang="ru-RU" sz="2000" b="1">
                <a:latin typeface="Monotype Corsiva" pitchFamily="66" charset="0"/>
              </a:rPr>
              <a:t>в  «Клубе  молодых  специалистов»</a:t>
            </a:r>
            <a:endParaRPr lang="ru-RU" sz="2000">
              <a:latin typeface="Monotype Corsiva" pitchFamily="66" charset="0"/>
            </a:endParaRPr>
          </a:p>
          <a:p>
            <a:endParaRPr lang="ru-RU"/>
          </a:p>
        </p:txBody>
      </p:sp>
      <p:sp>
        <p:nvSpPr>
          <p:cNvPr id="13319" name="TextBox 7"/>
          <p:cNvSpPr txBox="1">
            <a:spLocks noChangeArrowheads="1"/>
          </p:cNvSpPr>
          <p:nvPr/>
        </p:nvSpPr>
        <p:spPr bwMode="auto">
          <a:xfrm>
            <a:off x="4857750" y="2071688"/>
            <a:ext cx="1714500" cy="1101725"/>
          </a:xfrm>
          <a:prstGeom prst="rect">
            <a:avLst/>
          </a:prstGeom>
          <a:noFill/>
          <a:ln w="9525">
            <a:noFill/>
            <a:miter lim="800000"/>
            <a:headEnd/>
            <a:tailEnd/>
          </a:ln>
        </p:spPr>
        <p:txBody>
          <a:bodyPr>
            <a:spAutoFit/>
          </a:bodyPr>
          <a:lstStyle/>
          <a:p>
            <a:pPr algn="ctr"/>
            <a:r>
              <a:rPr lang="ru-RU" sz="1100" i="1">
                <a:latin typeface="Times New Roman" pitchFamily="18" charset="0"/>
                <a:cs typeface="Times New Roman" pitchFamily="18" charset="0"/>
              </a:rPr>
              <a:t>Методист</a:t>
            </a:r>
          </a:p>
          <a:p>
            <a:pPr algn="ctr"/>
            <a:r>
              <a:rPr lang="ru-RU" sz="1100" b="1" i="1">
                <a:latin typeface="Times New Roman" pitchFamily="18" charset="0"/>
                <a:cs typeface="Times New Roman" pitchFamily="18" charset="0"/>
              </a:rPr>
              <a:t>Борсук А.В.</a:t>
            </a:r>
            <a:r>
              <a:rPr lang="ru-RU" sz="1100" i="1">
                <a:latin typeface="Times New Roman" pitchFamily="18" charset="0"/>
                <a:cs typeface="Times New Roman" pitchFamily="18" charset="0"/>
              </a:rPr>
              <a:t>, </a:t>
            </a:r>
          </a:p>
          <a:p>
            <a:pPr algn="ctr"/>
            <a:r>
              <a:rPr lang="ru-RU" sz="1100" i="1">
                <a:latin typeface="Times New Roman" pitchFamily="18" charset="0"/>
                <a:cs typeface="Times New Roman" pitchFamily="18" charset="0"/>
              </a:rPr>
              <a:t> МОУ ДПОС</a:t>
            </a:r>
            <a:endParaRPr lang="ru-RU" sz="1100">
              <a:latin typeface="Times New Roman" pitchFamily="18" charset="0"/>
              <a:cs typeface="Times New Roman" pitchFamily="18" charset="0"/>
            </a:endParaRPr>
          </a:p>
          <a:p>
            <a:pPr algn="ctr"/>
            <a:r>
              <a:rPr lang="ru-RU" sz="1100" i="1">
                <a:latin typeface="Times New Roman" pitchFamily="18" charset="0"/>
                <a:cs typeface="Times New Roman" pitchFamily="18" charset="0"/>
              </a:rPr>
              <a:t>«Учебно-методический центр» г. Энгельса</a:t>
            </a:r>
            <a:endParaRPr lang="ru-RU" sz="1100">
              <a:latin typeface="Times New Roman" pitchFamily="18" charset="0"/>
              <a:cs typeface="Times New Roman" pitchFamily="18" charset="0"/>
            </a:endParaRPr>
          </a:p>
          <a:p>
            <a:pPr algn="ctr"/>
            <a:endParaRPr lang="ru-RU" sz="1100">
              <a:latin typeface="Times New Roman" pitchFamily="18" charset="0"/>
              <a:cs typeface="Times New Roman" pitchFamily="18" charset="0"/>
            </a:endParaRPr>
          </a:p>
        </p:txBody>
      </p:sp>
      <p:sp>
        <p:nvSpPr>
          <p:cNvPr id="13320" name="TextBox 8"/>
          <p:cNvSpPr txBox="1">
            <a:spLocks noChangeArrowheads="1"/>
          </p:cNvSpPr>
          <p:nvPr/>
        </p:nvSpPr>
        <p:spPr bwMode="auto">
          <a:xfrm>
            <a:off x="357188" y="2071688"/>
            <a:ext cx="4572000" cy="1084262"/>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Рассматривая дошкольное образование, как неотъемлемую часть системы общего образования, мы считаем, что изменения существующей системы методической работы обязательно должны распространяться на     дошкольное    образование   как   область    общего</a:t>
            </a:r>
          </a:p>
        </p:txBody>
      </p:sp>
      <p:sp>
        <p:nvSpPr>
          <p:cNvPr id="13321" name="TextBox 9"/>
          <p:cNvSpPr txBox="1">
            <a:spLocks noChangeArrowheads="1"/>
          </p:cNvSpPr>
          <p:nvPr/>
        </p:nvSpPr>
        <p:spPr bwMode="auto">
          <a:xfrm>
            <a:off x="357188" y="3071813"/>
            <a:ext cx="6072187" cy="5846762"/>
          </a:xfrm>
          <a:prstGeom prst="rect">
            <a:avLst/>
          </a:prstGeom>
          <a:noFill/>
          <a:ln w="9525">
            <a:noFill/>
            <a:miter lim="800000"/>
            <a:headEnd/>
            <a:tailEnd/>
          </a:ln>
        </p:spPr>
        <p:txBody>
          <a:bodyPr>
            <a:spAutoFit/>
          </a:bodyPr>
          <a:lstStyle/>
          <a:p>
            <a:r>
              <a:rPr lang="ru-RU" sz="1300">
                <a:latin typeface="Times New Roman" pitchFamily="18" charset="0"/>
                <a:cs typeface="Times New Roman" pitchFamily="18" charset="0"/>
              </a:rPr>
              <a:t>образовательного пространства района.</a:t>
            </a:r>
          </a:p>
          <a:p>
            <a:pPr algn="just"/>
            <a:r>
              <a:rPr lang="ru-RU" sz="1300">
                <a:latin typeface="Times New Roman" pitchFamily="18" charset="0"/>
                <a:cs typeface="Times New Roman" pitchFamily="18" charset="0"/>
              </a:rPr>
              <a:t>         В Энгельсском муниципальном районе в настоящее время трудится около 1070 дошкольных работников. При этом состав педагогических кадров разноуровневый и по образованию, и по квалификации, и по стажу.</a:t>
            </a:r>
          </a:p>
          <a:p>
            <a:pPr algn="just"/>
            <a:r>
              <a:rPr lang="ru-RU" sz="1300">
                <a:latin typeface="Times New Roman" pitchFamily="18" charset="0"/>
                <a:cs typeface="Times New Roman" pitchFamily="18" charset="0"/>
              </a:rPr>
              <a:t>         Традиционные формы методической работы, которым мы отдаем должное, ориентированы, как правило, на наиболее профессиональных педагогов дошкольных учреждений и стимулируют именно их методическую активность. Мы постоянно ищем методы и формы методической работы, позволяющие делать ее более эффективной и адресной. С этой целью используем методы активного и интерактивного обучения: деловые игры, проблемные семинары, мастер-классы, тренинги.</a:t>
            </a:r>
          </a:p>
          <a:p>
            <a:pPr algn="just"/>
            <a:r>
              <a:rPr lang="ru-RU" sz="1300">
                <a:latin typeface="Times New Roman" pitchFamily="18" charset="0"/>
                <a:cs typeface="Times New Roman" pitchFamily="18" charset="0"/>
              </a:rPr>
              <a:t>        Однако, как показывает практика, все перечисленное не дает принципиально качественных изменений профессионального уровня педагогов. Именно таким потенциалом, с нашей точки зрения, обладает система построения методической помощи на основе сетевого взаимодействия, так как она предполагает оптимальное распределение кадровых ресурсов внутри дошкольной образовательной сети, наиболее эффективное использование потенциала методистов, старших воспитателей, воспитателей и узких специалистов для повышения качества дошкольного образования в целом.</a:t>
            </a:r>
          </a:p>
          <a:p>
            <a:pPr algn="just"/>
            <a:r>
              <a:rPr lang="ru-RU" sz="1300">
                <a:latin typeface="Times New Roman" pitchFamily="18" charset="0"/>
                <a:cs typeface="Times New Roman" pitchFamily="18" charset="0"/>
              </a:rPr>
              <a:t>         Внедрение инновационных педагогических идей и технологий в учреждениях дошкольного образования невозможно без процесса создания, освоения и практической реализации педагогических научно-технических достижений.           </a:t>
            </a:r>
          </a:p>
          <a:p>
            <a:pPr algn="just"/>
            <a:r>
              <a:rPr lang="ru-RU" sz="1300">
                <a:latin typeface="Times New Roman" pitchFamily="18" charset="0"/>
                <a:cs typeface="Times New Roman" pitchFamily="18" charset="0"/>
              </a:rPr>
              <a:t>         Сообщества педагогов современных ДОУ должны обладать инновационным потенциалом, способным к реализации в сфере образования инновационных идей, проектов и технологий. К показателям инновационного потенциала можно отнести восприимчивость к новшествам, подготовленность к их усвоению, степень новаторства воспитателей в коллективе ДОУ.</a:t>
            </a:r>
          </a:p>
          <a:p>
            <a:pPr algn="just"/>
            <a:endParaRPr lang="ru-RU" sz="1300">
              <a:latin typeface="Times New Roman" pitchFamily="18" charset="0"/>
              <a:cs typeface="Times New Roman" pitchFamily="18" charset="0"/>
            </a:endParaRPr>
          </a:p>
        </p:txBody>
      </p:sp>
      <p:sp>
        <p:nvSpPr>
          <p:cNvPr id="1332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11</a:t>
            </a:r>
          </a:p>
        </p:txBody>
      </p:sp>
      <p:pic>
        <p:nvPicPr>
          <p:cNvPr id="12" name="Рисунок 11" descr="098.jpg"/>
          <p:cNvPicPr>
            <a:picLocks noChangeAspect="1"/>
          </p:cNvPicPr>
          <p:nvPr/>
        </p:nvPicPr>
        <p:blipFill>
          <a:blip r:embed="rId3"/>
          <a:stretch>
            <a:fillRect/>
          </a:stretch>
        </p:blipFill>
        <p:spPr>
          <a:xfrm>
            <a:off x="5072074" y="142844"/>
            <a:ext cx="1401081" cy="185837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495.jpg"/>
          <p:cNvPicPr>
            <a:picLocks noChangeAspect="1"/>
          </p:cNvPicPr>
          <p:nvPr/>
        </p:nvPicPr>
        <p:blipFill>
          <a:blip r:embed="rId2"/>
          <a:stretch>
            <a:fillRect/>
          </a:stretch>
        </p:blipFill>
        <p:spPr>
          <a:xfrm>
            <a:off x="0" y="3166"/>
            <a:ext cx="6858000" cy="9137667"/>
          </a:xfrm>
          <a:prstGeom prst="rect">
            <a:avLst/>
          </a:prstGeom>
        </p:spPr>
      </p:pic>
      <p:sp>
        <p:nvSpPr>
          <p:cNvPr id="14339" name="TextBox 2"/>
          <p:cNvSpPr txBox="1">
            <a:spLocks noChangeArrowheads="1"/>
          </p:cNvSpPr>
          <p:nvPr/>
        </p:nvSpPr>
        <p:spPr bwMode="auto">
          <a:xfrm>
            <a:off x="357188" y="357188"/>
            <a:ext cx="6215062" cy="8094662"/>
          </a:xfrm>
          <a:prstGeom prst="rect">
            <a:avLst/>
          </a:prstGeom>
          <a:noFill/>
          <a:ln w="9525">
            <a:noFill/>
            <a:miter lim="800000"/>
            <a:headEnd/>
            <a:tailEnd/>
          </a:ln>
        </p:spPr>
        <p:txBody>
          <a:bodyPr>
            <a:spAutoFit/>
          </a:bodyPr>
          <a:lstStyle/>
          <a:p>
            <a:pPr indent="361950" algn="just"/>
            <a:r>
              <a:rPr lang="ru-RU" sz="1300">
                <a:latin typeface="Times New Roman" pitchFamily="18" charset="0"/>
                <a:cs typeface="Times New Roman" pitchFamily="18" charset="0"/>
              </a:rPr>
              <a:t>Специалистами методического отдела по дошкольному образованию МОУ ДПОС «Учебно-методический центр» в ноябре 2009 года был проведен анализ инновационного потенциала педагогов ДОУ района в целях выявления  уровня сформированности совокупных творческих характеристик личности педагогов, выражающих готовность совершенствовать педагогическую деятельность. Особое внимание было уделено изучению кадрового потенциала молодых специалистов ДОУ. Полученные результаты выявили профессиональные  затруднения не только по выдвижению перспективных и конкурентоспособных идей, нахождению решения нестандартных педагогических ситуаций и новых методов решения стандартных педагогических задач, но и в освоении и применении на практике современных педагогических технологий и программ развивающего обучения детей дошкольного возраста. Исходя из этого, была определена стратегия непрерывного повышения квалификации педагогов ДОУ на 2010 год.</a:t>
            </a:r>
          </a:p>
          <a:p>
            <a:pPr indent="361950" algn="just"/>
            <a:r>
              <a:rPr lang="ru-RU" sz="1300">
                <a:latin typeface="Times New Roman" pitchFamily="18" charset="0"/>
                <a:cs typeface="Times New Roman" pitchFamily="18" charset="0"/>
              </a:rPr>
              <a:t>Помимо традиционных форм и методов повышения квалификации в рамках районных методических объединений педагогов и проблемных семинаров,  был предложен нетрадиционный подход в организации сетевого взаимодействия по приоритетным направлениям деятельности и организация «Клуба молодых специалистов ДОУ». </a:t>
            </a:r>
          </a:p>
          <a:p>
            <a:pPr indent="361950" algn="just"/>
            <a:r>
              <a:rPr lang="ru-RU" sz="1300">
                <a:latin typeface="Times New Roman" pitchFamily="18" charset="0"/>
                <a:cs typeface="Times New Roman" pitchFamily="18" charset="0"/>
              </a:rPr>
              <a:t>Нашей целью стало инициировать позиционное сетевое партнерское взаимодействие в режиме профессионального сообщества специалистов различного уровня, а цель —  совместное решение актуальных и перспективных проблем собственного развития, но в контексте развития системы дошкольного образования. Здесь была поставлена довольно интересная задача, связанная с тем, чтобы ДОУ развивалось не как замкнутая организация, решающая собственные проблемы, а как организация, как-то вписывающаяся в дошкольное образовательное пространство и определяющаяся относительно него. </a:t>
            </a:r>
          </a:p>
          <a:p>
            <a:pPr indent="361950" algn="just"/>
            <a:r>
              <a:rPr lang="ru-RU" sz="1300">
                <a:latin typeface="Times New Roman" pitchFamily="18" charset="0"/>
                <a:cs typeface="Times New Roman" pitchFamily="18" charset="0"/>
              </a:rPr>
              <a:t>Мы в целом разработали модель сетевого взаимодействия, которая включает в себя сочетание отдельных моделей и организационных форм. Она отличается от других специализированных форм тем, что, во-первых, партнеры должны быть принципиально разнообразны, в этом случае вклад каждого партнера в сеть максимален, и в этом случае возникает необходимость позиционирования: «Я занимаю определенное место», «Я имею определенное лицо» и «Я другой по отношению к вам». В данном случае партнерство в сети — это использование определенного ресурса, которое заключается не просто в том, что ресурс суммируется, а осуществляется некое совместное действие, в результате которого получается новый продукт. Этот новый продукт был бы невозможен без того, чтобы были объединены кадровые  ресурсы. Соответственно, для возникновения нового продукта обязателен интерактивный характер взаимодействия. Каждое сетевое направление реализует собственный педагогический проект, результатом которого станут методические наработки: авторские программы дополнительного</a:t>
            </a:r>
          </a:p>
        </p:txBody>
      </p:sp>
      <p:sp>
        <p:nvSpPr>
          <p:cNvPr id="1434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12</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495.jpg"/>
          <p:cNvPicPr>
            <a:picLocks noChangeAspect="1"/>
          </p:cNvPicPr>
          <p:nvPr/>
        </p:nvPicPr>
        <p:blipFill>
          <a:blip r:embed="rId2"/>
          <a:stretch>
            <a:fillRect/>
          </a:stretch>
        </p:blipFill>
        <p:spPr>
          <a:xfrm>
            <a:off x="0" y="3166"/>
            <a:ext cx="6858000" cy="9137667"/>
          </a:xfrm>
          <a:prstGeom prst="rect">
            <a:avLst/>
          </a:prstGeom>
        </p:spPr>
      </p:pic>
      <p:sp>
        <p:nvSpPr>
          <p:cNvPr id="15363" name="TextBox 2"/>
          <p:cNvSpPr txBox="1">
            <a:spLocks noChangeArrowheads="1"/>
          </p:cNvSpPr>
          <p:nvPr/>
        </p:nvSpPr>
        <p:spPr bwMode="auto">
          <a:xfrm>
            <a:off x="285750" y="285750"/>
            <a:ext cx="6286500" cy="8851900"/>
          </a:xfrm>
          <a:prstGeom prst="rect">
            <a:avLst/>
          </a:prstGeom>
          <a:noFill/>
          <a:ln w="9525">
            <a:noFill/>
            <a:miter lim="800000"/>
            <a:headEnd/>
            <a:tailEnd/>
          </a:ln>
        </p:spPr>
        <p:txBody>
          <a:bodyPr>
            <a:spAutoFit/>
          </a:bodyPr>
          <a:lstStyle/>
          <a:p>
            <a:r>
              <a:rPr lang="ru-RU" sz="1300">
                <a:latin typeface="Times New Roman" pitchFamily="18" charset="0"/>
                <a:cs typeface="Times New Roman" pitchFamily="18" charset="0"/>
              </a:rPr>
              <a:t>образования, инструментарий для проведения мониторинга качества образователь- ных услуг в учреждениях и др.</a:t>
            </a:r>
          </a:p>
          <a:p>
            <a:pPr algn="just"/>
            <a:r>
              <a:rPr lang="ru-RU" sz="1400"/>
              <a:t>        </a:t>
            </a:r>
            <a:r>
              <a:rPr lang="ru-RU" sz="1300">
                <a:latin typeface="Times New Roman" pitchFamily="18" charset="0"/>
                <a:cs typeface="Times New Roman" pitchFamily="18" charset="0"/>
              </a:rPr>
              <a:t>Нами также  разработан пакет документов по организации сетевого взаимодействия для учреждений дошкольного образования:</a:t>
            </a:r>
          </a:p>
          <a:p>
            <a:pPr algn="just">
              <a:buFont typeface="Arial" charset="0"/>
              <a:buChar char="•"/>
            </a:pPr>
            <a:r>
              <a:rPr lang="ru-RU" sz="1300">
                <a:latin typeface="Times New Roman" pitchFamily="18" charset="0"/>
                <a:cs typeface="Times New Roman" pitchFamily="18" charset="0"/>
              </a:rPr>
              <a:t>Модель сетевого взаимодействия ДОУ.</a:t>
            </a:r>
          </a:p>
          <a:p>
            <a:pPr algn="just">
              <a:buFont typeface="Arial" charset="0"/>
              <a:buChar char="•"/>
            </a:pPr>
            <a:r>
              <a:rPr lang="ru-RU" sz="1300">
                <a:latin typeface="Times New Roman" pitchFamily="18" charset="0"/>
                <a:cs typeface="Times New Roman" pitchFamily="18" charset="0"/>
              </a:rPr>
              <a:t>Концепция сетевого мониторинга развития учреждений.</a:t>
            </a:r>
          </a:p>
          <a:p>
            <a:pPr algn="just">
              <a:buFont typeface="Arial" charset="0"/>
              <a:buChar char="•"/>
            </a:pPr>
            <a:r>
              <a:rPr lang="ru-RU" sz="1300">
                <a:latin typeface="Times New Roman" pitchFamily="18" charset="0"/>
                <a:cs typeface="Times New Roman" pitchFamily="18" charset="0"/>
              </a:rPr>
              <a:t>Модель сетевого позиционирования ДОУ.</a:t>
            </a:r>
          </a:p>
          <a:p>
            <a:pPr algn="just">
              <a:buFont typeface="Arial" charset="0"/>
              <a:buChar char="•"/>
            </a:pPr>
            <a:r>
              <a:rPr lang="ru-RU" sz="1300">
                <a:latin typeface="Times New Roman" pitchFamily="18" charset="0"/>
                <a:cs typeface="Times New Roman" pitchFamily="18" charset="0"/>
              </a:rPr>
              <a:t>Модель сетевого обучения.</a:t>
            </a:r>
          </a:p>
          <a:p>
            <a:pPr algn="just">
              <a:buFont typeface="Arial" charset="0"/>
              <a:buChar char="•"/>
            </a:pPr>
            <a:r>
              <a:rPr lang="ru-RU" sz="1300">
                <a:latin typeface="Times New Roman" pitchFamily="18" charset="0"/>
                <a:cs typeface="Times New Roman" pitchFamily="18" charset="0"/>
              </a:rPr>
              <a:t>Методические рекомендации по организации сетевых конкурсов.</a:t>
            </a:r>
          </a:p>
          <a:p>
            <a:pPr algn="just">
              <a:buFont typeface="Arial" charset="0"/>
              <a:buChar char="•"/>
            </a:pPr>
            <a:r>
              <a:rPr lang="ru-RU" sz="1300">
                <a:latin typeface="Times New Roman" pitchFamily="18" charset="0"/>
                <a:cs typeface="Times New Roman" pitchFamily="18" charset="0"/>
              </a:rPr>
              <a:t>Модель сетевого проектирования.</a:t>
            </a:r>
          </a:p>
          <a:p>
            <a:pPr algn="just"/>
            <a:r>
              <a:rPr lang="ru-RU" sz="1300">
                <a:latin typeface="Times New Roman" pitchFamily="18" charset="0"/>
                <a:cs typeface="Times New Roman" pitchFamily="18" charset="0"/>
              </a:rPr>
              <a:t>         В целях развития сетевого взаимодействия были определены следующие задачи:</a:t>
            </a:r>
          </a:p>
          <a:p>
            <a:pPr algn="just"/>
            <a:r>
              <a:rPr lang="ru-RU" sz="1300">
                <a:latin typeface="Times New Roman" pitchFamily="18" charset="0"/>
                <a:cs typeface="Times New Roman" pitchFamily="18" charset="0"/>
              </a:rPr>
              <a:t>- Обобщение и изучение опыта работы педагогических коллективов внутри сети.</a:t>
            </a:r>
          </a:p>
          <a:p>
            <a:pPr algn="just"/>
            <a:r>
              <a:rPr lang="ru-RU" sz="1300">
                <a:latin typeface="Times New Roman" pitchFamily="18" charset="0"/>
                <a:cs typeface="Times New Roman" pitchFamily="18" charset="0"/>
              </a:rPr>
              <a:t>- Стимулирование роста педагогического мастерства.</a:t>
            </a:r>
          </a:p>
          <a:p>
            <a:pPr algn="just"/>
            <a:r>
              <a:rPr lang="ru-RU" sz="1300">
                <a:latin typeface="Times New Roman" pitchFamily="18" charset="0"/>
                <a:cs typeface="Times New Roman" pitchFamily="18" charset="0"/>
              </a:rPr>
              <a:t>- Поддержка системы непрерывного образования и самообразования как одного из факторов успеха в педагогической деятельности.</a:t>
            </a:r>
          </a:p>
          <a:p>
            <a:pPr algn="just"/>
            <a:r>
              <a:rPr lang="ru-RU" sz="1300">
                <a:latin typeface="Times New Roman" pitchFamily="18" charset="0"/>
                <a:cs typeface="Times New Roman" pitchFamily="18" charset="0"/>
              </a:rPr>
              <a:t>        Для регуляции и координации деятельности сетевых сообществ разработан пакет необходимых документов, включающих: положение о сетевом взаимодействии, планы работы по направлениям, структуры сетевых сообществ, пошаговые инструкции.</a:t>
            </a:r>
          </a:p>
          <a:p>
            <a:pPr algn="just"/>
            <a:r>
              <a:rPr lang="ru-RU" sz="1300">
                <a:latin typeface="Times New Roman" pitchFamily="18" charset="0"/>
                <a:cs typeface="Times New Roman" pitchFamily="18" charset="0"/>
              </a:rPr>
              <a:t>        Цель  данного сетевого взаимодействия  не только презентация и обмен педагогическим опытом, проведение семинарских занятий, мастер-классов и взаимопосещение, но и реализация творческих сетевых  проектов, результатом которых будет определенный методический продукт.</a:t>
            </a:r>
          </a:p>
          <a:p>
            <a:pPr algn="just"/>
            <a:r>
              <a:rPr lang="ru-RU" sz="1300">
                <a:latin typeface="Times New Roman" pitchFamily="18" charset="0"/>
                <a:cs typeface="Times New Roman" pitchFamily="18" charset="0"/>
              </a:rPr>
              <a:t>        Инновационным потенциалом таких проектов является предоставление образовательными учреждениями методических рекомендаций по организации различных видов организационной, педагогической и управленческой деятельности, направленной на проектирование и становление в образовательном учреждении действующей модели дошкольного образования. Разработка рекомендаций другим ДОУ по организации работы, направленной на повышение эффективности процесса социализации воспитанников и практических пособий образовательным учреждениям по вопросам моделирования, формирования и развития воспитательных систем дошкольного образования.</a:t>
            </a:r>
          </a:p>
          <a:p>
            <a:r>
              <a:rPr lang="ru-RU" sz="1300">
                <a:latin typeface="Times New Roman" pitchFamily="18" charset="0"/>
                <a:cs typeface="Times New Roman" pitchFamily="18" charset="0"/>
              </a:rPr>
              <a:t>        Структурными подразделениями творческих сетевых проектов являются:</a:t>
            </a:r>
          </a:p>
          <a:p>
            <a:pPr>
              <a:buFont typeface="Arial" charset="0"/>
              <a:buChar char="•"/>
            </a:pPr>
            <a:r>
              <a:rPr lang="ru-RU" sz="1300">
                <a:latin typeface="Times New Roman" pitchFamily="18" charset="0"/>
                <a:cs typeface="Times New Roman" pitchFamily="18" charset="0"/>
              </a:rPr>
              <a:t>Лаборатория конструирования педагогических задач.</a:t>
            </a:r>
          </a:p>
          <a:p>
            <a:pPr>
              <a:buFont typeface="Arial" charset="0"/>
              <a:buChar char="•"/>
            </a:pPr>
            <a:r>
              <a:rPr lang="ru-RU" sz="1300">
                <a:latin typeface="Times New Roman" pitchFamily="18" charset="0"/>
                <a:cs typeface="Times New Roman" pitchFamily="18" charset="0"/>
              </a:rPr>
              <a:t>Группа разработки методических пособий и средств наглядности.</a:t>
            </a:r>
          </a:p>
          <a:p>
            <a:pPr>
              <a:buFont typeface="Arial" charset="0"/>
              <a:buChar char="•"/>
            </a:pPr>
            <a:r>
              <a:rPr lang="ru-RU" sz="1300">
                <a:latin typeface="Times New Roman" pitchFamily="18" charset="0"/>
                <a:cs typeface="Times New Roman" pitchFamily="18" charset="0"/>
              </a:rPr>
              <a:t>Группа информационного обеспечения.</a:t>
            </a:r>
          </a:p>
          <a:p>
            <a:pPr>
              <a:buFont typeface="Arial" charset="0"/>
              <a:buChar char="•"/>
            </a:pPr>
            <a:r>
              <a:rPr lang="ru-RU" sz="1300">
                <a:latin typeface="Times New Roman" pitchFamily="18" charset="0"/>
                <a:cs typeface="Times New Roman" pitchFamily="18" charset="0"/>
              </a:rPr>
              <a:t>Центр экскурсий и научных исследований.</a:t>
            </a:r>
          </a:p>
          <a:p>
            <a:pPr>
              <a:buFont typeface="Arial" charset="0"/>
              <a:buChar char="•"/>
            </a:pPr>
            <a:r>
              <a:rPr lang="ru-RU" sz="1300">
                <a:latin typeface="Times New Roman" pitchFamily="18" charset="0"/>
                <a:cs typeface="Times New Roman" pitchFamily="18" charset="0"/>
              </a:rPr>
              <a:t>Группа подготовки конкурсов, фестивалей и выставок.</a:t>
            </a:r>
          </a:p>
          <a:p>
            <a:pPr>
              <a:buFont typeface="Arial" charset="0"/>
              <a:buChar char="•"/>
            </a:pPr>
            <a:r>
              <a:rPr lang="ru-RU" sz="1300">
                <a:latin typeface="Times New Roman" pitchFamily="18" charset="0"/>
                <a:cs typeface="Times New Roman" pitchFamily="18" charset="0"/>
              </a:rPr>
              <a:t>Педагогическая мастерская (семинары, мастер-классы).</a:t>
            </a:r>
          </a:p>
          <a:p>
            <a:pPr>
              <a:buFont typeface="Arial" charset="0"/>
              <a:buChar char="•"/>
            </a:pPr>
            <a:r>
              <a:rPr lang="ru-RU" sz="1300">
                <a:latin typeface="Times New Roman" pitchFamily="18" charset="0"/>
                <a:cs typeface="Times New Roman" pitchFamily="18" charset="0"/>
              </a:rPr>
              <a:t>Фото-кино-центр.</a:t>
            </a:r>
          </a:p>
          <a:p>
            <a:pPr>
              <a:buFont typeface="Arial" charset="0"/>
              <a:buChar char="•"/>
            </a:pPr>
            <a:r>
              <a:rPr lang="ru-RU" sz="1300">
                <a:latin typeface="Times New Roman" pitchFamily="18" charset="0"/>
                <a:cs typeface="Times New Roman" pitchFamily="18" charset="0"/>
              </a:rPr>
              <a:t>Пресс-центр.</a:t>
            </a:r>
          </a:p>
          <a:p>
            <a:r>
              <a:rPr lang="ru-RU" sz="1400"/>
              <a:t> </a:t>
            </a:r>
          </a:p>
          <a:p>
            <a:pPr algn="just"/>
            <a:endParaRPr lang="ru-RU" sz="1300">
              <a:latin typeface="Times New Roman" pitchFamily="18" charset="0"/>
              <a:cs typeface="Times New Roman" pitchFamily="18" charset="0"/>
            </a:endParaRPr>
          </a:p>
          <a:p>
            <a:pPr algn="just"/>
            <a:endParaRPr lang="ru-RU" sz="1300">
              <a:latin typeface="Times New Roman" pitchFamily="18" charset="0"/>
              <a:cs typeface="Times New Roman" pitchFamily="18" charset="0"/>
            </a:endParaRPr>
          </a:p>
        </p:txBody>
      </p:sp>
      <p:sp>
        <p:nvSpPr>
          <p:cNvPr id="1536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495.jpg"/>
          <p:cNvPicPr>
            <a:picLocks noChangeAspect="1"/>
          </p:cNvPicPr>
          <p:nvPr/>
        </p:nvPicPr>
        <p:blipFill>
          <a:blip r:embed="rId2"/>
          <a:stretch>
            <a:fillRect/>
          </a:stretch>
        </p:blipFill>
        <p:spPr>
          <a:xfrm>
            <a:off x="0" y="3166"/>
            <a:ext cx="6858000" cy="9137667"/>
          </a:xfrm>
          <a:prstGeom prst="rect">
            <a:avLst/>
          </a:prstGeom>
        </p:spPr>
      </p:pic>
      <p:sp>
        <p:nvSpPr>
          <p:cNvPr id="16387" name="TextBox 3"/>
          <p:cNvSpPr txBox="1">
            <a:spLocks noChangeArrowheads="1"/>
          </p:cNvSpPr>
          <p:nvPr/>
        </p:nvSpPr>
        <p:spPr bwMode="auto">
          <a:xfrm>
            <a:off x="285750" y="214313"/>
            <a:ext cx="6215063" cy="8228012"/>
          </a:xfrm>
          <a:prstGeom prst="rect">
            <a:avLst/>
          </a:prstGeom>
          <a:noFill/>
          <a:ln w="9525">
            <a:noFill/>
            <a:miter lim="800000"/>
            <a:headEnd/>
            <a:tailEnd/>
          </a:ln>
        </p:spPr>
        <p:txBody>
          <a:bodyPr>
            <a:spAutoFit/>
          </a:bodyPr>
          <a:lstStyle/>
          <a:p>
            <a:pPr indent="361950" algn="just"/>
            <a:r>
              <a:rPr lang="ru-RU" sz="1300">
                <a:latin typeface="Times New Roman" pitchFamily="18" charset="0"/>
                <a:cs typeface="Times New Roman" pitchFamily="18" charset="0"/>
              </a:rPr>
              <a:t>Как уже выше было сказано, состав педагогических кадров учреждений дошкольного образования разноуровневый  по образованию, квалификации и стажу. </a:t>
            </a:r>
          </a:p>
          <a:p>
            <a:pPr indent="361950" algn="just"/>
            <a:r>
              <a:rPr lang="ru-RU" sz="1300">
                <a:latin typeface="Times New Roman" pitchFamily="18" charset="0"/>
                <a:cs typeface="Times New Roman" pitchFamily="18" charset="0"/>
              </a:rPr>
              <a:t>Ежегодно практически во все детские сады поступает на работу новое поколение педагогов. Этот процесс можно сравнить с тем, как в класс поступает новенький ученик. Они всегда вначале под особым вниманием. Идет процесс взаимного изучения, «притирки», вхождения в педагогический коллектив. Молодые педагоги предпочитают свободу выбора, возможность творчества и поиска. Большинство педагогического пополнения нуждается не только в наставничестве, но и в возможности получить методическую, психолого-педагогическую и другую помощь. Специалистами УМЦ произведен мониторинг качественного состава молодых специалистов ДОУ (по сведениям, представленных 45 учреждениями района).</a:t>
            </a:r>
          </a:p>
          <a:p>
            <a:pPr indent="361950" algn="just"/>
            <a:r>
              <a:rPr lang="ru-RU" sz="1300">
                <a:latin typeface="Times New Roman" pitchFamily="18" charset="0"/>
                <a:cs typeface="Times New Roman" pitchFamily="18" charset="0"/>
              </a:rPr>
              <a:t>Количество поступивших на работу в ДОУ на должность воспитателя за период с 2006 по 2009 годы – 152 человека, уволились из них 65 человек, что составляет 43%.</a:t>
            </a:r>
          </a:p>
          <a:p>
            <a:pPr indent="361950" algn="just"/>
            <a:r>
              <a:rPr lang="ru-RU" sz="1300">
                <a:latin typeface="Times New Roman" pitchFamily="18" charset="0"/>
                <a:cs typeface="Times New Roman" pitchFamily="18" charset="0"/>
              </a:rPr>
              <a:t>Именно поэтому с января 2010 года МОУ ДПОС «Учебно-методический центр» начал свою работу в «Клубе молодых специалистов ДОУ». </a:t>
            </a:r>
          </a:p>
          <a:p>
            <a:pPr indent="361950" algn="just"/>
            <a:r>
              <a:rPr lang="ru-RU" sz="1300">
                <a:latin typeface="Times New Roman" pitchFamily="18" charset="0"/>
                <a:cs typeface="Times New Roman" pitchFamily="18" charset="0"/>
              </a:rPr>
              <a:t>Клуб является составной частью системы научно-методического сопровождения, направленной на развитие муниципального образования и объединяет педагогов с высшим и средним специальным образованием, имеющих стаж не более 5 лет. Это постоянно действующее профессиональное объединение молодых педагогов. </a:t>
            </a:r>
          </a:p>
          <a:p>
            <a:pPr indent="361950" algn="just"/>
            <a:r>
              <a:rPr lang="ru-RU" sz="1300">
                <a:latin typeface="Times New Roman" pitchFamily="18" charset="0"/>
                <a:cs typeface="Times New Roman" pitchFamily="18" charset="0"/>
              </a:rPr>
              <a:t>Одной из основных задач деятельности Координационного совета является сохранение и развитие кадрового потенциала системы образования, создание условий для сохранения молодых кадров и привлечения дополнительных ресурсов в систему образования.</a:t>
            </a:r>
          </a:p>
          <a:p>
            <a:pPr indent="361950" algn="just"/>
            <a:r>
              <a:rPr lang="ru-RU" sz="1300">
                <a:latin typeface="Times New Roman" pitchFamily="18" charset="0"/>
                <a:cs typeface="Times New Roman" pitchFamily="18" charset="0"/>
              </a:rPr>
              <a:t> «Клуб молодых специалистов» решает определённые задачи:</a:t>
            </a:r>
          </a:p>
          <a:p>
            <a:pPr indent="361950" algn="just"/>
            <a:r>
              <a:rPr lang="ru-RU" sz="1300">
                <a:latin typeface="Times New Roman" pitchFamily="18" charset="0"/>
                <a:cs typeface="Times New Roman" pitchFamily="18" charset="0"/>
              </a:rPr>
              <a:t>-  методическая поддержка молодых специалистов;</a:t>
            </a:r>
          </a:p>
          <a:p>
            <a:pPr indent="361950" algn="just"/>
            <a:r>
              <a:rPr lang="ru-RU" sz="1300">
                <a:latin typeface="Times New Roman" pitchFamily="18" charset="0"/>
                <a:cs typeface="Times New Roman" pitchFamily="18" charset="0"/>
              </a:rPr>
              <a:t>- оказание практической помощи молодым специалистам по изучению и внедрению в практику образовательных технологий;</a:t>
            </a:r>
          </a:p>
          <a:p>
            <a:pPr indent="361950" algn="just"/>
            <a:r>
              <a:rPr lang="ru-RU" sz="1300">
                <a:latin typeface="Times New Roman" pitchFamily="18" charset="0"/>
                <a:cs typeface="Times New Roman" pitchFamily="18" charset="0"/>
              </a:rPr>
              <a:t>- повышение педагогической квалификации работников образования;</a:t>
            </a:r>
          </a:p>
          <a:p>
            <a:pPr indent="361950" algn="just"/>
            <a:r>
              <a:rPr lang="ru-RU" sz="1300">
                <a:latin typeface="Times New Roman" pitchFamily="18" charset="0"/>
                <a:cs typeface="Times New Roman" pitchFamily="18" charset="0"/>
              </a:rPr>
              <a:t>- создание условий для закрепления молодых специалистов в дошкольных образовательных учреждениях ЭМР.</a:t>
            </a:r>
          </a:p>
          <a:p>
            <a:pPr indent="361950" algn="just"/>
            <a:r>
              <a:rPr lang="ru-RU" sz="1300">
                <a:latin typeface="Times New Roman" pitchFamily="18" charset="0"/>
                <a:cs typeface="Times New Roman" pitchFamily="18" charset="0"/>
              </a:rPr>
              <a:t>  Основные формы работы «Клуба молодых специалистов»:</a:t>
            </a:r>
          </a:p>
          <a:p>
            <a:pPr indent="361950" algn="just">
              <a:buFont typeface="Arial" charset="0"/>
              <a:buChar char="•"/>
            </a:pPr>
            <a:r>
              <a:rPr lang="ru-RU" sz="1300">
                <a:latin typeface="Times New Roman" pitchFamily="18" charset="0"/>
                <a:cs typeface="Times New Roman" pitchFamily="18" charset="0"/>
              </a:rPr>
              <a:t>ежегодное анкетирование молодых специалистов;</a:t>
            </a:r>
          </a:p>
          <a:p>
            <a:pPr indent="361950" algn="just">
              <a:buFont typeface="Arial" charset="0"/>
              <a:buChar char="•"/>
            </a:pPr>
            <a:r>
              <a:rPr lang="ru-RU" sz="1300">
                <a:latin typeface="Times New Roman" pitchFamily="18" charset="0"/>
                <a:cs typeface="Times New Roman" pitchFamily="18" charset="0"/>
              </a:rPr>
              <a:t>лекции, семинары, круглые столы, семинары-тренинги, постоянно действующие семинары, организованные специалистами МОУ ДПОС «Учебно-методический центр»;</a:t>
            </a:r>
          </a:p>
          <a:p>
            <a:pPr indent="361950" algn="just">
              <a:buFont typeface="Arial" charset="0"/>
              <a:buChar char="•"/>
            </a:pPr>
            <a:r>
              <a:rPr lang="ru-RU" sz="1300">
                <a:latin typeface="Times New Roman" pitchFamily="18" charset="0"/>
                <a:cs typeface="Times New Roman" pitchFamily="18" charset="0"/>
              </a:rPr>
              <a:t>участие в заседаниях методических объединений по вопросам методики обучения и воспитания детей;</a:t>
            </a:r>
          </a:p>
          <a:p>
            <a:pPr indent="361950" algn="just">
              <a:buFont typeface="Arial" charset="0"/>
              <a:buChar char="•"/>
            </a:pPr>
            <a:r>
              <a:rPr lang="ru-RU" sz="1300">
                <a:latin typeface="Times New Roman" pitchFamily="18" charset="0"/>
                <a:cs typeface="Times New Roman" pitchFamily="18" charset="0"/>
              </a:rPr>
              <a:t>мастер - классы опытных педагогов, взаимопосещение занятий и</a:t>
            </a:r>
          </a:p>
        </p:txBody>
      </p:sp>
      <p:sp>
        <p:nvSpPr>
          <p:cNvPr id="1638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a:t>
            </a:r>
            <a:r>
              <a:rPr lang="ru-RU" sz="1200">
                <a:solidFill>
                  <a:srgbClr val="898989"/>
                </a:solidFill>
                <a:latin typeface="Calibri" pitchFamily="34" charset="0"/>
              </a:rPr>
              <a:t>4</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495.jpg"/>
          <p:cNvPicPr>
            <a:picLocks noChangeAspect="1"/>
          </p:cNvPicPr>
          <p:nvPr/>
        </p:nvPicPr>
        <p:blipFill>
          <a:blip r:embed="rId2"/>
          <a:stretch>
            <a:fillRect/>
          </a:stretch>
        </p:blipFill>
        <p:spPr>
          <a:xfrm>
            <a:off x="0" y="3166"/>
            <a:ext cx="6858000" cy="9137667"/>
          </a:xfrm>
          <a:prstGeom prst="rect">
            <a:avLst/>
          </a:prstGeom>
        </p:spPr>
      </p:pic>
      <p:sp>
        <p:nvSpPr>
          <p:cNvPr id="17411" name="TextBox 2"/>
          <p:cNvSpPr txBox="1">
            <a:spLocks noChangeArrowheads="1"/>
          </p:cNvSpPr>
          <p:nvPr/>
        </p:nvSpPr>
        <p:spPr bwMode="auto">
          <a:xfrm>
            <a:off x="428625" y="285750"/>
            <a:ext cx="6072188" cy="7037388"/>
          </a:xfrm>
          <a:prstGeom prst="rect">
            <a:avLst/>
          </a:prstGeom>
          <a:noFill/>
          <a:ln w="9525">
            <a:noFill/>
            <a:miter lim="800000"/>
            <a:headEnd/>
            <a:tailEnd/>
          </a:ln>
        </p:spPr>
        <p:txBody>
          <a:bodyPr>
            <a:spAutoFit/>
          </a:bodyPr>
          <a:lstStyle/>
          <a:p>
            <a:r>
              <a:rPr lang="ru-RU" sz="1300">
                <a:latin typeface="Times New Roman" pitchFamily="18" charset="0"/>
                <a:cs typeface="Times New Roman" pitchFamily="18" charset="0"/>
              </a:rPr>
              <a:t>разноплановых мероприятий с детьми дошкольного возраста с  последующим обсуждением;</a:t>
            </a:r>
          </a:p>
          <a:p>
            <a:pPr>
              <a:buFont typeface="Arial" charset="0"/>
              <a:buChar char="•"/>
            </a:pPr>
            <a:r>
              <a:rPr lang="ru-RU" sz="1300">
                <a:latin typeface="Times New Roman" pitchFamily="18" charset="0"/>
                <a:cs typeface="Times New Roman" pitchFamily="18" charset="0"/>
              </a:rPr>
              <a:t> индивидуальные консультации методистов по специфике содержания и методике обучения и воспитания конкретных направлений образовательных программ.</a:t>
            </a:r>
          </a:p>
          <a:p>
            <a:pPr algn="just"/>
            <a:r>
              <a:rPr lang="ru-RU" sz="1300">
                <a:latin typeface="Times New Roman" pitchFamily="18" charset="0"/>
                <a:cs typeface="Times New Roman" pitchFamily="18" charset="0"/>
              </a:rPr>
              <a:t>     Но кроме этого у молодых специалистов появилась возможность участия в «Лаборатории проектов» и «Педагогической мастерской», где они также смогут проявить себя в инновационной деятельности на уровне муниципального района в рамках проведения «Фестиваля педагогических идей – 2010 г».</a:t>
            </a:r>
          </a:p>
          <a:p>
            <a:pPr algn="just"/>
            <a:r>
              <a:rPr lang="ru-RU" sz="1300">
                <a:latin typeface="Times New Roman" pitchFamily="18" charset="0"/>
                <a:cs typeface="Times New Roman" pitchFamily="18" charset="0"/>
              </a:rPr>
              <a:t>     Данный подход к повышению квалификации поможет, как нам кажется в перспективе, педагогам ДОУ совершенствовать следующие профессиональные качества  и умения: </a:t>
            </a:r>
          </a:p>
          <a:p>
            <a:pPr algn="just"/>
            <a:r>
              <a:rPr lang="ru-RU" sz="1300">
                <a:latin typeface="Times New Roman" pitchFamily="18" charset="0"/>
                <a:cs typeface="Times New Roman" pitchFamily="18" charset="0"/>
              </a:rPr>
              <a:t>• Ответственность и адаптируемость – умение нести ответственность и проявлять гибкость в личной и общественной сферах, в трудовой деятельности; устанавливать высокие стандарты и цели для себя и других и соответствовать им, воспитание толерантности. </a:t>
            </a:r>
          </a:p>
          <a:p>
            <a:pPr algn="just"/>
            <a:r>
              <a:rPr lang="ru-RU" sz="1300">
                <a:latin typeface="Times New Roman" pitchFamily="18" charset="0"/>
                <a:cs typeface="Times New Roman" pitchFamily="18" charset="0"/>
              </a:rPr>
              <a:t>• Коммуникативные умения – умение осуществлять эффективные коммуникации в устной, письменной и мультимедийной формах в разнообразных контекстах. </a:t>
            </a:r>
          </a:p>
          <a:p>
            <a:pPr algn="just"/>
            <a:r>
              <a:rPr lang="ru-RU" sz="1300">
                <a:latin typeface="Times New Roman" pitchFamily="18" charset="0"/>
                <a:cs typeface="Times New Roman" pitchFamily="18" charset="0"/>
              </a:rPr>
              <a:t>• Творческий потенциал и любознательность – умение разрабатывать, осуществлять и передавать новые идеи, познавательная активность. </a:t>
            </a:r>
          </a:p>
          <a:p>
            <a:pPr algn="just"/>
            <a:r>
              <a:rPr lang="ru-RU" sz="1300">
                <a:latin typeface="Times New Roman" pitchFamily="18" charset="0"/>
                <a:cs typeface="Times New Roman" pitchFamily="18" charset="0"/>
              </a:rPr>
              <a:t>• Критическое мышление – умение здраво рассуждать в ситуациях сложного выбора, понимать взаимосвязи между системами.</a:t>
            </a:r>
          </a:p>
          <a:p>
            <a:pPr algn="just"/>
            <a:r>
              <a:rPr lang="ru-RU" sz="1300">
                <a:latin typeface="Times New Roman" pitchFamily="18" charset="0"/>
                <a:cs typeface="Times New Roman" pitchFamily="18" charset="0"/>
              </a:rPr>
              <a:t>• Информационные и мультимедийные умения – умение находить, обрабатывать, анализировать, оценивать и использовать информацию, применять мультимедиа для представления информации.</a:t>
            </a:r>
          </a:p>
          <a:p>
            <a:pPr algn="just"/>
            <a:r>
              <a:rPr lang="ru-RU" sz="1300">
                <a:latin typeface="Times New Roman" pitchFamily="18" charset="0"/>
                <a:cs typeface="Times New Roman" pitchFamily="18" charset="0"/>
              </a:rPr>
              <a:t>• Сотрудничество и взаимодействие – умение продуктивно работать в команде, быть лидером; адаптироваться к различным ролям и обязанностям; уважать различные взгляды. </a:t>
            </a:r>
          </a:p>
          <a:p>
            <a:pPr algn="just"/>
            <a:r>
              <a:rPr lang="ru-RU" sz="1300">
                <a:latin typeface="Times New Roman" pitchFamily="18" charset="0"/>
                <a:cs typeface="Times New Roman" pitchFamily="18" charset="0"/>
              </a:rPr>
              <a:t>• Постановка и решение проблемы – умение выявить, проанализировать и решить проблему. </a:t>
            </a:r>
          </a:p>
          <a:p>
            <a:pPr algn="just"/>
            <a:r>
              <a:rPr lang="ru-RU" sz="1300">
                <a:latin typeface="Times New Roman" pitchFamily="18" charset="0"/>
                <a:cs typeface="Times New Roman" pitchFamily="18" charset="0"/>
              </a:rPr>
              <a:t>• Социальная ответственность –умение учитывать социальные интересы при принятии решений; этичное поведение в личной сфере, на рабочем месте и в коллективе. </a:t>
            </a:r>
          </a:p>
          <a:p>
            <a:pPr algn="just"/>
            <a:r>
              <a:rPr lang="ru-RU" sz="1300">
                <a:latin typeface="Times New Roman" pitchFamily="18" charset="0"/>
                <a:cs typeface="Times New Roman" pitchFamily="18" charset="0"/>
              </a:rPr>
              <a:t> </a:t>
            </a:r>
          </a:p>
          <a:p>
            <a:pPr algn="just"/>
            <a:r>
              <a:rPr lang="ru-RU" sz="1300">
                <a:latin typeface="Times New Roman" pitchFamily="18" charset="0"/>
                <a:cs typeface="Times New Roman" pitchFamily="18" charset="0"/>
              </a:rPr>
              <a:t> </a:t>
            </a:r>
          </a:p>
          <a:p>
            <a:pPr algn="just"/>
            <a:endParaRPr lang="ru-RU" sz="1300">
              <a:latin typeface="Times New Roman" pitchFamily="18" charset="0"/>
              <a:cs typeface="Times New Roman" pitchFamily="18" charset="0"/>
            </a:endParaRPr>
          </a:p>
        </p:txBody>
      </p:sp>
      <p:sp>
        <p:nvSpPr>
          <p:cNvPr id="1741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15</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descr="515.jpg"/>
          <p:cNvPicPr>
            <a:picLocks noChangeAspect="1"/>
          </p:cNvPicPr>
          <p:nvPr/>
        </p:nvPicPr>
        <p:blipFill>
          <a:blip r:embed="rId2"/>
          <a:stretch>
            <a:fillRect/>
          </a:stretch>
        </p:blipFill>
        <p:spPr>
          <a:xfrm>
            <a:off x="0" y="3166"/>
            <a:ext cx="6858000" cy="9137667"/>
          </a:xfrm>
          <a:prstGeom prst="rect">
            <a:avLst/>
          </a:prstGeom>
        </p:spPr>
      </p:pic>
      <p:cxnSp>
        <p:nvCxnSpPr>
          <p:cNvPr id="5" name="Прямая соединительная линия 4"/>
          <p:cNvCxnSpPr/>
          <p:nvPr/>
        </p:nvCxnSpPr>
        <p:spPr>
          <a:xfrm>
            <a:off x="2143125" y="714375"/>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18436" name="TextBox 5"/>
          <p:cNvSpPr txBox="1">
            <a:spLocks noChangeArrowheads="1"/>
          </p:cNvSpPr>
          <p:nvPr/>
        </p:nvSpPr>
        <p:spPr bwMode="auto">
          <a:xfrm>
            <a:off x="5000625" y="1000125"/>
            <a:ext cx="184150" cy="369888"/>
          </a:xfrm>
          <a:prstGeom prst="rect">
            <a:avLst/>
          </a:prstGeom>
          <a:noFill/>
          <a:ln w="9525">
            <a:noFill/>
            <a:miter lim="800000"/>
            <a:headEnd/>
            <a:tailEnd/>
          </a:ln>
        </p:spPr>
        <p:txBody>
          <a:bodyPr wrap="none">
            <a:spAutoFit/>
          </a:bodyPr>
          <a:lstStyle/>
          <a:p>
            <a:endParaRPr lang="ru-RU"/>
          </a:p>
        </p:txBody>
      </p:sp>
      <p:sp>
        <p:nvSpPr>
          <p:cNvPr id="18437" name="Прямоугольник 6"/>
          <p:cNvSpPr>
            <a:spLocks noChangeArrowheads="1"/>
          </p:cNvSpPr>
          <p:nvPr/>
        </p:nvSpPr>
        <p:spPr bwMode="auto">
          <a:xfrm>
            <a:off x="0" y="1979613"/>
            <a:ext cx="2276475" cy="933450"/>
          </a:xfrm>
          <a:prstGeom prst="rect">
            <a:avLst/>
          </a:prstGeom>
          <a:noFill/>
          <a:ln w="9525">
            <a:noFill/>
            <a:miter lim="800000"/>
            <a:headEnd/>
            <a:tailEnd/>
          </a:ln>
        </p:spPr>
        <p:txBody>
          <a:bodyPr>
            <a:spAutoFit/>
          </a:bodyPr>
          <a:lstStyle/>
          <a:p>
            <a:pPr algn="ctr"/>
            <a:r>
              <a:rPr lang="ru-RU" sz="1100" i="1">
                <a:latin typeface="Times New Roman" pitchFamily="18" charset="0"/>
                <a:cs typeface="Times New Roman" pitchFamily="18" charset="0"/>
              </a:rPr>
              <a:t>Методист</a:t>
            </a:r>
          </a:p>
          <a:p>
            <a:pPr algn="ctr"/>
            <a:r>
              <a:rPr lang="ru-RU" sz="1100" b="1" i="1">
                <a:latin typeface="Times New Roman" pitchFamily="18" charset="0"/>
                <a:cs typeface="Times New Roman" pitchFamily="18" charset="0"/>
              </a:rPr>
              <a:t>Сидорик Н.В.</a:t>
            </a:r>
            <a:endParaRPr lang="ru-RU" sz="1100" i="1">
              <a:latin typeface="Times New Roman" pitchFamily="18" charset="0"/>
              <a:cs typeface="Times New Roman" pitchFamily="18" charset="0"/>
            </a:endParaRPr>
          </a:p>
          <a:p>
            <a:pPr algn="ctr"/>
            <a:r>
              <a:rPr lang="ru-RU" sz="1100" i="1">
                <a:latin typeface="Times New Roman" pitchFamily="18" charset="0"/>
                <a:cs typeface="Times New Roman" pitchFamily="18" charset="0"/>
              </a:rPr>
              <a:t> МОУ ДПОС</a:t>
            </a:r>
          </a:p>
          <a:p>
            <a:pPr algn="ctr"/>
            <a:r>
              <a:rPr lang="ru-RU" sz="1100" i="1">
                <a:latin typeface="Times New Roman" pitchFamily="18" charset="0"/>
                <a:cs typeface="Times New Roman" pitchFamily="18" charset="0"/>
              </a:rPr>
              <a:t>УМЦ г. Энгельса</a:t>
            </a:r>
          </a:p>
          <a:p>
            <a:endParaRPr lang="ru-RU" sz="1100" i="1"/>
          </a:p>
        </p:txBody>
      </p:sp>
      <p:sp>
        <p:nvSpPr>
          <p:cNvPr id="18438" name="TextBox 7"/>
          <p:cNvSpPr txBox="1">
            <a:spLocks noChangeArrowheads="1"/>
          </p:cNvSpPr>
          <p:nvPr/>
        </p:nvSpPr>
        <p:spPr bwMode="auto">
          <a:xfrm>
            <a:off x="333375" y="2627313"/>
            <a:ext cx="6215063" cy="290512"/>
          </a:xfrm>
          <a:prstGeom prst="rect">
            <a:avLst/>
          </a:prstGeom>
          <a:noFill/>
          <a:ln w="9525">
            <a:noFill/>
            <a:miter lim="800000"/>
            <a:headEnd/>
            <a:tailEnd/>
          </a:ln>
        </p:spPr>
        <p:txBody>
          <a:bodyPr>
            <a:spAutoFit/>
          </a:bodyPr>
          <a:lstStyle/>
          <a:p>
            <a:pPr indent="361950"/>
            <a:endParaRPr lang="ru-RU" sz="1300">
              <a:latin typeface="Times New Roman" pitchFamily="18" charset="0"/>
              <a:cs typeface="Times New Roman" pitchFamily="18" charset="0"/>
            </a:endParaRPr>
          </a:p>
        </p:txBody>
      </p:sp>
      <p:sp>
        <p:nvSpPr>
          <p:cNvPr id="18440" name="TextBox 9"/>
          <p:cNvSpPr txBox="1">
            <a:spLocks noChangeArrowheads="1"/>
          </p:cNvSpPr>
          <p:nvPr/>
        </p:nvSpPr>
        <p:spPr bwMode="auto">
          <a:xfrm>
            <a:off x="2071688" y="1714500"/>
            <a:ext cx="4500562" cy="1282700"/>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Для проведения экспертизы уровня профессиональной компетентности и оценки качества труда аттестуемых педагогических работников дошкольных образовательных учреждений 15.09.2009 г. был утвержден состав экспертной группы муниципальной аттестационной комиссии:</a:t>
            </a:r>
            <a:endParaRPr lang="ru-RU" sz="1300"/>
          </a:p>
          <a:p>
            <a:pPr algn="just"/>
            <a:r>
              <a:rPr lang="ru-RU" sz="1300">
                <a:latin typeface="Times New Roman" pitchFamily="18" charset="0"/>
                <a:cs typeface="Times New Roman" pitchFamily="18" charset="0"/>
              </a:rPr>
              <a:t>         </a:t>
            </a:r>
            <a:endParaRPr lang="ru-RU" sz="1300"/>
          </a:p>
        </p:txBody>
      </p:sp>
      <p:sp>
        <p:nvSpPr>
          <p:cNvPr id="18441" name="TextBox 7"/>
          <p:cNvSpPr txBox="1">
            <a:spLocks noChangeArrowheads="1"/>
          </p:cNvSpPr>
          <p:nvPr/>
        </p:nvSpPr>
        <p:spPr bwMode="auto">
          <a:xfrm>
            <a:off x="357188" y="2714625"/>
            <a:ext cx="6215062" cy="5449888"/>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председатель -  Кутовая Е.В. – заведующая МДОУ № 33; секретарь – Ткаченко М.П. – музыкальный руководитель МДОУ № 17; члены экспертной группы: Сидорик Н.В. – методист МОУ ДПОС «Учебно-методический центр», Худошина Е.В. – старший воспитатель МДОУ № 45, Красавина Л.В. – старший воспитатель МДОУ № 53, Гужова М.А. – старший воспитатель МДОУ № 76, Маратканова Е.И. – старший воспитатель МДОУ № 9, Басирова Ж. – старший воспитатель ЦРР «Детский сад № 6», Дукова М.Н. – учитель-дефектолог МДОУ № 45, Курыгина Н.И. – инструктор по физической культуре МДОУ № 53, Митина Н.И. – учитель-логопед МДОУ № 74.  </a:t>
            </a:r>
          </a:p>
          <a:p>
            <a:pPr algn="just"/>
            <a:r>
              <a:rPr lang="ru-RU" sz="1300">
                <a:latin typeface="Times New Roman" pitchFamily="18" charset="0"/>
                <a:cs typeface="Times New Roman" pitchFamily="18" charset="0"/>
              </a:rPr>
              <a:t>          Работа  экспертной группы по аттестации педагогических работников дошкольных образовательных учреждений осуществлялась в период с 01.10.2009 г. по 30.04.2010 г. Всего было проведено 7 заседаний.</a:t>
            </a:r>
          </a:p>
          <a:p>
            <a:pPr algn="just"/>
            <a:r>
              <a:rPr lang="ru-RU" sz="1300">
                <a:latin typeface="Times New Roman" pitchFamily="18" charset="0"/>
                <a:cs typeface="Times New Roman" pitchFamily="18" charset="0"/>
              </a:rPr>
              <a:t>          В 2009-2010 году подано 133 заявления педагогов и руководителей дошкольных образовательных учреждений в муниципальную  аттестационную комиссию, из них 24 педагога отозвали заявления. По семейным обстоятельствам – 9 чел., в связи с аттестацией на высшую квалификационную категорию – 12 чел., с переходом на другую должность – 1 чел., в связи с увольнением – 1 чел., по болезни - 1 чел.</a:t>
            </a:r>
          </a:p>
          <a:p>
            <a:pPr algn="just"/>
            <a:r>
              <a:rPr lang="ru-RU" sz="1300">
                <a:latin typeface="Times New Roman" pitchFamily="18" charset="0"/>
                <a:cs typeface="Times New Roman" pitchFamily="18" charset="0"/>
              </a:rPr>
              <a:t>          Сроки прохождения аттестации для каждого педагогического и руководящего  работника устанавливались индивидуально в соответствии с графиком, о чем работник извещался не позднее, чем за две недели до начала аттестации.</a:t>
            </a:r>
          </a:p>
          <a:p>
            <a:pPr algn="just"/>
            <a:r>
              <a:rPr lang="ru-RU" sz="1300">
                <a:latin typeface="Times New Roman" pitchFamily="18" charset="0"/>
                <a:cs typeface="Times New Roman" pitchFamily="18" charset="0"/>
              </a:rPr>
              <a:t>          Продолжительность аттестации для каждого аттестуемого не превышала двух месяцев с начала ее прохождения до принятия решения аттестационной комиссии. </a:t>
            </a:r>
          </a:p>
          <a:p>
            <a:pPr algn="just"/>
            <a:r>
              <a:rPr lang="ru-RU" sz="1300">
                <a:latin typeface="Times New Roman" pitchFamily="18" charset="0"/>
                <a:cs typeface="Times New Roman" pitchFamily="18" charset="0"/>
              </a:rPr>
              <a:t>          Аттестовано на первую квалификационную категорию по должности «руководитель» 21 чел.: 5 -  заведующих, 4 – старших воспитателя, 12 – заместителей заведующего по АХЧ; 88 педагогических работников из них: 9 - музыкальных руководителей, 4 -  инструктора по физической культуре, 2 - учителя – дефектолога, 4 -  учителя – логопеда, 2 – педагога-психолога, 67 -  воспитателей. </a:t>
            </a:r>
          </a:p>
        </p:txBody>
      </p:sp>
      <p:sp>
        <p:nvSpPr>
          <p:cNvPr id="18442" name="WordArt 11"/>
          <p:cNvSpPr>
            <a:spLocks noChangeArrowheads="1" noChangeShapeType="1" noTextEdit="1"/>
          </p:cNvSpPr>
          <p:nvPr/>
        </p:nvSpPr>
        <p:spPr bwMode="auto">
          <a:xfrm>
            <a:off x="2500313" y="214313"/>
            <a:ext cx="3643312" cy="400050"/>
          </a:xfrm>
          <a:prstGeom prst="rect">
            <a:avLst/>
          </a:prstGeom>
        </p:spPr>
        <p:txBody>
          <a:bodyPr wrap="none" fromWordArt="1">
            <a:prstTxWarp prst="textPlain">
              <a:avLst>
                <a:gd name="adj" fmla="val 49875"/>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Monotype Corsiva"/>
              </a:rPr>
              <a:t>Методический    справочник</a:t>
            </a:r>
          </a:p>
        </p:txBody>
      </p:sp>
      <p:sp>
        <p:nvSpPr>
          <p:cNvPr id="18443" name="Rectangle 13"/>
          <p:cNvSpPr>
            <a:spLocks noChangeArrowheads="1"/>
          </p:cNvSpPr>
          <p:nvPr/>
        </p:nvSpPr>
        <p:spPr bwMode="auto">
          <a:xfrm>
            <a:off x="2133600" y="827088"/>
            <a:ext cx="4248150" cy="1006475"/>
          </a:xfrm>
          <a:prstGeom prst="rect">
            <a:avLst/>
          </a:prstGeom>
          <a:noFill/>
          <a:ln w="9525">
            <a:noFill/>
            <a:miter lim="800000"/>
            <a:headEnd/>
            <a:tailEnd/>
          </a:ln>
        </p:spPr>
        <p:txBody>
          <a:bodyPr>
            <a:spAutoFit/>
          </a:bodyPr>
          <a:lstStyle/>
          <a:p>
            <a:pPr algn="ctr"/>
            <a:r>
              <a:rPr lang="ru-RU" sz="2000" b="1">
                <a:latin typeface="Monotype Corsiva" pitchFamily="66" charset="0"/>
              </a:rPr>
              <a:t>Анализ работы по повышению профессиональной квалификации </a:t>
            </a:r>
          </a:p>
          <a:p>
            <a:pPr algn="ctr"/>
            <a:r>
              <a:rPr lang="ru-RU" sz="2000" b="1">
                <a:latin typeface="Monotype Corsiva" pitchFamily="66" charset="0"/>
              </a:rPr>
              <a:t>работников  ДОУ</a:t>
            </a:r>
          </a:p>
        </p:txBody>
      </p:sp>
      <p:sp>
        <p:nvSpPr>
          <p:cNvPr id="1844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16</a:t>
            </a:r>
          </a:p>
        </p:txBody>
      </p:sp>
      <p:pic>
        <p:nvPicPr>
          <p:cNvPr id="14" name="Рисунок 13" descr="857.jpg"/>
          <p:cNvPicPr>
            <a:picLocks noChangeAspect="1"/>
          </p:cNvPicPr>
          <p:nvPr/>
        </p:nvPicPr>
        <p:blipFill>
          <a:blip r:embed="rId3"/>
          <a:stretch>
            <a:fillRect/>
          </a:stretch>
        </p:blipFill>
        <p:spPr>
          <a:xfrm>
            <a:off x="428604" y="142844"/>
            <a:ext cx="1332973" cy="1858378"/>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515.jpg"/>
          <p:cNvPicPr>
            <a:picLocks noChangeAspect="1"/>
          </p:cNvPicPr>
          <p:nvPr/>
        </p:nvPicPr>
        <p:blipFill>
          <a:blip r:embed="rId2"/>
          <a:stretch>
            <a:fillRect/>
          </a:stretch>
        </p:blipFill>
        <p:spPr>
          <a:xfrm>
            <a:off x="0" y="3166"/>
            <a:ext cx="6858000" cy="9137667"/>
          </a:xfrm>
          <a:prstGeom prst="rect">
            <a:avLst/>
          </a:prstGeom>
        </p:spPr>
      </p:pic>
      <p:sp>
        <p:nvSpPr>
          <p:cNvPr id="19459" name="TextBox 5"/>
          <p:cNvSpPr txBox="1">
            <a:spLocks noChangeArrowheads="1"/>
          </p:cNvSpPr>
          <p:nvPr/>
        </p:nvSpPr>
        <p:spPr bwMode="auto">
          <a:xfrm>
            <a:off x="5000625" y="1000125"/>
            <a:ext cx="184150" cy="369888"/>
          </a:xfrm>
          <a:prstGeom prst="rect">
            <a:avLst/>
          </a:prstGeom>
          <a:noFill/>
          <a:ln w="9525">
            <a:noFill/>
            <a:miter lim="800000"/>
            <a:headEnd/>
            <a:tailEnd/>
          </a:ln>
        </p:spPr>
        <p:txBody>
          <a:bodyPr wrap="none">
            <a:spAutoFit/>
          </a:bodyPr>
          <a:lstStyle/>
          <a:p>
            <a:endParaRPr lang="ru-RU"/>
          </a:p>
        </p:txBody>
      </p:sp>
      <p:sp>
        <p:nvSpPr>
          <p:cNvPr id="19460" name="TextBox 7"/>
          <p:cNvSpPr txBox="1">
            <a:spLocks noChangeArrowheads="1"/>
          </p:cNvSpPr>
          <p:nvPr/>
        </p:nvSpPr>
        <p:spPr bwMode="auto">
          <a:xfrm>
            <a:off x="260350" y="179388"/>
            <a:ext cx="6215063" cy="8469312"/>
          </a:xfrm>
          <a:prstGeom prst="rect">
            <a:avLst/>
          </a:prstGeom>
          <a:noFill/>
          <a:ln w="9525">
            <a:noFill/>
            <a:miter lim="800000"/>
            <a:headEnd/>
            <a:tailEnd/>
          </a:ln>
        </p:spPr>
        <p:txBody>
          <a:bodyPr>
            <a:spAutoFit/>
          </a:bodyPr>
          <a:lstStyle/>
          <a:p>
            <a:pPr algn="just">
              <a:tabLst>
                <a:tab pos="361950" algn="l"/>
              </a:tabLst>
            </a:pPr>
            <a:r>
              <a:rPr lang="ru-RU" sz="1400"/>
              <a:t>      </a:t>
            </a:r>
            <a:r>
              <a:rPr lang="ru-RU" sz="1300">
                <a:latin typeface="Times New Roman" pitchFamily="18" charset="0"/>
                <a:cs typeface="Times New Roman" pitchFamily="18" charset="0"/>
              </a:rPr>
              <a:t>Для достижения высоких результатов методической работы с педагогами, эффективного решения поставленных задач уделялось  внимание курсовой переподготовке, повышению квалификации педагогических работников дошкольных образовательных  учреждений.</a:t>
            </a:r>
          </a:p>
          <a:p>
            <a:pPr algn="just">
              <a:tabLst>
                <a:tab pos="361950" algn="l"/>
              </a:tabLst>
            </a:pPr>
            <a:r>
              <a:rPr lang="ru-RU" sz="1300">
                <a:latin typeface="Times New Roman" pitchFamily="18" charset="0"/>
                <a:cs typeface="Times New Roman" pitchFamily="18" charset="0"/>
              </a:rPr>
              <a:t>        </a:t>
            </a:r>
            <a:r>
              <a:rPr lang="ru-RU" sz="1400"/>
              <a:t> </a:t>
            </a:r>
            <a:r>
              <a:rPr lang="ru-RU" sz="1300">
                <a:latin typeface="Times New Roman" pitchFamily="18" charset="0"/>
                <a:cs typeface="Times New Roman" pitchFamily="18" charset="0"/>
              </a:rPr>
              <a:t>Так,  в течение 2009 - 2010 года прошли курсы  повышения квалификации  на базе ГОУ ДПО СарИПКиПРО-133 руководителя и педагога ДОУ (13%).               Категория слушателей: руководители ДОУ, их заместители, ответственные за организацию охраны труда – 83 чел. (кафедра управления образованием), руководители ДОУ  - 8 чел., музыкальные руководители ДОУ – 5 чел., воспитатели ДОУ – 29 чел. (кафедра дошкольного и начального образования), инструкторы по физической культуре – 4 чел. (кафедра общетехнических дисциплин), учителя – логопеды – 4 чел. (кафедра психологии).  </a:t>
            </a:r>
          </a:p>
          <a:p>
            <a:pPr algn="just">
              <a:tabLst>
                <a:tab pos="361950" algn="l"/>
              </a:tabLst>
            </a:pPr>
            <a:r>
              <a:rPr lang="ru-RU" sz="1300">
                <a:latin typeface="Times New Roman" pitchFamily="18" charset="0"/>
                <a:cs typeface="Times New Roman" pitchFamily="18" charset="0"/>
              </a:rPr>
              <a:t>         Кроме этого, в соответствии с планом работы СарИПКиПРО на 2009-2010 учебный год  128  руководителей и  педагогов ДОУ (12%) посетили  дистанционные, краткосрочные и проблемные курсы: руководители и педагоги ДОУ – 44 чел. (кафедра психологии.), руководители ДОУ – 5 чел., педагоги ДОУ – 6 чел. ( кафедра информатики.), руководители ДОУ – 13 чел., воспитатели ДОУ – 60 чел. (кафедра дошкольного и начального образования).  Курсы проходили на базе СарИПКиПРО, МДОУ № 75 и ООШ № 2 г.Энгельса. </a:t>
            </a:r>
          </a:p>
          <a:p>
            <a:pPr algn="just">
              <a:tabLst>
                <a:tab pos="361950" algn="l"/>
              </a:tabLst>
            </a:pPr>
            <a:r>
              <a:rPr lang="ru-RU" sz="1300">
                <a:latin typeface="Times New Roman" pitchFamily="18" charset="0"/>
                <a:cs typeface="Times New Roman" pitchFamily="18" charset="0"/>
              </a:rPr>
              <a:t>         Так же работники детских садов посетили семинары по следующим темам: кафедра психологии: «Особенности коррекционно-логопедической работы в ДОУ» - 4 логопеда; кафедра дошкольного и начального образования :«Подготовка тьюторов для организации и проведения занятий в рамках курсов повышения квалификации педагогов» - 5 старших воспитателей;  </a:t>
            </a:r>
          </a:p>
          <a:p>
            <a:pPr algn="just">
              <a:tabLst>
                <a:tab pos="361950" algn="l"/>
              </a:tabLst>
            </a:pPr>
            <a:r>
              <a:rPr lang="ru-RU" sz="1300">
                <a:latin typeface="Times New Roman" pitchFamily="18" charset="0"/>
                <a:cs typeface="Times New Roman" pitchFamily="18" charset="0"/>
              </a:rPr>
              <a:t>      </a:t>
            </a:r>
            <a:r>
              <a:rPr lang="en-US" sz="1300">
                <a:latin typeface="Times New Roman" pitchFamily="18" charset="0"/>
                <a:cs typeface="Times New Roman" pitchFamily="18" charset="0"/>
              </a:rPr>
              <a:t>II</a:t>
            </a:r>
            <a:r>
              <a:rPr lang="ru-RU" sz="1300">
                <a:latin typeface="Times New Roman" pitchFamily="18" charset="0"/>
                <a:cs typeface="Times New Roman" pitchFamily="18" charset="0"/>
              </a:rPr>
              <a:t> областной Педагогический совет «Развивающее обучение в системе дошкольного образования Саратовской области» посетили- 1 заведующая, 7 старших воспитателей, 1 воспитатель; «Воспитательно-образовательный процесс в ДОУ» - 4 старших воспитателя; «Воспитание толерантности в ДОУ» -  1 старший воспитатель, 1 педагог-психолог, 1 воспитатель; «Развитие предпосылок математического мышления в рамках развивающего дошкольного образования» - 7 старших воспитателей; «Инновационные обучающие программы на основе технологии «БОС – Здоровье» - 2 инструктора по физической культуре, 3 старших воспитателя; «Вариативность образовательных программ» - 9 заведующих, 10 старших воспитателей; «Развивающее образовательно-приоритетное направление развития дошкольного образования Саратовской области» - 3 старших воспитателя; кафедра общетехнических дисциплин: «Особенности проектирования педагогического процесса по физической культуре в ДОУ» - 8 инструкторов по физической культуре ДОУ;  кафедра информатики: «Новые информационные технологии в образовании» -5 заведующих. Всего слушателей семинаров в 2009- 2010 учебном году - 72 человека.</a:t>
            </a:r>
            <a:r>
              <a:rPr lang="ru-RU" sz="1400"/>
              <a:t> </a:t>
            </a:r>
          </a:p>
          <a:p>
            <a:pPr algn="just">
              <a:tabLst>
                <a:tab pos="361950" algn="l"/>
              </a:tabLst>
            </a:pPr>
            <a:r>
              <a:rPr lang="ru-RU" sz="1300">
                <a:latin typeface="Times New Roman" pitchFamily="18" charset="0"/>
                <a:cs typeface="Times New Roman" pitchFamily="18" charset="0"/>
              </a:rPr>
              <a:t>         Методической службой  МОУ ДПОС «Учебно-методический центр» в течение 2009-2010 учебного года была предусмотрена система взаимосвязанных мер, </a:t>
            </a:r>
          </a:p>
        </p:txBody>
      </p:sp>
      <p:sp>
        <p:nvSpPr>
          <p:cNvPr id="19461"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17</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515.jpg"/>
          <p:cNvPicPr>
            <a:picLocks noChangeAspect="1"/>
          </p:cNvPicPr>
          <p:nvPr/>
        </p:nvPicPr>
        <p:blipFill>
          <a:blip r:embed="rId2"/>
          <a:stretch>
            <a:fillRect/>
          </a:stretch>
        </p:blipFill>
        <p:spPr>
          <a:xfrm>
            <a:off x="0" y="3166"/>
            <a:ext cx="6858000" cy="9137667"/>
          </a:xfrm>
          <a:prstGeom prst="rect">
            <a:avLst/>
          </a:prstGeom>
        </p:spPr>
      </p:pic>
      <p:sp>
        <p:nvSpPr>
          <p:cNvPr id="20483" name="TextBox 5"/>
          <p:cNvSpPr txBox="1">
            <a:spLocks noChangeArrowheads="1"/>
          </p:cNvSpPr>
          <p:nvPr/>
        </p:nvSpPr>
        <p:spPr bwMode="auto">
          <a:xfrm>
            <a:off x="5000625" y="1000125"/>
            <a:ext cx="184150" cy="369888"/>
          </a:xfrm>
          <a:prstGeom prst="rect">
            <a:avLst/>
          </a:prstGeom>
          <a:noFill/>
          <a:ln w="9525">
            <a:noFill/>
            <a:miter lim="800000"/>
            <a:headEnd/>
            <a:tailEnd/>
          </a:ln>
        </p:spPr>
        <p:txBody>
          <a:bodyPr wrap="none">
            <a:spAutoFit/>
          </a:bodyPr>
          <a:lstStyle/>
          <a:p>
            <a:endParaRPr lang="ru-RU"/>
          </a:p>
        </p:txBody>
      </p:sp>
      <p:sp>
        <p:nvSpPr>
          <p:cNvPr id="20484" name="TextBox 7"/>
          <p:cNvSpPr txBox="1">
            <a:spLocks noChangeArrowheads="1"/>
          </p:cNvSpPr>
          <p:nvPr/>
        </p:nvSpPr>
        <p:spPr bwMode="auto">
          <a:xfrm>
            <a:off x="285750" y="214313"/>
            <a:ext cx="6215063" cy="6045200"/>
          </a:xfrm>
          <a:prstGeom prst="rect">
            <a:avLst/>
          </a:prstGeom>
          <a:noFill/>
          <a:ln w="9525">
            <a:noFill/>
            <a:miter lim="800000"/>
            <a:headEnd/>
            <a:tailEnd/>
          </a:ln>
        </p:spPr>
        <p:txBody>
          <a:bodyPr>
            <a:spAutoFit/>
          </a:bodyPr>
          <a:lstStyle/>
          <a:p>
            <a:pPr algn="just">
              <a:tabLst>
                <a:tab pos="361950" algn="l"/>
              </a:tabLst>
            </a:pPr>
            <a:r>
              <a:rPr lang="ru-RU" sz="1300">
                <a:latin typeface="Times New Roman" pitchFamily="18" charset="0"/>
                <a:cs typeface="Times New Roman" pitchFamily="18" charset="0"/>
              </a:rPr>
              <a:t>направленных на повышение профессионального мастерства каждого педагога, на развитие творческого потенциала всего педагогического коллектива, повышение качества учебно-воспитательного процесса, основанных на достижениях науки и передового педагогического опыта. </a:t>
            </a:r>
          </a:p>
          <a:p>
            <a:pPr algn="just">
              <a:tabLst>
                <a:tab pos="361950" algn="l"/>
              </a:tabLst>
            </a:pPr>
            <a:r>
              <a:rPr lang="ru-RU" sz="1300">
                <a:latin typeface="Times New Roman" pitchFamily="18" charset="0"/>
                <a:cs typeface="Times New Roman" pitchFamily="18" charset="0"/>
              </a:rPr>
              <a:t>        Методическим отделом по дошкольному образованию МОУ ДПО «Учебно-методический центр»  были организованы и проведены семинары: октябрь 2009 г. «Организация опытно - экспериментальной деятельности в ДОУ», декабрь 2009 г. «Здоровьесберегающие технологии и их применение в учебно-воспитательном процессе», февраль 2010 г. «Проектная деятельность в детском саду», апрель 2010 г. «Использование программы художественного воспитания, обучения и развития детей 2-7 лет «Цветные ладошки» И.А.Лыковой».     </a:t>
            </a:r>
          </a:p>
          <a:p>
            <a:pPr algn="just">
              <a:tabLst>
                <a:tab pos="361950" algn="l"/>
              </a:tabLst>
            </a:pPr>
            <a:r>
              <a:rPr lang="ru-RU" sz="1300">
                <a:latin typeface="Times New Roman" pitchFamily="18" charset="0"/>
                <a:cs typeface="Times New Roman" pitchFamily="18" charset="0"/>
              </a:rPr>
              <a:t>        В 2009-2010 учебном году на базе МОУ ДПОС УМЦ были организованы курсы «Пользовательские навыки работы на компьютере» для руководителей и педагогов ДОУ. Во время курсов слушатели освоили курс лекций, выполнили практические работы и  итоговую зачетную работу по созданию и обработке комплексного информационного объекта. Всего получили удостоверения  - 98 педагогов и руководителей, из них:</a:t>
            </a:r>
          </a:p>
          <a:p>
            <a:pPr algn="just">
              <a:tabLst>
                <a:tab pos="361950" algn="l"/>
              </a:tabLst>
            </a:pPr>
            <a:r>
              <a:rPr lang="ru-RU" sz="1300">
                <a:latin typeface="Times New Roman" pitchFamily="18" charset="0"/>
                <a:cs typeface="Times New Roman" pitchFamily="18" charset="0"/>
              </a:rPr>
              <a:t>заведующих  - 7 человек (12% от общего числа руководителей); </a:t>
            </a:r>
          </a:p>
          <a:p>
            <a:pPr algn="just">
              <a:tabLst>
                <a:tab pos="361950" algn="l"/>
              </a:tabLst>
            </a:pPr>
            <a:r>
              <a:rPr lang="ru-RU" sz="1300">
                <a:latin typeface="Times New Roman" pitchFamily="18" charset="0"/>
                <a:cs typeface="Times New Roman" pitchFamily="18" charset="0"/>
              </a:rPr>
              <a:t>старших воспитателей -7 человек (20%); </a:t>
            </a:r>
          </a:p>
          <a:p>
            <a:pPr algn="just">
              <a:tabLst>
                <a:tab pos="361950" algn="l"/>
              </a:tabLst>
            </a:pPr>
            <a:r>
              <a:rPr lang="ru-RU" sz="1300">
                <a:latin typeface="Times New Roman" pitchFamily="18" charset="0"/>
                <a:cs typeface="Times New Roman" pitchFamily="18" charset="0"/>
              </a:rPr>
              <a:t>воспитателей – 64 человека (8 %); </a:t>
            </a:r>
          </a:p>
          <a:p>
            <a:pPr algn="just">
              <a:tabLst>
                <a:tab pos="361950" algn="l"/>
              </a:tabLst>
            </a:pPr>
            <a:r>
              <a:rPr lang="ru-RU" sz="1300">
                <a:latin typeface="Times New Roman" pitchFamily="18" charset="0"/>
                <a:cs typeface="Times New Roman" pitchFamily="18" charset="0"/>
              </a:rPr>
              <a:t>инструкторов по физической культуре – 8 человек (25%);</a:t>
            </a:r>
          </a:p>
          <a:p>
            <a:pPr algn="just">
              <a:tabLst>
                <a:tab pos="361950" algn="l"/>
              </a:tabLst>
            </a:pPr>
            <a:r>
              <a:rPr lang="ru-RU" sz="1300">
                <a:latin typeface="Times New Roman" pitchFamily="18" charset="0"/>
                <a:cs typeface="Times New Roman" pitchFamily="18" charset="0"/>
              </a:rPr>
              <a:t>учителей-дефектологов - 3 человека ( 23%);</a:t>
            </a:r>
          </a:p>
          <a:p>
            <a:pPr algn="just">
              <a:tabLst>
                <a:tab pos="361950" algn="l"/>
              </a:tabLst>
            </a:pPr>
            <a:r>
              <a:rPr lang="ru-RU" sz="1300">
                <a:latin typeface="Times New Roman" pitchFamily="18" charset="0"/>
                <a:cs typeface="Times New Roman" pitchFamily="18" charset="0"/>
              </a:rPr>
              <a:t> учителей-логопедов- 2 человека (6%). </a:t>
            </a:r>
          </a:p>
          <a:p>
            <a:pPr algn="just">
              <a:tabLst>
                <a:tab pos="361950" algn="l"/>
              </a:tabLst>
            </a:pPr>
            <a:r>
              <a:rPr lang="ru-RU" sz="1300" b="1">
                <a:latin typeface="Times New Roman" pitchFamily="18" charset="0"/>
                <a:cs typeface="Times New Roman" pitchFamily="18" charset="0"/>
              </a:rPr>
              <a:t>        </a:t>
            </a:r>
            <a:r>
              <a:rPr lang="ru-RU" sz="1300">
                <a:latin typeface="Times New Roman" pitchFamily="18" charset="0"/>
                <a:cs typeface="Times New Roman" pitchFamily="18" charset="0"/>
              </a:rPr>
              <a:t>Таким образом, работа по повышению квалификации и уровня профессиональной компетенции педагогических работников дошкольных образовательных учреждений   Энгельсского муниципального района в 2009-2010 учебном году проводилась  в соответствии с планом работы комитета по образованию и молодежной политике АЭМР, Саратовского института повышения квалификации и переподготовки работников образования, МОУ ДПОС «Учебно-методический центр» г.Энгельса. </a:t>
            </a:r>
          </a:p>
        </p:txBody>
      </p:sp>
      <p:sp>
        <p:nvSpPr>
          <p:cNvPr id="20485"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18</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Безымянный235.jpg"/>
          <p:cNvPicPr>
            <a:picLocks noChangeAspect="1"/>
          </p:cNvPicPr>
          <p:nvPr/>
        </p:nvPicPr>
        <p:blipFill>
          <a:blip r:embed="rId2"/>
          <a:stretch>
            <a:fillRect/>
          </a:stretch>
        </p:blipFill>
        <p:spPr>
          <a:xfrm>
            <a:off x="0" y="3166"/>
            <a:ext cx="6858000" cy="9137667"/>
          </a:xfrm>
          <a:prstGeom prst="rect">
            <a:avLst/>
          </a:prstGeom>
        </p:spPr>
      </p:pic>
      <p:pic>
        <p:nvPicPr>
          <p:cNvPr id="4099" name="Рисунок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214438" y="2857500"/>
            <a:ext cx="1103312" cy="1217613"/>
          </a:xfrm>
          <a:prstGeom prst="rect">
            <a:avLst/>
          </a:prstGeom>
          <a:noFill/>
          <a:ln w="9525">
            <a:noFill/>
            <a:miter lim="800000"/>
            <a:headEnd/>
            <a:tailEnd/>
          </a:ln>
        </p:spPr>
      </p:pic>
      <p:sp>
        <p:nvSpPr>
          <p:cNvPr id="4100" name="Прямоугольник 4"/>
          <p:cNvSpPr>
            <a:spLocks noChangeArrowheads="1"/>
          </p:cNvSpPr>
          <p:nvPr/>
        </p:nvSpPr>
        <p:spPr bwMode="auto">
          <a:xfrm>
            <a:off x="1500188" y="1857375"/>
            <a:ext cx="4000500" cy="2924175"/>
          </a:xfrm>
          <a:prstGeom prst="rect">
            <a:avLst/>
          </a:prstGeom>
          <a:noFill/>
          <a:ln w="9525">
            <a:noFill/>
            <a:miter lim="800000"/>
            <a:headEnd/>
            <a:tailEnd/>
          </a:ln>
        </p:spPr>
        <p:txBody>
          <a:bodyPr>
            <a:spAutoFit/>
          </a:bodyPr>
          <a:lstStyle/>
          <a:p>
            <a:pPr indent="400050" algn="ctr"/>
            <a:r>
              <a:rPr lang="ru-RU" sz="2000" b="1">
                <a:solidFill>
                  <a:srgbClr val="000000"/>
                </a:solidFill>
                <a:latin typeface="Monotype Corsiva" pitchFamily="66" charset="0"/>
              </a:rPr>
              <a:t>Рецензент:</a:t>
            </a:r>
          </a:p>
          <a:p>
            <a:pPr indent="400050" algn="ctr"/>
            <a:endParaRPr lang="ru-RU" sz="2000">
              <a:solidFill>
                <a:srgbClr val="000000"/>
              </a:solidFill>
              <a:latin typeface="Monotype Corsiva" pitchFamily="66" charset="0"/>
            </a:endParaRPr>
          </a:p>
          <a:p>
            <a:pPr indent="400050" algn="ctr"/>
            <a:r>
              <a:rPr lang="ru-RU">
                <a:solidFill>
                  <a:srgbClr val="000000"/>
                </a:solidFill>
                <a:latin typeface="Monotype Corsiva" pitchFamily="66" charset="0"/>
              </a:rPr>
              <a:t>Муниципальное образовательное       </a:t>
            </a:r>
          </a:p>
          <a:p>
            <a:pPr indent="400050" algn="ctr"/>
            <a:r>
              <a:rPr lang="ru-RU">
                <a:solidFill>
                  <a:srgbClr val="000000"/>
                </a:solidFill>
                <a:latin typeface="Monotype Corsiva" pitchFamily="66" charset="0"/>
              </a:rPr>
              <a:t>учреждение   для детей, нуждающихся </a:t>
            </a:r>
            <a:endParaRPr lang="ru-RU">
              <a:latin typeface="Monotype Corsiva" pitchFamily="66" charset="0"/>
            </a:endParaRPr>
          </a:p>
          <a:p>
            <a:pPr indent="400050" algn="ctr"/>
            <a:r>
              <a:rPr lang="ru-RU">
                <a:solidFill>
                  <a:srgbClr val="000000"/>
                </a:solidFill>
                <a:latin typeface="Monotype Corsiva" pitchFamily="66" charset="0"/>
              </a:rPr>
              <a:t>в психолого-педагогической </a:t>
            </a:r>
            <a:endParaRPr lang="ru-RU">
              <a:latin typeface="Monotype Corsiva" pitchFamily="66" charset="0"/>
            </a:endParaRPr>
          </a:p>
          <a:p>
            <a:pPr indent="400050" algn="ctr"/>
            <a:r>
              <a:rPr lang="ru-RU">
                <a:solidFill>
                  <a:srgbClr val="000000"/>
                </a:solidFill>
                <a:latin typeface="Monotype Corsiva" pitchFamily="66" charset="0"/>
              </a:rPr>
              <a:t>и медико-социальной помощи</a:t>
            </a:r>
            <a:endParaRPr lang="ru-RU">
              <a:latin typeface="Monotype Corsiva" pitchFamily="66" charset="0"/>
            </a:endParaRPr>
          </a:p>
          <a:p>
            <a:pPr indent="400050" algn="ctr"/>
            <a:r>
              <a:rPr lang="ru-RU">
                <a:solidFill>
                  <a:srgbClr val="000000"/>
                </a:solidFill>
                <a:latin typeface="Monotype Corsiva" pitchFamily="66" charset="0"/>
              </a:rPr>
              <a:t> </a:t>
            </a:r>
            <a:r>
              <a:rPr lang="ru-RU" b="1">
                <a:solidFill>
                  <a:srgbClr val="000000"/>
                </a:solidFill>
                <a:latin typeface="Monotype Corsiva" pitchFamily="66" charset="0"/>
              </a:rPr>
              <a:t>«Центр    психолого-медико-    </a:t>
            </a:r>
          </a:p>
          <a:p>
            <a:pPr indent="400050" algn="ctr"/>
            <a:r>
              <a:rPr lang="ru-RU" b="1">
                <a:solidFill>
                  <a:srgbClr val="000000"/>
                </a:solidFill>
                <a:latin typeface="Monotype Corsiva" pitchFamily="66" charset="0"/>
              </a:rPr>
              <a:t>социального    сопровождения</a:t>
            </a:r>
          </a:p>
          <a:p>
            <a:pPr indent="400050" algn="ctr"/>
            <a:r>
              <a:rPr lang="ru-RU" b="1">
                <a:solidFill>
                  <a:srgbClr val="000000"/>
                </a:solidFill>
                <a:latin typeface="Monotype Corsiva" pitchFamily="66" charset="0"/>
              </a:rPr>
              <a:t> «Позитив»  </a:t>
            </a:r>
            <a:endParaRPr lang="ru-RU">
              <a:latin typeface="Monotype Corsiva" pitchFamily="66" charset="0"/>
            </a:endParaRPr>
          </a:p>
          <a:p>
            <a:pPr indent="400050" algn="ctr"/>
            <a:endParaRPr lang="ru-RU">
              <a:latin typeface="Monotype Corsiva" pitchFamily="66" charset="0"/>
              <a:cs typeface="Times New Roman" pitchFamily="18" charset="0"/>
            </a:endParaRPr>
          </a:p>
        </p:txBody>
      </p:sp>
      <p:sp>
        <p:nvSpPr>
          <p:cNvPr id="4101" name="Прямоугольник 6"/>
          <p:cNvSpPr>
            <a:spLocks noChangeArrowheads="1"/>
          </p:cNvSpPr>
          <p:nvPr/>
        </p:nvSpPr>
        <p:spPr bwMode="auto">
          <a:xfrm>
            <a:off x="1000125" y="4429125"/>
            <a:ext cx="4857750" cy="830263"/>
          </a:xfrm>
          <a:prstGeom prst="rect">
            <a:avLst/>
          </a:prstGeom>
          <a:noFill/>
          <a:ln w="9525">
            <a:noFill/>
            <a:miter lim="800000"/>
            <a:headEnd/>
            <a:tailEnd/>
          </a:ln>
        </p:spPr>
        <p:txBody>
          <a:bodyPr>
            <a:spAutoFit/>
          </a:bodyPr>
          <a:lstStyle/>
          <a:p>
            <a:pPr indent="400050" algn="ctr" defTabSz="1157288"/>
            <a:r>
              <a:rPr lang="ru-RU" sz="1200">
                <a:latin typeface="Monotype Corsiva" pitchFamily="66" charset="0"/>
                <a:cs typeface="Times New Roman" pitchFamily="18" charset="0"/>
              </a:rPr>
              <a:t>Россия, Саратовская область</a:t>
            </a:r>
          </a:p>
          <a:p>
            <a:pPr indent="400050" algn="ctr" defTabSz="1157288"/>
            <a:r>
              <a:rPr lang="ru-RU" sz="1200">
                <a:latin typeface="Monotype Corsiva" pitchFamily="66" charset="0"/>
                <a:cs typeface="Times New Roman" pitchFamily="18" charset="0"/>
              </a:rPr>
              <a:t> г.Энгельс, ул.Л.Кассиля, д.20, 413100</a:t>
            </a:r>
          </a:p>
          <a:p>
            <a:pPr indent="400050" algn="ctr" defTabSz="1157288"/>
            <a:r>
              <a:rPr lang="ru-RU" sz="1200">
                <a:latin typeface="Monotype Corsiva" pitchFamily="66" charset="0"/>
                <a:cs typeface="Times New Roman" pitchFamily="18" charset="0"/>
              </a:rPr>
              <a:t>     Контактный телефон, факс: (8453) 55-97-86</a:t>
            </a:r>
          </a:p>
          <a:p>
            <a:pPr indent="400050" algn="ctr" defTabSz="1157288"/>
            <a:r>
              <a:rPr lang="en-US" sz="1200">
                <a:latin typeface="Monotype Corsiva" pitchFamily="66" charset="0"/>
                <a:cs typeface="Times New Roman" pitchFamily="18" charset="0"/>
              </a:rPr>
              <a:t>  e-mail:</a:t>
            </a:r>
            <a:r>
              <a:rPr lang="en-US" sz="1200">
                <a:solidFill>
                  <a:srgbClr val="FF0000"/>
                </a:solidFill>
                <a:latin typeface="Monotype Corsiva" pitchFamily="66" charset="0"/>
                <a:cs typeface="Times New Roman" pitchFamily="18" charset="0"/>
              </a:rPr>
              <a:t> </a:t>
            </a:r>
            <a:r>
              <a:rPr lang="en-US" sz="1200" u="sng">
                <a:solidFill>
                  <a:srgbClr val="FF0000"/>
                </a:solidFill>
                <a:latin typeface="Monotype Corsiva" pitchFamily="66" charset="0"/>
                <a:cs typeface="Times New Roman" pitchFamily="18" charset="0"/>
                <a:hlinkClick r:id="rId4"/>
              </a:rPr>
              <a:t>psypozitiv@yandex.ru</a:t>
            </a:r>
            <a:endParaRPr lang="ru-RU" sz="1200">
              <a:solidFill>
                <a:srgbClr val="FF0000"/>
              </a:solidFill>
              <a:latin typeface="Monotype Corsiva" pitchFamily="66"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descr="525.jpg"/>
          <p:cNvPicPr>
            <a:picLocks noChangeAspect="1"/>
          </p:cNvPicPr>
          <p:nvPr/>
        </p:nvPicPr>
        <p:blipFill>
          <a:blip r:embed="rId3"/>
          <a:stretch>
            <a:fillRect/>
          </a:stretch>
        </p:blipFill>
        <p:spPr>
          <a:xfrm>
            <a:off x="0" y="3166"/>
            <a:ext cx="6858000" cy="9137667"/>
          </a:xfrm>
          <a:prstGeom prst="rect">
            <a:avLst/>
          </a:prstGeom>
        </p:spPr>
      </p:pic>
      <p:sp>
        <p:nvSpPr>
          <p:cNvPr id="21507" name="TextBox 5"/>
          <p:cNvSpPr txBox="1">
            <a:spLocks noChangeArrowheads="1"/>
          </p:cNvSpPr>
          <p:nvPr/>
        </p:nvSpPr>
        <p:spPr bwMode="auto">
          <a:xfrm>
            <a:off x="5000625" y="1000125"/>
            <a:ext cx="184150" cy="369888"/>
          </a:xfrm>
          <a:prstGeom prst="rect">
            <a:avLst/>
          </a:prstGeom>
          <a:noFill/>
          <a:ln w="9525">
            <a:noFill/>
            <a:miter lim="800000"/>
            <a:headEnd/>
            <a:tailEnd/>
          </a:ln>
        </p:spPr>
        <p:txBody>
          <a:bodyPr wrap="none">
            <a:spAutoFit/>
          </a:bodyPr>
          <a:lstStyle/>
          <a:p>
            <a:endParaRPr lang="ru-RU"/>
          </a:p>
        </p:txBody>
      </p:sp>
      <p:cxnSp>
        <p:nvCxnSpPr>
          <p:cNvPr id="7" name="Прямая соединительная линия 6"/>
          <p:cNvCxnSpPr/>
          <p:nvPr/>
        </p:nvCxnSpPr>
        <p:spPr>
          <a:xfrm>
            <a:off x="285750" y="642938"/>
            <a:ext cx="4216400" cy="1587"/>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21509" name="Прямоугольник 8"/>
          <p:cNvSpPr>
            <a:spLocks noChangeArrowheads="1"/>
          </p:cNvSpPr>
          <p:nvPr/>
        </p:nvSpPr>
        <p:spPr bwMode="auto">
          <a:xfrm>
            <a:off x="5000625" y="2000250"/>
            <a:ext cx="1571625" cy="938213"/>
          </a:xfrm>
          <a:prstGeom prst="rect">
            <a:avLst/>
          </a:prstGeom>
          <a:noFill/>
          <a:ln w="9525">
            <a:noFill/>
            <a:miter lim="800000"/>
            <a:headEnd/>
            <a:tailEnd/>
          </a:ln>
        </p:spPr>
        <p:txBody>
          <a:bodyPr>
            <a:spAutoFit/>
          </a:bodyPr>
          <a:lstStyle/>
          <a:p>
            <a:pPr algn="ctr"/>
            <a:r>
              <a:rPr lang="ru-RU" sz="1100" i="1">
                <a:latin typeface="Times New Roman" pitchFamily="18" charset="0"/>
                <a:cs typeface="Times New Roman" pitchFamily="18" charset="0"/>
              </a:rPr>
              <a:t>Методист</a:t>
            </a:r>
          </a:p>
          <a:p>
            <a:pPr algn="ctr"/>
            <a:r>
              <a:rPr lang="ru-RU" sz="1100" b="1" i="1">
                <a:latin typeface="Times New Roman" pitchFamily="18" charset="0"/>
                <a:cs typeface="Times New Roman" pitchFamily="18" charset="0"/>
              </a:rPr>
              <a:t>Назарова М.В.</a:t>
            </a:r>
            <a:endParaRPr lang="ru-RU" sz="1100" i="1">
              <a:latin typeface="Times New Roman" pitchFamily="18" charset="0"/>
              <a:cs typeface="Times New Roman" pitchFamily="18" charset="0"/>
            </a:endParaRPr>
          </a:p>
          <a:p>
            <a:pPr algn="ctr"/>
            <a:r>
              <a:rPr lang="ru-RU" sz="1100" i="1">
                <a:latin typeface="Times New Roman" pitchFamily="18" charset="0"/>
                <a:cs typeface="Times New Roman" pitchFamily="18" charset="0"/>
              </a:rPr>
              <a:t> МОУ ДПОС</a:t>
            </a:r>
          </a:p>
          <a:p>
            <a:pPr algn="ctr"/>
            <a:r>
              <a:rPr lang="ru-RU" sz="1100" i="1">
                <a:latin typeface="Times New Roman" pitchFamily="18" charset="0"/>
                <a:cs typeface="Times New Roman" pitchFamily="18" charset="0"/>
              </a:rPr>
              <a:t>УМЦ г. Энгельса</a:t>
            </a:r>
          </a:p>
          <a:p>
            <a:endParaRPr lang="ru-RU" sz="1100" i="1"/>
          </a:p>
        </p:txBody>
      </p:sp>
      <p:sp>
        <p:nvSpPr>
          <p:cNvPr id="21510" name="TextBox 11"/>
          <p:cNvSpPr txBox="1">
            <a:spLocks noChangeArrowheads="1"/>
          </p:cNvSpPr>
          <p:nvPr/>
        </p:nvSpPr>
        <p:spPr bwMode="auto">
          <a:xfrm>
            <a:off x="260350" y="1692275"/>
            <a:ext cx="4786313" cy="1878013"/>
          </a:xfrm>
          <a:prstGeom prst="rect">
            <a:avLst/>
          </a:prstGeom>
          <a:noFill/>
          <a:ln w="9525">
            <a:noFill/>
            <a:miter lim="800000"/>
            <a:headEnd/>
            <a:tailEnd/>
          </a:ln>
        </p:spPr>
        <p:txBody>
          <a:bodyPr>
            <a:spAutoFit/>
          </a:bodyPr>
          <a:lstStyle/>
          <a:p>
            <a:pPr indent="361950" algn="just"/>
            <a:r>
              <a:rPr lang="ru-RU" sz="1300">
                <a:latin typeface="Times New Roman" pitchFamily="18" charset="0"/>
                <a:cs typeface="Times New Roman" pitchFamily="18" charset="0"/>
              </a:rPr>
              <a:t>В сфере образования  функционируют 4 учреждения дополнительного образования: МОУ ДОД «Центр развития творчества детей и юношества»,  МОУ ДОД «Детско-юношеская спортивная школа», МОУ ДОД «Энгельсская станция детского и юношеского туризма и экскурсий», МАОУ ДОД «Детский </a:t>
            </a:r>
            <a:r>
              <a:rPr lang="ru-RU" sz="1300">
                <a:latin typeface="Times New Roman" pitchFamily="18" charset="0"/>
              </a:rPr>
              <a:t>оздоровительно-образовательный центр «Буревестник», а также объединения дополнительного образования детей на базе школ и детских садов.</a:t>
            </a:r>
          </a:p>
          <a:p>
            <a:pPr indent="361950" algn="just"/>
            <a:endParaRPr lang="ru-RU" sz="1300">
              <a:latin typeface="Times New Roman" pitchFamily="18" charset="0"/>
            </a:endParaRPr>
          </a:p>
        </p:txBody>
      </p:sp>
      <p:sp>
        <p:nvSpPr>
          <p:cNvPr id="21511" name="TextBox 12"/>
          <p:cNvSpPr txBox="1">
            <a:spLocks noChangeArrowheads="1"/>
          </p:cNvSpPr>
          <p:nvPr/>
        </p:nvSpPr>
        <p:spPr bwMode="auto">
          <a:xfrm>
            <a:off x="260350" y="3297238"/>
            <a:ext cx="6286500" cy="5846762"/>
          </a:xfrm>
          <a:prstGeom prst="rect">
            <a:avLst/>
          </a:prstGeom>
          <a:noFill/>
          <a:ln w="9525">
            <a:noFill/>
            <a:miter lim="800000"/>
            <a:headEnd/>
            <a:tailEnd/>
          </a:ln>
        </p:spPr>
        <p:txBody>
          <a:bodyPr>
            <a:spAutoFit/>
          </a:bodyPr>
          <a:lstStyle/>
          <a:p>
            <a:pPr algn="just">
              <a:tabLst>
                <a:tab pos="361950" algn="l"/>
              </a:tabLst>
            </a:pPr>
            <a:r>
              <a:rPr lang="ru-RU" sz="1300">
                <a:latin typeface="Times New Roman" pitchFamily="18" charset="0"/>
                <a:cs typeface="Times New Roman" pitchFamily="18" charset="0"/>
              </a:rPr>
              <a:t>        Учреждения дополнительного образования имеют статус юридического лица и лицензию на право образовательной деятельности, прошли государственную аттестацию и аккредитацию. </a:t>
            </a:r>
          </a:p>
          <a:p>
            <a:pPr algn="just">
              <a:tabLst>
                <a:tab pos="361950" algn="l"/>
              </a:tabLst>
            </a:pPr>
            <a:r>
              <a:rPr lang="ru-RU" sz="1300">
                <a:latin typeface="Times New Roman" pitchFamily="18" charset="0"/>
                <a:cs typeface="Times New Roman" pitchFamily="18" charset="0"/>
              </a:rPr>
              <a:t>        Учреждения  системы дополнительного образования посещают 4563 ребенка в возрасте от 4 до 18 лет. </a:t>
            </a:r>
          </a:p>
          <a:p>
            <a:pPr algn="just">
              <a:tabLst>
                <a:tab pos="361950" algn="l"/>
              </a:tabLst>
            </a:pPr>
            <a:r>
              <a:rPr lang="ru-RU" sz="1300">
                <a:latin typeface="Times New Roman" pitchFamily="18" charset="0"/>
                <a:cs typeface="Times New Roman" pitchFamily="18" charset="0"/>
              </a:rPr>
              <a:t>        В ДЮСШ занимается  1893  юных спортсменов по 12 видам спорта (академическая гребля, гребля на байдарках и каноэ, плавание, художественная гимнастика, волейбол, баскетбол, футбол, легкая атлетика, греко-римская борьба, самбо, тхэквондо, шахматы). </a:t>
            </a:r>
          </a:p>
          <a:p>
            <a:pPr algn="just">
              <a:tabLst>
                <a:tab pos="361950" algn="l"/>
              </a:tabLst>
            </a:pPr>
            <a:r>
              <a:rPr lang="ru-RU" sz="1300">
                <a:latin typeface="Times New Roman" pitchFamily="18" charset="0"/>
                <a:cs typeface="Times New Roman" pitchFamily="18" charset="0"/>
              </a:rPr>
              <a:t>      Организовано 24 объединения туристско-краеведческой направленности на базе СДиЮТиЭ, в 12 городских и 5 сельских школах с охватом 405 детей.</a:t>
            </a:r>
          </a:p>
          <a:p>
            <a:pPr algn="just">
              <a:tabLst>
                <a:tab pos="361950" algn="l"/>
              </a:tabLst>
            </a:pPr>
            <a:r>
              <a:rPr lang="ru-RU" sz="1300">
                <a:latin typeface="Times New Roman" pitchFamily="18" charset="0"/>
                <a:cs typeface="Times New Roman" pitchFamily="18" charset="0"/>
              </a:rPr>
              <a:t>         Дополнительное образование в ЦРТДиЮ представлено 7 направлениями: художественно-эстетическим (58%), физкультурно-спортивным (5,7%), спортивно-техническим (6,5%), туристско-краеведческим (8,5%), эколого-биологическим (12,8%), военно-патриотическим (1,2%) и социально-педагогическим (7,2%). Охват составляет 1665 детей, в т.ч.  структурное подразделение «Технический клуб «Юность» посещают 386 детей, филиал в пос. Новопушкинское – 200 детей. </a:t>
            </a:r>
          </a:p>
          <a:p>
            <a:pPr algn="just">
              <a:tabLst>
                <a:tab pos="361950" algn="l"/>
              </a:tabLst>
            </a:pPr>
            <a:r>
              <a:rPr lang="ru-RU" sz="1300">
                <a:latin typeface="Times New Roman" pitchFamily="18" charset="0"/>
                <a:cs typeface="Times New Roman" pitchFamily="18" charset="0"/>
              </a:rPr>
              <a:t>      Детский оздоровительно-образовательный центр «Буревестник» в каникулярное время принимает около 600 детей.</a:t>
            </a:r>
          </a:p>
          <a:p>
            <a:pPr algn="just">
              <a:tabLst>
                <a:tab pos="361950" algn="l"/>
              </a:tabLst>
            </a:pPr>
            <a:r>
              <a:rPr lang="ru-RU" sz="1300">
                <a:latin typeface="Times New Roman" pitchFamily="18" charset="0"/>
                <a:cs typeface="Times New Roman" pitchFamily="18" charset="0"/>
              </a:rPr>
              <a:t>       Таким образом, в районе дополнительным образованием художественно-эстетической направленности охвачено 5610 детей, физкультурно-спортивной и  туристско-краеведческой направленности  - 5750 детей, другими – 341 ребенок. </a:t>
            </a:r>
          </a:p>
          <a:p>
            <a:pPr algn="just">
              <a:tabLst>
                <a:tab pos="361950" algn="l"/>
              </a:tabLst>
            </a:pPr>
            <a:r>
              <a:rPr lang="ru-RU" sz="1300">
                <a:latin typeface="Times New Roman" pitchFamily="18" charset="0"/>
                <a:cs typeface="Times New Roman" pitchFamily="18" charset="0"/>
              </a:rPr>
              <a:t>          В результате развития муниципальной системы дополнительного образования учреждения дополнительного образования района стали системообразующими  координационными и методическими центрами, осуществляющими интеграцию общего и дополнительного образования. </a:t>
            </a:r>
          </a:p>
          <a:p>
            <a:pPr algn="just">
              <a:tabLst>
                <a:tab pos="361950" algn="l"/>
              </a:tabLst>
            </a:pPr>
            <a:endParaRPr lang="ru-RU" sz="1300">
              <a:latin typeface="Times New Roman" pitchFamily="18" charset="0"/>
              <a:cs typeface="Times New Roman" pitchFamily="18" charset="0"/>
            </a:endParaRPr>
          </a:p>
          <a:p>
            <a:pPr algn="just">
              <a:tabLst>
                <a:tab pos="361950" algn="l"/>
              </a:tabLst>
            </a:pPr>
            <a:endParaRPr lang="ru-RU" sz="1300">
              <a:latin typeface="Times New Roman" pitchFamily="18" charset="0"/>
              <a:cs typeface="Times New Roman" pitchFamily="18" charset="0"/>
            </a:endParaRPr>
          </a:p>
          <a:p>
            <a:pPr algn="just">
              <a:tabLst>
                <a:tab pos="361950" algn="l"/>
              </a:tabLst>
            </a:pPr>
            <a:endParaRPr lang="ru-RU" sz="1300">
              <a:latin typeface="Times New Roman" pitchFamily="18" charset="0"/>
              <a:cs typeface="Times New Roman" pitchFamily="18" charset="0"/>
            </a:endParaRPr>
          </a:p>
        </p:txBody>
      </p:sp>
      <p:pic>
        <p:nvPicPr>
          <p:cNvPr id="21512" name="Picture 74" descr="P1010135"/>
          <p:cNvPicPr>
            <a:picLocks noChangeAspect="1" noChangeArrowheads="1"/>
          </p:cNvPicPr>
          <p:nvPr/>
        </p:nvPicPr>
        <p:blipFill>
          <a:blip r:embed="rId4"/>
          <a:srcRect/>
          <a:stretch>
            <a:fillRect/>
          </a:stretch>
        </p:blipFill>
        <p:spPr bwMode="auto">
          <a:xfrm>
            <a:off x="5143500" y="214313"/>
            <a:ext cx="1350963" cy="1800225"/>
          </a:xfrm>
          <a:prstGeom prst="rect">
            <a:avLst/>
          </a:prstGeom>
          <a:noFill/>
          <a:ln w="9525">
            <a:noFill/>
            <a:miter lim="800000"/>
            <a:headEnd/>
            <a:tailEnd/>
          </a:ln>
        </p:spPr>
      </p:pic>
      <p:sp>
        <p:nvSpPr>
          <p:cNvPr id="21513" name="WordArt 11"/>
          <p:cNvSpPr>
            <a:spLocks noChangeArrowheads="1" noChangeShapeType="1" noTextEdit="1"/>
          </p:cNvSpPr>
          <p:nvPr/>
        </p:nvSpPr>
        <p:spPr bwMode="auto">
          <a:xfrm>
            <a:off x="785813" y="214313"/>
            <a:ext cx="3643312" cy="400050"/>
          </a:xfrm>
          <a:prstGeom prst="rect">
            <a:avLst/>
          </a:prstGeom>
        </p:spPr>
        <p:txBody>
          <a:bodyPr wrap="none" fromWordArt="1">
            <a:prstTxWarp prst="textPlain">
              <a:avLst>
                <a:gd name="adj" fmla="val 49875"/>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Monotype Corsiva"/>
              </a:rPr>
              <a:t>Методический    справочник</a:t>
            </a:r>
          </a:p>
        </p:txBody>
      </p:sp>
      <p:sp>
        <p:nvSpPr>
          <p:cNvPr id="2151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19</a:t>
            </a:r>
          </a:p>
        </p:txBody>
      </p:sp>
      <p:sp>
        <p:nvSpPr>
          <p:cNvPr id="21515" name="Text Box 14"/>
          <p:cNvSpPr txBox="1">
            <a:spLocks noChangeArrowheads="1"/>
          </p:cNvSpPr>
          <p:nvPr/>
        </p:nvSpPr>
        <p:spPr bwMode="auto">
          <a:xfrm>
            <a:off x="260350" y="684213"/>
            <a:ext cx="4824413" cy="1768475"/>
          </a:xfrm>
          <a:prstGeom prst="rect">
            <a:avLst/>
          </a:prstGeom>
          <a:noFill/>
          <a:ln w="9525">
            <a:noFill/>
            <a:miter lim="800000"/>
            <a:headEnd/>
            <a:tailEnd/>
          </a:ln>
        </p:spPr>
        <p:txBody>
          <a:bodyPr>
            <a:spAutoFit/>
          </a:bodyPr>
          <a:lstStyle/>
          <a:p>
            <a:pPr algn="ctr"/>
            <a:r>
              <a:rPr lang="ru-RU" sz="2000" b="1" i="1" dirty="0">
                <a:latin typeface="Monotype Corsiva" pitchFamily="66" charset="0"/>
              </a:rPr>
              <a:t>Анализ работы образовательных  учреждений по дополнительному образованию </a:t>
            </a:r>
          </a:p>
          <a:p>
            <a:pPr algn="ctr"/>
            <a:r>
              <a:rPr lang="ru-RU" sz="2000" b="1" i="1" dirty="0">
                <a:latin typeface="Monotype Corsiva" pitchFamily="66" charset="0"/>
              </a:rPr>
              <a:t>в 2009-2010 учебном году</a:t>
            </a:r>
            <a:endParaRPr lang="ru-RU" sz="2000" dirty="0">
              <a:latin typeface="Monotype Corsiva" pitchFamily="66" charset="0"/>
            </a:endParaRPr>
          </a:p>
          <a:p>
            <a:pPr algn="ctr"/>
            <a:endParaRPr lang="ru-RU" sz="2000" dirty="0">
              <a:latin typeface="Monotype Corsiva" pitchFamily="66" charset="0"/>
            </a:endParaRPr>
          </a:p>
          <a:p>
            <a:pPr>
              <a:spcBef>
                <a:spcPct val="50000"/>
              </a:spcBef>
            </a:pPr>
            <a:endParaRPr lang="ru-RU" sz="2000" dirty="0">
              <a:latin typeface="Monotype Corsiva" pitchFamily="66"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525.jpg"/>
          <p:cNvPicPr>
            <a:picLocks noChangeAspect="1"/>
          </p:cNvPicPr>
          <p:nvPr/>
        </p:nvPicPr>
        <p:blipFill>
          <a:blip r:embed="rId3"/>
          <a:stretch>
            <a:fillRect/>
          </a:stretch>
        </p:blipFill>
        <p:spPr>
          <a:xfrm>
            <a:off x="0" y="3166"/>
            <a:ext cx="6858000" cy="9137667"/>
          </a:xfrm>
          <a:prstGeom prst="rect">
            <a:avLst/>
          </a:prstGeom>
        </p:spPr>
      </p:pic>
      <p:sp>
        <p:nvSpPr>
          <p:cNvPr id="22531" name="TextBox 5"/>
          <p:cNvSpPr txBox="1">
            <a:spLocks noChangeArrowheads="1"/>
          </p:cNvSpPr>
          <p:nvPr/>
        </p:nvSpPr>
        <p:spPr bwMode="auto">
          <a:xfrm>
            <a:off x="5000625" y="1000125"/>
            <a:ext cx="184150" cy="369888"/>
          </a:xfrm>
          <a:prstGeom prst="rect">
            <a:avLst/>
          </a:prstGeom>
          <a:noFill/>
          <a:ln w="9525">
            <a:noFill/>
            <a:miter lim="800000"/>
            <a:headEnd/>
            <a:tailEnd/>
          </a:ln>
        </p:spPr>
        <p:txBody>
          <a:bodyPr wrap="none">
            <a:spAutoFit/>
          </a:bodyPr>
          <a:lstStyle/>
          <a:p>
            <a:endParaRPr lang="ru-RU"/>
          </a:p>
        </p:txBody>
      </p:sp>
      <p:sp>
        <p:nvSpPr>
          <p:cNvPr id="22532" name="TextBox 13"/>
          <p:cNvSpPr txBox="1">
            <a:spLocks noChangeArrowheads="1"/>
          </p:cNvSpPr>
          <p:nvPr/>
        </p:nvSpPr>
        <p:spPr bwMode="auto">
          <a:xfrm>
            <a:off x="285750" y="428625"/>
            <a:ext cx="6215063" cy="7632700"/>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В сфере дополнительного образования из 175 педагогов  74% имеют высшее образование, 62% - высшую и первую квалификационные категории, каждый пятый имеет отраслевую или государственную награду. </a:t>
            </a:r>
          </a:p>
          <a:p>
            <a:pPr algn="just"/>
            <a:r>
              <a:rPr lang="ru-RU" sz="1300">
                <a:latin typeface="Times New Roman" pitchFamily="18" charset="0"/>
                <a:cs typeface="Times New Roman" pitchFamily="18" charset="0"/>
              </a:rPr>
              <a:t>     Под руководством учебно-методического центра комитета по образованию и    молодежной политике на базе ЦРТДиЮ действует общественный методический центр дополнительного образования.</a:t>
            </a:r>
          </a:p>
          <a:p>
            <a:pPr algn="just"/>
            <a:r>
              <a:rPr lang="ru-RU" sz="1300">
                <a:latin typeface="Times New Roman" pitchFamily="18" charset="0"/>
                <a:cs typeface="Times New Roman" pitchFamily="18" charset="0"/>
              </a:rPr>
              <a:t>      Среди форм методической работы: мастер-классы, открытые уроки, семинары, круглые столы, конкурсы и фестивали, организация и участие в областных и районных обучающих семинарах, курсах, проектах и программах подготовки кадров, консультации профессорско-преподавательского состава  вузов г.Саратова.</a:t>
            </a:r>
          </a:p>
          <a:p>
            <a:pPr algn="just"/>
            <a:r>
              <a:rPr lang="ru-RU" sz="1300">
                <a:latin typeface="Times New Roman" pitchFamily="18" charset="0"/>
                <a:cs typeface="Times New Roman" pitchFamily="18" charset="0"/>
              </a:rPr>
              <a:t>         Образовательные ресурсы</a:t>
            </a:r>
            <a:r>
              <a:rPr lang="ru-RU" sz="1300" i="1">
                <a:latin typeface="Times New Roman" pitchFamily="18" charset="0"/>
                <a:cs typeface="Times New Roman" pitchFamily="18" charset="0"/>
              </a:rPr>
              <a:t> </a:t>
            </a:r>
            <a:r>
              <a:rPr lang="ru-RU" sz="1300">
                <a:latin typeface="Times New Roman" pitchFamily="18" charset="0"/>
                <a:cs typeface="Times New Roman" pitchFamily="18" charset="0"/>
              </a:rPr>
              <a:t>учреждений позволяют  обеспечить реализуемые направления дополнительного образования  программным материалом.  Так, в ЦРТДиЮ реализуется 58 образовательных программ, в том числе, адаптированных – 49 (84%), модифицированных – 2 (3%), авторизованных – 4 (7%), авторских – 3 (6%). </a:t>
            </a:r>
          </a:p>
          <a:p>
            <a:pPr algn="just"/>
            <a:r>
              <a:rPr lang="ru-RU" sz="1300" b="1">
                <a:latin typeface="Times New Roman" pitchFamily="18" charset="0"/>
                <a:cs typeface="Times New Roman" pitchFamily="18" charset="0"/>
              </a:rPr>
              <a:t>       </a:t>
            </a:r>
            <a:r>
              <a:rPr lang="ru-RU" sz="1300">
                <a:latin typeface="Times New Roman" pitchFamily="18" charset="0"/>
                <a:cs typeface="Times New Roman" pitchFamily="18" charset="0"/>
              </a:rPr>
              <a:t> Ежегодно в ЦРТДиЮ проводится конкурс педагогических достижений. Результатом инновационной деятельности педагогов ЦРТДиЮ  стало 5 призовых мест  в региональной конференции «Инновации в дополнительном образовании». </a:t>
            </a:r>
          </a:p>
          <a:p>
            <a:pPr algn="just"/>
            <a:r>
              <a:rPr lang="ru-RU" sz="1300">
                <a:latin typeface="Times New Roman" pitchFamily="18" charset="0"/>
                <a:cs typeface="Times New Roman" pitchFamily="18" charset="0"/>
              </a:rPr>
              <a:t>        Разработана система дополнительного образования  детей в сотрудничестве  учреждений дошкольного, общего и дополнительного образования, в результате чего создано единое образовательное пространство. </a:t>
            </a:r>
          </a:p>
          <a:p>
            <a:pPr algn="just"/>
            <a:r>
              <a:rPr lang="ru-RU" sz="1300">
                <a:latin typeface="Times New Roman" pitchFamily="18" charset="0"/>
                <a:cs typeface="Times New Roman" pitchFamily="18" charset="0"/>
              </a:rPr>
              <a:t>        Система дополнительного образования детей развивается на межведомственной основе и способствует формированию лидерских качеств, развитию социального творчества, выявлению и поддержке  одаренных детей. </a:t>
            </a:r>
          </a:p>
          <a:p>
            <a:pPr algn="just"/>
            <a:r>
              <a:rPr lang="ru-RU" sz="1300">
                <a:latin typeface="Times New Roman" pitchFamily="18" charset="0"/>
                <a:cs typeface="Times New Roman" pitchFamily="18" charset="0"/>
              </a:rPr>
              <a:t>         Положительные результаты развития системы дополнительного образования подтверждаются высокими результатами воспитанников в конкурсных мероприятиях и соревнованиях районного, регионального и Всероссийского уровня. </a:t>
            </a:r>
          </a:p>
          <a:p>
            <a:pPr algn="just"/>
            <a:r>
              <a:rPr lang="ru-RU" sz="1300">
                <a:latin typeface="Times New Roman" pitchFamily="18" charset="0"/>
                <a:cs typeface="Times New Roman" pitchFamily="18" charset="0"/>
              </a:rPr>
              <a:t>         В ЦРТДиЮ ежегодно проводится более 400 массовых мероприятий. В 2010 году среднемесячный охват досуговыми мероприятиями составил более 8000 детей (в 2009 году -  до 7000 детей и подростков).  Подготовлено 178 победителей Международных, Всероссийских и областных конкурсов и фестивалей (в 2009 году — 168 победителей) по различным направлениям.  Более 20 лидеров ЭДО «Парус» стали призерами международного фестиваля  «Детство без границ».  </a:t>
            </a:r>
          </a:p>
          <a:p>
            <a:pPr algn="just"/>
            <a:r>
              <a:rPr lang="ru-RU" sz="1300">
                <a:latin typeface="Times New Roman" pitchFamily="18" charset="0"/>
                <a:cs typeface="Times New Roman" pitchFamily="18" charset="0"/>
              </a:rPr>
              <a:t>          В дошкольных учреждениях действует 19 объединений платного дополнительного образования (ДОУ № 6, 53, 55, 63, 66) с охватом 267 детей (в 2009 году – 21 объединение, 540 детей).</a:t>
            </a:r>
          </a:p>
          <a:p>
            <a:pPr algn="just"/>
            <a:endParaRPr lang="ru-RU" sz="1300">
              <a:latin typeface="Times New Roman" pitchFamily="18" charset="0"/>
              <a:cs typeface="Times New Roman" pitchFamily="18" charset="0"/>
            </a:endParaRPr>
          </a:p>
          <a:p>
            <a:pPr algn="just"/>
            <a:endParaRPr lang="ru-RU" sz="1300">
              <a:latin typeface="Times New Roman" pitchFamily="18" charset="0"/>
              <a:cs typeface="Times New Roman" pitchFamily="18" charset="0"/>
            </a:endParaRPr>
          </a:p>
        </p:txBody>
      </p:sp>
      <p:sp>
        <p:nvSpPr>
          <p:cNvPr id="22533" name="TextBox 13"/>
          <p:cNvSpPr txBox="1">
            <a:spLocks noChangeArrowheads="1"/>
          </p:cNvSpPr>
          <p:nvPr/>
        </p:nvSpPr>
        <p:spPr bwMode="auto">
          <a:xfrm>
            <a:off x="333375" y="7596188"/>
            <a:ext cx="6215063" cy="503237"/>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В 2009 - 2010 учебном году в дошкольных образовательных учреждениях функционировали следующие направления дополнительного образования:</a:t>
            </a:r>
            <a:r>
              <a:rPr lang="ru-RU" sz="1400"/>
              <a:t> </a:t>
            </a:r>
          </a:p>
        </p:txBody>
      </p:sp>
      <p:sp>
        <p:nvSpPr>
          <p:cNvPr id="2253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20</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525.jpg"/>
          <p:cNvPicPr>
            <a:picLocks noChangeAspect="1"/>
          </p:cNvPicPr>
          <p:nvPr/>
        </p:nvPicPr>
        <p:blipFill>
          <a:blip r:embed="rId3"/>
          <a:stretch>
            <a:fillRect/>
          </a:stretch>
        </p:blipFill>
        <p:spPr>
          <a:xfrm>
            <a:off x="0" y="3166"/>
            <a:ext cx="6858000" cy="9137667"/>
          </a:xfrm>
          <a:prstGeom prst="rect">
            <a:avLst/>
          </a:prstGeom>
        </p:spPr>
      </p:pic>
      <p:sp>
        <p:nvSpPr>
          <p:cNvPr id="23555" name="TextBox 5"/>
          <p:cNvSpPr txBox="1">
            <a:spLocks noChangeArrowheads="1"/>
          </p:cNvSpPr>
          <p:nvPr/>
        </p:nvSpPr>
        <p:spPr bwMode="auto">
          <a:xfrm>
            <a:off x="5000625" y="1000125"/>
            <a:ext cx="184150" cy="369888"/>
          </a:xfrm>
          <a:prstGeom prst="rect">
            <a:avLst/>
          </a:prstGeom>
          <a:noFill/>
          <a:ln w="9525">
            <a:noFill/>
            <a:miter lim="800000"/>
            <a:headEnd/>
            <a:tailEnd/>
          </a:ln>
        </p:spPr>
        <p:txBody>
          <a:bodyPr wrap="none">
            <a:spAutoFit/>
          </a:bodyPr>
          <a:lstStyle/>
          <a:p>
            <a:endParaRPr lang="ru-RU"/>
          </a:p>
        </p:txBody>
      </p:sp>
      <p:graphicFrame>
        <p:nvGraphicFramePr>
          <p:cNvPr id="5" name="Таблица 4"/>
          <p:cNvGraphicFramePr>
            <a:graphicFrameLocks noGrp="1"/>
          </p:cNvGraphicFramePr>
          <p:nvPr/>
        </p:nvGraphicFramePr>
        <p:xfrm>
          <a:off x="357166" y="357158"/>
          <a:ext cx="6215105" cy="2474373"/>
        </p:xfrm>
        <a:graphic>
          <a:graphicData uri="http://schemas.openxmlformats.org/drawingml/2006/table">
            <a:tbl>
              <a:tblPr/>
              <a:tblGrid>
                <a:gridCol w="574967"/>
                <a:gridCol w="432855"/>
                <a:gridCol w="419827"/>
                <a:gridCol w="377786"/>
                <a:gridCol w="492660"/>
                <a:gridCol w="472527"/>
                <a:gridCol w="512201"/>
                <a:gridCol w="492069"/>
                <a:gridCol w="492660"/>
                <a:gridCol w="492069"/>
                <a:gridCol w="410354"/>
                <a:gridCol w="370088"/>
                <a:gridCol w="337521"/>
                <a:gridCol w="337521"/>
              </a:tblGrid>
              <a:tr h="1290635">
                <a:tc>
                  <a:txBody>
                    <a:bodyPr/>
                    <a:lstStyle/>
                    <a:p>
                      <a:pPr algn="just">
                        <a:lnSpc>
                          <a:spcPct val="115000"/>
                        </a:lnSpc>
                        <a:spcAft>
                          <a:spcPts val="0"/>
                        </a:spcAft>
                      </a:pPr>
                      <a:r>
                        <a:rPr lang="ru-RU" sz="900" dirty="0">
                          <a:latin typeface="Times New Roman" pitchFamily="18" charset="0"/>
                          <a:ea typeface="Times New Roman"/>
                          <a:cs typeface="Times New Roman" pitchFamily="18" charset="0"/>
                        </a:rPr>
                        <a:t>Направление работы</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ИЗО</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Развитие  речи</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Муз.-ритмич.</a:t>
                      </a:r>
                    </a:p>
                    <a:p>
                      <a:pPr marL="72000" marR="71755" algn="just">
                        <a:lnSpc>
                          <a:spcPts val="1000"/>
                        </a:lnSpc>
                        <a:spcAft>
                          <a:spcPts val="0"/>
                        </a:spcAft>
                      </a:pPr>
                      <a:r>
                        <a:rPr lang="ru-RU" sz="1100" dirty="0" smtClean="0">
                          <a:latin typeface="Times New Roman" pitchFamily="18" charset="0"/>
                          <a:ea typeface="Times New Roman"/>
                          <a:cs typeface="Times New Roman" pitchFamily="18" charset="0"/>
                        </a:rPr>
                        <a:t>деятельность</a:t>
                      </a:r>
                      <a:endParaRPr lang="ru-RU" sz="1100" dirty="0">
                        <a:latin typeface="Times New Roman" pitchFamily="18" charset="0"/>
                        <a:ea typeface="Times New Roman"/>
                        <a:cs typeface="Times New Roman" pitchFamily="18" charset="0"/>
                      </a:endParaRP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Экологическое</a:t>
                      </a:r>
                    </a:p>
                    <a:p>
                      <a:pPr marL="72000" marR="71755" algn="just">
                        <a:lnSpc>
                          <a:spcPts val="1000"/>
                        </a:lnSpc>
                        <a:spcAft>
                          <a:spcPts val="0"/>
                        </a:spcAft>
                      </a:pPr>
                      <a:r>
                        <a:rPr lang="ru-RU" sz="1100" dirty="0">
                          <a:latin typeface="Times New Roman" pitchFamily="18" charset="0"/>
                          <a:ea typeface="Times New Roman"/>
                          <a:cs typeface="Times New Roman" pitchFamily="18" charset="0"/>
                        </a:rPr>
                        <a:t>воспитание</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Физ.- оздоровит. работа</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Нравственно- патриотическое воспитание</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Театр.</a:t>
                      </a:r>
                    </a:p>
                    <a:p>
                      <a:pPr marL="72000" marR="71755" algn="just">
                        <a:lnSpc>
                          <a:spcPts val="1000"/>
                        </a:lnSpc>
                        <a:spcAft>
                          <a:spcPts val="0"/>
                        </a:spcAft>
                      </a:pPr>
                      <a:r>
                        <a:rPr lang="ru-RU" sz="1100" dirty="0" smtClean="0">
                          <a:latin typeface="Times New Roman" pitchFamily="18" charset="0"/>
                          <a:ea typeface="Times New Roman"/>
                          <a:cs typeface="Times New Roman" pitchFamily="18" charset="0"/>
                        </a:rPr>
                        <a:t>деятельность</a:t>
                      </a:r>
                      <a:endParaRPr lang="ru-RU" sz="1100" dirty="0">
                        <a:latin typeface="Times New Roman" pitchFamily="18" charset="0"/>
                        <a:ea typeface="Times New Roman"/>
                        <a:cs typeface="Times New Roman" pitchFamily="18" charset="0"/>
                      </a:endParaRP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Познавательное развитие</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Ручной </a:t>
                      </a:r>
                    </a:p>
                    <a:p>
                      <a:pPr marL="72000" marR="71755" algn="just">
                        <a:lnSpc>
                          <a:spcPts val="1000"/>
                        </a:lnSpc>
                        <a:spcAft>
                          <a:spcPts val="0"/>
                        </a:spcAft>
                      </a:pPr>
                      <a:r>
                        <a:rPr lang="ru-RU" sz="1100" dirty="0">
                          <a:latin typeface="Times New Roman" pitchFamily="18" charset="0"/>
                          <a:ea typeface="Times New Roman"/>
                          <a:cs typeface="Times New Roman" pitchFamily="18" charset="0"/>
                        </a:rPr>
                        <a:t>труд</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Муз. воспитание</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Фольклор. работа</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Иностранные языки</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marR="71755" algn="just">
                        <a:lnSpc>
                          <a:spcPts val="1000"/>
                        </a:lnSpc>
                        <a:spcAft>
                          <a:spcPts val="0"/>
                        </a:spcAft>
                      </a:pPr>
                      <a:r>
                        <a:rPr lang="ru-RU" sz="1100" dirty="0">
                          <a:latin typeface="Times New Roman" pitchFamily="18" charset="0"/>
                          <a:ea typeface="Times New Roman"/>
                          <a:cs typeface="Times New Roman" pitchFamily="18" charset="0"/>
                        </a:rPr>
                        <a:t>ОЗОЖ</a:t>
                      </a:r>
                    </a:p>
                  </a:txBody>
                  <a:tcPr marL="47094" marR="4709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8191">
                <a:tc>
                  <a:txBody>
                    <a:bodyPr/>
                    <a:lstStyle/>
                    <a:p>
                      <a:pPr algn="just">
                        <a:lnSpc>
                          <a:spcPct val="115000"/>
                        </a:lnSpc>
                        <a:spcAft>
                          <a:spcPts val="0"/>
                        </a:spcAft>
                      </a:pPr>
                      <a:r>
                        <a:rPr lang="ru-RU" sz="900" dirty="0">
                          <a:latin typeface="Times New Roman" pitchFamily="18" charset="0"/>
                          <a:ea typeface="Times New Roman"/>
                          <a:cs typeface="Times New Roman" pitchFamily="18" charset="0"/>
                        </a:rPr>
                        <a:t>Общее количество кружков</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51</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19</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13</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19</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41</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6</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42</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42</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42</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30</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13</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6</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3</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547">
                <a:tc>
                  <a:txBody>
                    <a:bodyPr/>
                    <a:lstStyle/>
                    <a:p>
                      <a:pPr algn="just">
                        <a:lnSpc>
                          <a:spcPct val="115000"/>
                        </a:lnSpc>
                        <a:spcAft>
                          <a:spcPts val="0"/>
                        </a:spcAft>
                      </a:pPr>
                      <a:r>
                        <a:rPr lang="ru-RU" sz="900" dirty="0">
                          <a:latin typeface="Times New Roman" pitchFamily="18" charset="0"/>
                          <a:ea typeface="Times New Roman"/>
                          <a:cs typeface="Times New Roman" pitchFamily="18" charset="0"/>
                        </a:rPr>
                        <a:t>%</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15 %</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6%</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4%</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6%</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12%</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2%</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13%</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13%</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13%</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9%</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4%</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2%</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ru-RU" sz="900" dirty="0">
                          <a:latin typeface="Times New Roman" pitchFamily="18" charset="0"/>
                          <a:ea typeface="Times New Roman"/>
                          <a:cs typeface="Times New Roman" pitchFamily="18" charset="0"/>
                        </a:rPr>
                        <a:t>1%</a:t>
                      </a:r>
                    </a:p>
                  </a:txBody>
                  <a:tcPr marL="47094" marR="470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3557" name="TextBox 6"/>
          <p:cNvSpPr txBox="1">
            <a:spLocks noChangeArrowheads="1"/>
          </p:cNvSpPr>
          <p:nvPr/>
        </p:nvSpPr>
        <p:spPr bwMode="auto">
          <a:xfrm>
            <a:off x="428625" y="2857500"/>
            <a:ext cx="6143625" cy="5251450"/>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Таким образом, в дошкольных образовательных учреждениях в 2009-2010 всего организовано 328 кружков различной направленности. Наибольшее количество кружков дополнительного образования:</a:t>
            </a:r>
          </a:p>
          <a:p>
            <a:pPr algn="just"/>
            <a:r>
              <a:rPr lang="ru-RU" sz="1300">
                <a:latin typeface="Times New Roman" pitchFamily="18" charset="0"/>
                <a:cs typeface="Times New Roman" pitchFamily="18" charset="0"/>
              </a:rPr>
              <a:t>Кружки по ИЗО деятельности- 15%</a:t>
            </a:r>
          </a:p>
          <a:p>
            <a:pPr algn="just"/>
            <a:r>
              <a:rPr lang="ru-RU" sz="1300">
                <a:latin typeface="Times New Roman" pitchFamily="18" charset="0"/>
                <a:cs typeface="Times New Roman" pitchFamily="18" charset="0"/>
              </a:rPr>
              <a:t>Кружки :   театрализованной деятельности- 13%</a:t>
            </a:r>
          </a:p>
          <a:p>
            <a:pPr algn="just"/>
            <a:r>
              <a:rPr lang="ru-RU" sz="1300">
                <a:latin typeface="Times New Roman" pitchFamily="18" charset="0"/>
                <a:cs typeface="Times New Roman" pitchFamily="18" charset="0"/>
              </a:rPr>
              <a:t>                   познавательному развитию- 13%</a:t>
            </a:r>
          </a:p>
          <a:p>
            <a:pPr algn="just"/>
            <a:r>
              <a:rPr lang="ru-RU" sz="1300">
                <a:latin typeface="Times New Roman" pitchFamily="18" charset="0"/>
                <a:cs typeface="Times New Roman" pitchFamily="18" charset="0"/>
              </a:rPr>
              <a:t>                   ручному труду-13%</a:t>
            </a:r>
          </a:p>
          <a:p>
            <a:pPr algn="just"/>
            <a:r>
              <a:rPr lang="ru-RU" sz="1300">
                <a:latin typeface="Times New Roman" pitchFamily="18" charset="0"/>
                <a:cs typeface="Times New Roman" pitchFamily="18" charset="0"/>
              </a:rPr>
              <a:t>Кружки по физкультурно-оздоровительной работе- 12%.</a:t>
            </a:r>
          </a:p>
          <a:p>
            <a:pPr algn="just"/>
            <a:r>
              <a:rPr lang="ru-RU" sz="1300">
                <a:latin typeface="Times New Roman" pitchFamily="18" charset="0"/>
                <a:cs typeface="Times New Roman" pitchFamily="18" charset="0"/>
              </a:rPr>
              <a:t>         На платной основе организовано- 19 кружков. На бесплатной основе- 309.</a:t>
            </a:r>
          </a:p>
          <a:p>
            <a:pPr algn="just"/>
            <a:r>
              <a:rPr lang="ru-RU" sz="1300">
                <a:latin typeface="Times New Roman" pitchFamily="18" charset="0"/>
                <a:cs typeface="Times New Roman" pitchFamily="18" charset="0"/>
              </a:rPr>
              <a:t>         С появлением новой системы оплаты труда работников дошкольного образования значительно возросло количество кружков по бесплатному дополнительному образованию воспитанников по сравнению с предыдущими учебными годами.</a:t>
            </a:r>
          </a:p>
          <a:p>
            <a:pPr algn="just"/>
            <a:r>
              <a:rPr lang="ru-RU" sz="1300">
                <a:latin typeface="Times New Roman" pitchFamily="18" charset="0"/>
                <a:cs typeface="Times New Roman" pitchFamily="18" charset="0"/>
              </a:rPr>
              <a:t>         Однако, необходимо продолжать развитие дополнительных платных образовательных услуг на базе дошкольных образовательных учреждений. Программы дополнительного образования дошкольников следует совершенствовать и утверждать на экспертном совете Учебно- методического центра г. Энгельса.</a:t>
            </a:r>
          </a:p>
          <a:p>
            <a:pPr algn="just"/>
            <a:r>
              <a:rPr lang="ru-RU" sz="1300">
                <a:latin typeface="Times New Roman" pitchFamily="18" charset="0"/>
                <a:cs typeface="Times New Roman" pitchFamily="18" charset="0"/>
              </a:rPr>
              <a:t>        Анализ социальной эффективности и удовлетворенности населения результатами дополнительного образования детей в 2009-2010 учебном году показал, что  95,4 % родителей уверены, что дополнительное образование необходимо их ребенку, 76 % считают, что без дополнительного образования невозможно сегодня обеспечить необходимый уровень качества образования.</a:t>
            </a:r>
          </a:p>
          <a:p>
            <a:pPr algn="just"/>
            <a:r>
              <a:rPr lang="ru-RU" sz="1300">
                <a:latin typeface="Times New Roman" pitchFamily="18" charset="0"/>
                <a:cs typeface="Times New Roman" pitchFamily="18" charset="0"/>
              </a:rPr>
              <a:t>         Наряду с позитивными тенденциями в развитии  дополнительного образования  существует ряд проблем. </a:t>
            </a:r>
          </a:p>
          <a:p>
            <a:pPr algn="just"/>
            <a:r>
              <a:rPr lang="ru-RU" sz="1300">
                <a:latin typeface="Times New Roman" pitchFamily="18" charset="0"/>
                <a:cs typeface="Times New Roman" pitchFamily="18" charset="0"/>
              </a:rPr>
              <a:t>         Во-первых, это дальнейшее развитие и увеличение мощности учреждений</a:t>
            </a:r>
            <a:endParaRPr lang="ru-RU"/>
          </a:p>
        </p:txBody>
      </p:sp>
      <p:sp>
        <p:nvSpPr>
          <p:cNvPr id="2355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21</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525.jpg"/>
          <p:cNvPicPr>
            <a:picLocks noChangeAspect="1"/>
          </p:cNvPicPr>
          <p:nvPr/>
        </p:nvPicPr>
        <p:blipFill>
          <a:blip r:embed="rId3"/>
          <a:stretch>
            <a:fillRect/>
          </a:stretch>
        </p:blipFill>
        <p:spPr>
          <a:xfrm>
            <a:off x="0" y="3166"/>
            <a:ext cx="6858000" cy="9137667"/>
          </a:xfrm>
          <a:prstGeom prst="rect">
            <a:avLst/>
          </a:prstGeom>
        </p:spPr>
      </p:pic>
      <p:sp>
        <p:nvSpPr>
          <p:cNvPr id="24579" name="TextBox 5"/>
          <p:cNvSpPr txBox="1">
            <a:spLocks noChangeArrowheads="1"/>
          </p:cNvSpPr>
          <p:nvPr/>
        </p:nvSpPr>
        <p:spPr bwMode="auto">
          <a:xfrm>
            <a:off x="5000625" y="1000125"/>
            <a:ext cx="184150" cy="369888"/>
          </a:xfrm>
          <a:prstGeom prst="rect">
            <a:avLst/>
          </a:prstGeom>
          <a:noFill/>
          <a:ln w="9525">
            <a:noFill/>
            <a:miter lim="800000"/>
            <a:headEnd/>
            <a:tailEnd/>
          </a:ln>
        </p:spPr>
        <p:txBody>
          <a:bodyPr wrap="none">
            <a:spAutoFit/>
          </a:bodyPr>
          <a:lstStyle/>
          <a:p>
            <a:endParaRPr lang="ru-RU"/>
          </a:p>
        </p:txBody>
      </p:sp>
      <p:sp>
        <p:nvSpPr>
          <p:cNvPr id="24580" name="TextBox 8"/>
          <p:cNvSpPr txBox="1">
            <a:spLocks noChangeArrowheads="1"/>
          </p:cNvSpPr>
          <p:nvPr/>
        </p:nvSpPr>
        <p:spPr bwMode="auto">
          <a:xfrm>
            <a:off x="333375" y="250825"/>
            <a:ext cx="6215063" cy="5251450"/>
          </a:xfrm>
          <a:prstGeom prst="rect">
            <a:avLst/>
          </a:prstGeom>
          <a:noFill/>
          <a:ln w="9525">
            <a:noFill/>
            <a:miter lim="800000"/>
            <a:headEnd/>
            <a:tailEnd/>
          </a:ln>
        </p:spPr>
        <p:txBody>
          <a:bodyPr>
            <a:spAutoFit/>
          </a:bodyPr>
          <a:lstStyle/>
          <a:p>
            <a:pPr algn="just"/>
            <a:r>
              <a:rPr lang="ru-RU" sz="1300">
                <a:latin typeface="Times New Roman" pitchFamily="18" charset="0"/>
              </a:rPr>
              <a:t>дополнительного образования, укрепление и эффективное использование материально-технической базы учреждений дополнительного образования детей. </a:t>
            </a:r>
          </a:p>
          <a:p>
            <a:pPr algn="just"/>
            <a:r>
              <a:rPr lang="ru-RU" sz="1300">
                <a:latin typeface="Times New Roman" pitchFamily="18" charset="0"/>
                <a:cs typeface="Times New Roman" pitchFamily="18" charset="0"/>
              </a:rPr>
              <a:t>        Во-вторых, существует проблема обеспечения современного качества, доступности и эффективности дополнительного образования на основе сохранения лучших традиций  воспитания и дополнительного образования.</a:t>
            </a:r>
          </a:p>
          <a:p>
            <a:pPr algn="just"/>
            <a:r>
              <a:rPr lang="ru-RU" sz="1300">
                <a:latin typeface="Times New Roman" pitchFamily="18" charset="0"/>
                <a:cs typeface="Times New Roman" pitchFamily="18" charset="0"/>
              </a:rPr>
              <a:t>         В- третьих, важное значение имеет проблема повышения социального статуса педагогический кадров, занимающихся дополнительным образованием детей. В значительной степени это связано с низким уровнем заработной платы работников.           Доступность дополнительного образования, помимо обучения, воспитания и развития, позволяет решать такие проблемы, как организация занятости детей, профилактика безнадзорности, правонарушений, преступлений и других асоциальных явлений в подростковой среде. Так, в комплексе с другими мероприятиями, это позволило повысить результативность профилактической  </a:t>
            </a:r>
            <a:r>
              <a:rPr lang="ru-RU" sz="1300">
                <a:latin typeface="Times New Roman" pitchFamily="18" charset="0"/>
              </a:rPr>
              <a:t>работы и  снизить уровень преступлений, совершенных обучающимися в 1 квартале 2010 года,  на 80%  (с 51 преступления в 2009 году до 10 в 2010 году). </a:t>
            </a:r>
          </a:p>
          <a:p>
            <a:pPr algn="just"/>
            <a:r>
              <a:rPr lang="ru-RU" sz="1300">
                <a:latin typeface="Times New Roman" pitchFamily="18" charset="0"/>
              </a:rPr>
              <a:t>          Внедрение стандарта качества муниципальной услуги «дополнительное образование» предполагает обеспечение возможности получения населением муниципальных услуг в определенных объемах и определенного качества.</a:t>
            </a:r>
          </a:p>
          <a:p>
            <a:pPr algn="just"/>
            <a:r>
              <a:rPr lang="ru-RU" sz="1300">
                <a:latin typeface="Times New Roman" pitchFamily="18" charset="0"/>
              </a:rPr>
              <a:t>          Решение этих задач в ближайшие годы во многом зависят от организации сетевого взаимодействия образовательных учреждений, что позволит активнее использовать потенциал системы дополнительного образования детей и ее интеграцию с системой общего образования. </a:t>
            </a:r>
          </a:p>
          <a:p>
            <a:pPr algn="ctr"/>
            <a:r>
              <a:rPr lang="ru-RU" sz="1300">
                <a:latin typeface="Times New Roman" pitchFamily="18" charset="0"/>
              </a:rPr>
              <a:t>( В статье использованы данные информационной справки для депутатов ЭМР, подготовленной сотрудником комитета по образованию и молодежной политике АЭМР Лебедевой И.Ю.)</a:t>
            </a:r>
          </a:p>
          <a:p>
            <a:pPr algn="ctr"/>
            <a:endParaRPr lang="ru-RU" sz="1300">
              <a:latin typeface="Times New Roman" pitchFamily="18" charset="0"/>
            </a:endParaRPr>
          </a:p>
        </p:txBody>
      </p:sp>
      <p:sp>
        <p:nvSpPr>
          <p:cNvPr id="24581"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22</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descr="535.jpg"/>
          <p:cNvPicPr>
            <a:picLocks noChangeAspect="1"/>
          </p:cNvPicPr>
          <p:nvPr/>
        </p:nvPicPr>
        <p:blipFill>
          <a:blip r:embed="rId2"/>
          <a:stretch>
            <a:fillRect/>
          </a:stretch>
        </p:blipFill>
        <p:spPr>
          <a:xfrm>
            <a:off x="0" y="3166"/>
            <a:ext cx="6858000" cy="9137667"/>
          </a:xfrm>
          <a:prstGeom prst="rect">
            <a:avLst/>
          </a:prstGeom>
        </p:spPr>
      </p:pic>
      <p:sp>
        <p:nvSpPr>
          <p:cNvPr id="25603" name="Text Box 3"/>
          <p:cNvSpPr txBox="1">
            <a:spLocks noChangeArrowheads="1"/>
          </p:cNvSpPr>
          <p:nvPr/>
        </p:nvSpPr>
        <p:spPr bwMode="auto">
          <a:xfrm>
            <a:off x="188913" y="2051050"/>
            <a:ext cx="2087562" cy="1270000"/>
          </a:xfrm>
          <a:prstGeom prst="rect">
            <a:avLst/>
          </a:prstGeom>
          <a:noFill/>
          <a:ln w="9525">
            <a:noFill/>
            <a:miter lim="800000"/>
            <a:headEnd/>
            <a:tailEnd/>
          </a:ln>
        </p:spPr>
        <p:txBody>
          <a:bodyPr>
            <a:spAutoFit/>
          </a:bodyPr>
          <a:lstStyle/>
          <a:p>
            <a:pPr algn="ctr"/>
            <a:r>
              <a:rPr lang="ru-RU" sz="1100" i="1">
                <a:latin typeface="Times New Roman" pitchFamily="18" charset="0"/>
              </a:rPr>
              <a:t>Музыкальный руководитель</a:t>
            </a:r>
          </a:p>
          <a:p>
            <a:pPr algn="ctr"/>
            <a:r>
              <a:rPr lang="ru-RU" sz="1100" b="1" i="1">
                <a:latin typeface="Times New Roman" pitchFamily="18" charset="0"/>
              </a:rPr>
              <a:t>Лёвкина М.Р </a:t>
            </a:r>
          </a:p>
          <a:p>
            <a:pPr algn="ctr"/>
            <a:r>
              <a:rPr lang="ru-RU" sz="1100" i="1">
                <a:latin typeface="Times New Roman" pitchFamily="18" charset="0"/>
              </a:rPr>
              <a:t>МДОУ»Детский  сад  комбинированного вида №11» г.Энгельса  Саратовской области</a:t>
            </a:r>
          </a:p>
          <a:p>
            <a:r>
              <a:rPr lang="ru-RU" sz="1100" b="1">
                <a:latin typeface="Times New Roman" pitchFamily="18" charset="0"/>
              </a:rPr>
              <a:t>                                                             </a:t>
            </a:r>
          </a:p>
        </p:txBody>
      </p:sp>
      <p:pic>
        <p:nvPicPr>
          <p:cNvPr id="25604" name="Picture 4" descr="IMG"/>
          <p:cNvPicPr>
            <a:picLocks noChangeAspect="1" noChangeArrowheads="1"/>
          </p:cNvPicPr>
          <p:nvPr/>
        </p:nvPicPr>
        <p:blipFill>
          <a:blip r:embed="rId3"/>
          <a:srcRect/>
          <a:stretch>
            <a:fillRect/>
          </a:stretch>
        </p:blipFill>
        <p:spPr bwMode="auto">
          <a:xfrm>
            <a:off x="476250" y="323850"/>
            <a:ext cx="1195388" cy="1803400"/>
          </a:xfrm>
          <a:prstGeom prst="rect">
            <a:avLst/>
          </a:prstGeom>
          <a:noFill/>
          <a:ln w="9525">
            <a:noFill/>
            <a:miter lim="800000"/>
            <a:headEnd/>
            <a:tailEnd/>
          </a:ln>
        </p:spPr>
      </p:pic>
      <p:sp>
        <p:nvSpPr>
          <p:cNvPr id="25605" name="WordArt 11"/>
          <p:cNvSpPr>
            <a:spLocks noChangeArrowheads="1" noChangeShapeType="1" noTextEdit="1"/>
          </p:cNvSpPr>
          <p:nvPr/>
        </p:nvSpPr>
        <p:spPr bwMode="auto">
          <a:xfrm>
            <a:off x="2565400" y="395288"/>
            <a:ext cx="3671888" cy="288925"/>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На планете  "Семья"</a:t>
            </a:r>
          </a:p>
        </p:txBody>
      </p:sp>
      <p:cxnSp>
        <p:nvCxnSpPr>
          <p:cNvPr id="25606" name="Прямая соединительная линия 4"/>
          <p:cNvCxnSpPr>
            <a:cxnSpLocks noChangeShapeType="1"/>
          </p:cNvCxnSpPr>
          <p:nvPr/>
        </p:nvCxnSpPr>
        <p:spPr bwMode="auto">
          <a:xfrm>
            <a:off x="1844675" y="755650"/>
            <a:ext cx="4576763" cy="1588"/>
          </a:xfrm>
          <a:prstGeom prst="line">
            <a:avLst/>
          </a:prstGeom>
          <a:noFill/>
          <a:ln w="19050" algn="ctr">
            <a:solidFill>
              <a:srgbClr val="CC99FF"/>
            </a:solidFill>
            <a:round/>
            <a:headEnd/>
            <a:tailEnd/>
          </a:ln>
        </p:spPr>
      </p:cxnSp>
      <p:sp>
        <p:nvSpPr>
          <p:cNvPr id="25607" name="Text Box 7"/>
          <p:cNvSpPr txBox="1">
            <a:spLocks noChangeArrowheads="1"/>
          </p:cNvSpPr>
          <p:nvPr/>
        </p:nvSpPr>
        <p:spPr bwMode="auto">
          <a:xfrm>
            <a:off x="1916113" y="827088"/>
            <a:ext cx="4681537" cy="701675"/>
          </a:xfrm>
          <a:prstGeom prst="rect">
            <a:avLst/>
          </a:prstGeom>
          <a:noFill/>
          <a:ln w="9525">
            <a:noFill/>
            <a:miter lim="800000"/>
            <a:headEnd/>
            <a:tailEnd/>
          </a:ln>
        </p:spPr>
        <p:txBody>
          <a:bodyPr>
            <a:spAutoFit/>
          </a:bodyPr>
          <a:lstStyle/>
          <a:p>
            <a:pPr algn="ctr"/>
            <a:r>
              <a:rPr lang="ru-RU" sz="2000" b="1">
                <a:latin typeface="Monotype Corsiva" pitchFamily="66" charset="0"/>
              </a:rPr>
              <a:t> Организация работы с родителями  в  детском саду на праздниках  и развлечениях</a:t>
            </a:r>
          </a:p>
        </p:txBody>
      </p:sp>
      <p:sp>
        <p:nvSpPr>
          <p:cNvPr id="25608" name="Text Box 10"/>
          <p:cNvSpPr txBox="1">
            <a:spLocks noChangeArrowheads="1"/>
          </p:cNvSpPr>
          <p:nvPr/>
        </p:nvSpPr>
        <p:spPr bwMode="auto">
          <a:xfrm>
            <a:off x="2276475" y="1547813"/>
            <a:ext cx="4248150" cy="1679575"/>
          </a:xfrm>
          <a:prstGeom prst="rect">
            <a:avLst/>
          </a:prstGeom>
          <a:noFill/>
          <a:ln w="9525">
            <a:noFill/>
            <a:miter lim="800000"/>
            <a:headEnd/>
            <a:tailEnd/>
          </a:ln>
        </p:spPr>
        <p:txBody>
          <a:bodyPr>
            <a:spAutoFit/>
          </a:bodyPr>
          <a:lstStyle/>
          <a:p>
            <a:pPr indent="361950" algn="just">
              <a:spcBef>
                <a:spcPct val="50000"/>
              </a:spcBef>
            </a:pPr>
            <a:r>
              <a:rPr lang="ru-RU" sz="1300">
                <a:latin typeface="Times New Roman" pitchFamily="18" charset="0"/>
              </a:rPr>
              <a:t>Педагоги нашего дошкольного учреждения всегда стараются привлекать родителей (начиная с первой младшей группы) к подготовке и участию на  праздниках и развлечениях. Родители помогают изготавливать праздничные костюмы, атрибуты, декорации. Например, на осенних праздниках: «Колобок на новый лад» (ясли), «Колобок в осеннем лесу» (вторая младшая группа), «Приключения Аленки» (подготови-</a:t>
            </a:r>
          </a:p>
        </p:txBody>
      </p:sp>
      <p:sp>
        <p:nvSpPr>
          <p:cNvPr id="25609" name="Text Box 11"/>
          <p:cNvSpPr txBox="1">
            <a:spLocks noChangeArrowheads="1"/>
          </p:cNvSpPr>
          <p:nvPr/>
        </p:nvSpPr>
        <p:spPr bwMode="auto">
          <a:xfrm>
            <a:off x="333375" y="3132138"/>
            <a:ext cx="6264275" cy="1481137"/>
          </a:xfrm>
          <a:prstGeom prst="rect">
            <a:avLst/>
          </a:prstGeom>
          <a:noFill/>
          <a:ln w="9525">
            <a:noFill/>
            <a:miter lim="800000"/>
            <a:headEnd/>
            <a:tailEnd/>
          </a:ln>
        </p:spPr>
        <p:txBody>
          <a:bodyPr>
            <a:spAutoFit/>
          </a:bodyPr>
          <a:lstStyle/>
          <a:p>
            <a:pPr indent="361950" algn="just">
              <a:spcBef>
                <a:spcPct val="50000"/>
              </a:spcBef>
            </a:pPr>
            <a:r>
              <a:rPr lang="ru-RU" sz="1300">
                <a:latin typeface="Times New Roman" pitchFamily="18" charset="0"/>
              </a:rPr>
              <a:t>тельная группа)  родители по ходу действия показывали для детей кукольный театр; в средней группе для драматизации сказки «Пых» сделали головные уборы для детей; в подготовительной группе организовали и провели  игру «Найди сорняки», нарядившись в костюмы сорняков; в старшей группе участвовали в жюри праздника «Шуточный осенний КВН», выставляли оценки, готовили и вручали подарки, активное участие принимали в играх – эстафетах, чтобы завоевать баллы для своих команд. </a:t>
            </a:r>
          </a:p>
        </p:txBody>
      </p:sp>
      <p:sp>
        <p:nvSpPr>
          <p:cNvPr id="25611" name="Text Box 13"/>
          <p:cNvSpPr txBox="1">
            <a:spLocks noChangeArrowheads="1"/>
          </p:cNvSpPr>
          <p:nvPr/>
        </p:nvSpPr>
        <p:spPr bwMode="auto">
          <a:xfrm>
            <a:off x="260350" y="4572000"/>
            <a:ext cx="2879725" cy="2473325"/>
          </a:xfrm>
          <a:prstGeom prst="rect">
            <a:avLst/>
          </a:prstGeom>
          <a:noFill/>
          <a:ln w="9525">
            <a:noFill/>
            <a:miter lim="800000"/>
            <a:headEnd/>
            <a:tailEnd/>
          </a:ln>
        </p:spPr>
        <p:txBody>
          <a:bodyPr>
            <a:spAutoFit/>
          </a:bodyPr>
          <a:lstStyle/>
          <a:p>
            <a:pPr indent="361950" algn="just">
              <a:spcBef>
                <a:spcPct val="50000"/>
              </a:spcBef>
            </a:pPr>
            <a:r>
              <a:rPr lang="ru-RU" sz="1300">
                <a:latin typeface="Times New Roman" pitchFamily="18" charset="0"/>
              </a:rPr>
              <a:t>В драматизации сказки «Как заяц за яблоками ходил», в средней группе, мамы исполняли роли Мамы Белки, Зайчихи, Козы, а их дети играли роли бельчат, зайчат, козлят. Один  папа исполнял роль Папы Ежа, он удивил всех своей мастерски сделанной причёской, до того она была похожа на колючки ежа. Вместе с сыном- «ежонком» они исполнили акробатический этюд. А Мама – Коза вместе со своим сыном «козленком»</a:t>
            </a:r>
          </a:p>
        </p:txBody>
      </p:sp>
      <p:sp>
        <p:nvSpPr>
          <p:cNvPr id="25612" name="Text Box 14"/>
          <p:cNvSpPr txBox="1">
            <a:spLocks noChangeArrowheads="1"/>
          </p:cNvSpPr>
          <p:nvPr/>
        </p:nvSpPr>
        <p:spPr bwMode="auto">
          <a:xfrm>
            <a:off x="260350" y="6948488"/>
            <a:ext cx="6337300" cy="885825"/>
          </a:xfrm>
          <a:prstGeom prst="rect">
            <a:avLst/>
          </a:prstGeom>
          <a:noFill/>
          <a:ln w="9525">
            <a:noFill/>
            <a:miter lim="800000"/>
            <a:headEnd/>
            <a:tailEnd/>
          </a:ln>
        </p:spPr>
        <p:txBody>
          <a:bodyPr>
            <a:spAutoFit/>
          </a:bodyPr>
          <a:lstStyle/>
          <a:p>
            <a:pPr>
              <a:spcBef>
                <a:spcPct val="50000"/>
              </a:spcBef>
            </a:pPr>
            <a:r>
              <a:rPr lang="ru-RU" sz="1300">
                <a:latin typeface="Times New Roman" pitchFamily="18" charset="0"/>
              </a:rPr>
              <a:t> замечательно спели колыбельную. Дети и родители получили огромное удовольствие от совместно проведённых праздников. После  осенних праздников мы организовали выставку рисунков: «Праздник и мы», где дети и родители смогли изобразить свой отклик на прошедшие праздники, проявить  творческие способности.</a:t>
            </a:r>
          </a:p>
        </p:txBody>
      </p:sp>
      <p:sp>
        <p:nvSpPr>
          <p:cNvPr id="25613"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23</a:t>
            </a:r>
          </a:p>
        </p:txBody>
      </p:sp>
      <p:pic>
        <p:nvPicPr>
          <p:cNvPr id="14" name="Рисунок 13" descr="255.jpg"/>
          <p:cNvPicPr>
            <a:picLocks noChangeAspect="1"/>
          </p:cNvPicPr>
          <p:nvPr/>
        </p:nvPicPr>
        <p:blipFill>
          <a:blip r:embed="rId4"/>
          <a:stretch>
            <a:fillRect/>
          </a:stretch>
        </p:blipFill>
        <p:spPr>
          <a:xfrm>
            <a:off x="3214686" y="4429124"/>
            <a:ext cx="3259460" cy="245189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535.jpg"/>
          <p:cNvPicPr>
            <a:picLocks noChangeAspect="1"/>
          </p:cNvPicPr>
          <p:nvPr/>
        </p:nvPicPr>
        <p:blipFill>
          <a:blip r:embed="rId2"/>
          <a:stretch>
            <a:fillRect/>
          </a:stretch>
        </p:blipFill>
        <p:spPr>
          <a:xfrm>
            <a:off x="0" y="3166"/>
            <a:ext cx="6858000" cy="9137667"/>
          </a:xfrm>
          <a:prstGeom prst="rect">
            <a:avLst/>
          </a:prstGeom>
        </p:spPr>
      </p:pic>
      <p:sp>
        <p:nvSpPr>
          <p:cNvPr id="26628" name="Text Box 5"/>
          <p:cNvSpPr txBox="1">
            <a:spLocks noChangeArrowheads="1"/>
          </p:cNvSpPr>
          <p:nvPr/>
        </p:nvSpPr>
        <p:spPr bwMode="auto">
          <a:xfrm>
            <a:off x="3644900" y="323850"/>
            <a:ext cx="2879725" cy="2473325"/>
          </a:xfrm>
          <a:prstGeom prst="rect">
            <a:avLst/>
          </a:prstGeom>
          <a:noFill/>
          <a:ln w="9525">
            <a:noFill/>
            <a:miter lim="800000"/>
            <a:headEnd/>
            <a:tailEnd/>
          </a:ln>
        </p:spPr>
        <p:txBody>
          <a:bodyPr>
            <a:spAutoFit/>
          </a:bodyPr>
          <a:lstStyle/>
          <a:p>
            <a:pPr algn="just"/>
            <a:r>
              <a:rPr lang="ru-RU" sz="1300">
                <a:latin typeface="Times New Roman" pitchFamily="18" charset="0"/>
              </a:rPr>
              <a:t>        На новогодних утренниках одна из родительниц (во второй младшей группе) исполняла роль Снегурочки, родительница из старшей группы  роль Зимушки – Зимы в сказке «Щелкунчик», а папа из этой же группы – роль Мышиного Короля. Мамы из подготовительной  группы, к радости собственных детей и всех гостей, на новогоднем празднике «Зо-</a:t>
            </a:r>
          </a:p>
          <a:p>
            <a:pPr algn="just"/>
            <a:r>
              <a:rPr lang="ru-RU" sz="1300">
                <a:latin typeface="Times New Roman" pitchFamily="18" charset="0"/>
              </a:rPr>
              <a:t>лушка на новый лад» исполняли «Восточный танец», папа играл роль</a:t>
            </a:r>
          </a:p>
        </p:txBody>
      </p:sp>
      <p:sp>
        <p:nvSpPr>
          <p:cNvPr id="26629" name="Text Box 6"/>
          <p:cNvSpPr txBox="1">
            <a:spLocks noChangeArrowheads="1"/>
          </p:cNvSpPr>
          <p:nvPr/>
        </p:nvSpPr>
        <p:spPr bwMode="auto">
          <a:xfrm>
            <a:off x="333375" y="2771775"/>
            <a:ext cx="6264275" cy="5251450"/>
          </a:xfrm>
          <a:prstGeom prst="rect">
            <a:avLst/>
          </a:prstGeom>
          <a:noFill/>
          <a:ln w="9525">
            <a:noFill/>
            <a:miter lim="800000"/>
            <a:headEnd/>
            <a:tailEnd/>
          </a:ln>
        </p:spPr>
        <p:txBody>
          <a:bodyPr>
            <a:spAutoFit/>
          </a:bodyPr>
          <a:lstStyle/>
          <a:p>
            <a:pPr algn="just"/>
            <a:r>
              <a:rPr lang="ru-RU" sz="1300">
                <a:latin typeface="Times New Roman" pitchFamily="18" charset="0"/>
              </a:rPr>
              <a:t>Факира – показывал детям фокусы. Во всех группах родители активно помогали шить костюмы, делать маски – шапочки, атрибуты для танцев и игр.</a:t>
            </a:r>
          </a:p>
          <a:p>
            <a:pPr algn="just"/>
            <a:r>
              <a:rPr lang="ru-RU" sz="1300">
                <a:latin typeface="Times New Roman" pitchFamily="18" charset="0"/>
              </a:rPr>
              <a:t>       На праздновании Масленицы, которое проводилось на улице, папы детей из старшей и подготовительной к школе групп организовали с ребятами подвижные игры, аттракционы, катали детей на санках, играли в снежки. Мамы участвовали в создании чучела Масленицы. Дети были рады совместному празднику.</a:t>
            </a:r>
          </a:p>
          <a:p>
            <a:pPr algn="just"/>
            <a:r>
              <a:rPr lang="ru-RU" sz="1300">
                <a:latin typeface="Times New Roman" pitchFamily="18" charset="0"/>
              </a:rPr>
              <a:t>       На утреннике, посвящённом 8 Марта,  в старшей группе одна из мам исполняла роль Мамы Красной Шапочки, а другие мамы принимали участие в изготовлении праздничных пирогов для детей. </a:t>
            </a:r>
          </a:p>
          <a:p>
            <a:pPr algn="just"/>
            <a:r>
              <a:rPr lang="ru-RU" sz="1300">
                <a:latin typeface="Times New Roman" pitchFamily="18" charset="0"/>
              </a:rPr>
              <a:t>      В подготовительной группе все мамы принимали активное участие в весеннем празднике «Мисс Весна». Они создали своими руками и с помощью дочерей интересные блюда (салаты, пироги и т.д.), придумали им названия, затем воодушевлённо рассказывали процесс приготовления и объясняли смысл названия. Так же мамы играли в игры на смекалку: «Определи своего ребёнка по голосу», «Узнай ребёнка по рукам» и т.д., в подвижные игры, вместе с дочками удивляли всех своими талантами. Папы участвовали в жюри конкурса, ставили оценки за выступления.</a:t>
            </a:r>
          </a:p>
          <a:p>
            <a:pPr algn="just"/>
            <a:r>
              <a:rPr lang="ru-RU" sz="1300">
                <a:latin typeface="Times New Roman" pitchFamily="18" charset="0"/>
              </a:rPr>
              <a:t>       В преддверии праздника День защитника Отечества, папы из старших и подготовительной групп звонили нам и узнавали, будут ли проводиться праздничные мероприятия и изъявляли желание принять в них участие. В итоге праздники прошли с большим успехом, так как пап было очень много. Детвора и взрослые остались довольны.</a:t>
            </a:r>
          </a:p>
          <a:p>
            <a:pPr algn="just"/>
            <a:r>
              <a:rPr lang="ru-RU" sz="1300">
                <a:latin typeface="Times New Roman" pitchFamily="18" charset="0"/>
              </a:rPr>
              <a:t>       Во время подготовки выпускного утренника родители полностью взяли на себя заботу о проведении второй части праздника, которая проходила на площадке перед зданием детского сада. Они привезли аппаратуру – магнитофон, микрофоны, усилители, колонки, вынесли столы, стулья, подарки для детей. С папами и мамами</a:t>
            </a:r>
          </a:p>
        </p:txBody>
      </p:sp>
      <p:sp>
        <p:nvSpPr>
          <p:cNvPr id="2663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24</a:t>
            </a:r>
          </a:p>
        </p:txBody>
      </p:sp>
      <p:pic>
        <p:nvPicPr>
          <p:cNvPr id="7" name="Рисунок 6" descr="265.jpg"/>
          <p:cNvPicPr>
            <a:picLocks noChangeAspect="1"/>
          </p:cNvPicPr>
          <p:nvPr/>
        </p:nvPicPr>
        <p:blipFill>
          <a:blip r:embed="rId3"/>
          <a:stretch>
            <a:fillRect/>
          </a:stretch>
        </p:blipFill>
        <p:spPr>
          <a:xfrm>
            <a:off x="285728" y="142844"/>
            <a:ext cx="3327568" cy="2500541"/>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535.jpg"/>
          <p:cNvPicPr>
            <a:picLocks noChangeAspect="1"/>
          </p:cNvPicPr>
          <p:nvPr/>
        </p:nvPicPr>
        <p:blipFill>
          <a:blip r:embed="rId2"/>
          <a:stretch>
            <a:fillRect/>
          </a:stretch>
        </p:blipFill>
        <p:spPr>
          <a:xfrm>
            <a:off x="0" y="3166"/>
            <a:ext cx="6858000" cy="9137667"/>
          </a:xfrm>
          <a:prstGeom prst="rect">
            <a:avLst/>
          </a:prstGeom>
        </p:spPr>
      </p:pic>
      <p:sp>
        <p:nvSpPr>
          <p:cNvPr id="27652" name="Text Box 3"/>
          <p:cNvSpPr txBox="1">
            <a:spLocks noChangeArrowheads="1"/>
          </p:cNvSpPr>
          <p:nvPr/>
        </p:nvSpPr>
        <p:spPr bwMode="auto">
          <a:xfrm>
            <a:off x="333375" y="468313"/>
            <a:ext cx="3600450" cy="4213225"/>
          </a:xfrm>
          <a:prstGeom prst="rect">
            <a:avLst/>
          </a:prstGeom>
          <a:noFill/>
          <a:ln w="9525">
            <a:noFill/>
            <a:miter lim="800000"/>
            <a:headEnd/>
            <a:tailEnd/>
          </a:ln>
        </p:spPr>
        <p:txBody>
          <a:bodyPr>
            <a:spAutoFit/>
          </a:bodyPr>
          <a:lstStyle/>
          <a:p>
            <a:r>
              <a:rPr lang="ru-RU" sz="1300">
                <a:latin typeface="Times New Roman" pitchFamily="18" charset="0"/>
              </a:rPr>
              <a:t>выпускников мы заранее подготовили небольшие музыкальные шуточные номера, которые они и показали на празднике.    Получилось очень весело и интересно  для детей и всех присутствующих, тем более что многие из родителей сами когда-то ходили в наш детский сад. В подарок всем педагогам мамы исполнили песню под гитару, что стало приятной неожиданностью и растрогало нас до слёз. </a:t>
            </a:r>
          </a:p>
          <a:p>
            <a:pPr algn="just"/>
            <a:r>
              <a:rPr lang="ru-RU" sz="1300">
                <a:latin typeface="Times New Roman" pitchFamily="18" charset="0"/>
              </a:rPr>
              <a:t>         В заключении праздника родители преподнесли детям сюрприз – воздушные шары, которые затем ребята выпустили в воздух, загадав заветное желание. </a:t>
            </a:r>
          </a:p>
          <a:p>
            <a:pPr algn="just"/>
            <a:r>
              <a:rPr lang="ru-RU" sz="1300">
                <a:latin typeface="Times New Roman" pitchFamily="18" charset="0"/>
              </a:rPr>
              <a:t>         Весело и задорно обычно проходят летние праздники  и развлечения на улице. Мамы и папы принимают участие в подготовке мероприятий и в их проведении. </a:t>
            </a:r>
          </a:p>
          <a:p>
            <a:r>
              <a:rPr lang="ru-RU"/>
              <a:t>                </a:t>
            </a:r>
          </a:p>
          <a:p>
            <a:r>
              <a:rPr lang="ru-RU"/>
              <a:t>                   </a:t>
            </a:r>
          </a:p>
        </p:txBody>
      </p:sp>
      <p:sp>
        <p:nvSpPr>
          <p:cNvPr id="27653" name="Text Box 4"/>
          <p:cNvSpPr txBox="1">
            <a:spLocks noChangeArrowheads="1"/>
          </p:cNvSpPr>
          <p:nvPr/>
        </p:nvSpPr>
        <p:spPr bwMode="auto">
          <a:xfrm>
            <a:off x="260350" y="4067175"/>
            <a:ext cx="6192838" cy="4038600"/>
          </a:xfrm>
          <a:prstGeom prst="rect">
            <a:avLst/>
          </a:prstGeom>
          <a:noFill/>
          <a:ln w="9525">
            <a:noFill/>
            <a:miter lim="800000"/>
            <a:headEnd/>
            <a:tailEnd/>
          </a:ln>
        </p:spPr>
        <p:txBody>
          <a:bodyPr>
            <a:spAutoFit/>
          </a:bodyPr>
          <a:lstStyle/>
          <a:p>
            <a:pPr algn="just">
              <a:tabLst>
                <a:tab pos="361950" algn="l"/>
              </a:tabLst>
            </a:pPr>
            <a:r>
              <a:rPr lang="ru-RU" sz="1300">
                <a:latin typeface="Times New Roman" pitchFamily="18" charset="0"/>
              </a:rPr>
              <a:t>        Они с удовольствием готовились ко Дню Нептуна, изготавливали своими руками костюмы для детей, разукрашивали ребят красками, чтобы они были похо-</a:t>
            </a:r>
          </a:p>
          <a:p>
            <a:pPr algn="just">
              <a:tabLst>
                <a:tab pos="361950" algn="l"/>
              </a:tabLst>
            </a:pPr>
            <a:r>
              <a:rPr lang="ru-RU" sz="1300">
                <a:latin typeface="Times New Roman" pitchFamily="18" charset="0"/>
              </a:rPr>
              <a:t> жи на морских коньков, чертят, рыбок; приносили для детей брызгалки, тазики, надувные бассейны.</a:t>
            </a:r>
            <a:r>
              <a:rPr lang="ru-RU" sz="1300"/>
              <a:t> </a:t>
            </a:r>
          </a:p>
          <a:p>
            <a:pPr algn="just">
              <a:tabLst>
                <a:tab pos="361950" algn="l"/>
              </a:tabLst>
            </a:pPr>
            <a:r>
              <a:rPr lang="ru-RU"/>
              <a:t>      </a:t>
            </a:r>
            <a:r>
              <a:rPr lang="ru-RU" sz="1300">
                <a:latin typeface="Times New Roman" pitchFamily="18" charset="0"/>
              </a:rPr>
              <a:t>В заключении хочется отметить, что подготовка и проведение праздников и развлечений для детей с участием и привлечением их родителей – это кропотливая работа. Всё получается не сразу. Сначала родители не очень активно откликаются на наши просьбы, затем увлекаются, стараются помочь, выполняют поручения с удовольствием и даже, бывает, слегка обижаются, что не им, а кому-то другому поручили то или иное дело. Они заранее, задолго до праздника, интересуются какую роль поручили ребёнку, какой нужен костюм, не надо ли выучить слова к песне или отрепетировать те или иные движения к танцу, советуются какую лучше купить ткань, приносят эскизы костюмов, вырезки из журналов, в общем, живут жизнью своих детей. В конечном итоге наше сотрудничество идёт на пользу детям,  родителям, и нам – педагогам. Мы становимся ближе друг к другу. Родители больше узнают о нашей работе, лучше понимают  нас, учатся смотреть на своих детей с новой, неизвестной ранее, стороны. А мы в свою очередь даём возможность проявить взрослым и детям своё творчество, фантазию, раскрыть свой талант.</a:t>
            </a:r>
          </a:p>
          <a:p>
            <a:pPr algn="just">
              <a:spcBef>
                <a:spcPct val="50000"/>
              </a:spcBef>
              <a:tabLst>
                <a:tab pos="361950" algn="l"/>
              </a:tabLst>
            </a:pPr>
            <a:endParaRPr lang="ru-RU" sz="1300">
              <a:latin typeface="Times New Roman" pitchFamily="18" charset="0"/>
            </a:endParaRPr>
          </a:p>
        </p:txBody>
      </p:sp>
      <p:sp>
        <p:nvSpPr>
          <p:cNvPr id="2765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25</a:t>
            </a:r>
          </a:p>
        </p:txBody>
      </p:sp>
      <p:pic>
        <p:nvPicPr>
          <p:cNvPr id="7" name="Рисунок 6" descr="275.jpg"/>
          <p:cNvPicPr>
            <a:picLocks noChangeAspect="1"/>
          </p:cNvPicPr>
          <p:nvPr/>
        </p:nvPicPr>
        <p:blipFill>
          <a:blip r:embed="rId3"/>
          <a:stretch>
            <a:fillRect/>
          </a:stretch>
        </p:blipFill>
        <p:spPr>
          <a:xfrm>
            <a:off x="4071942" y="500034"/>
            <a:ext cx="2510270" cy="3337297"/>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535.jpg"/>
          <p:cNvPicPr>
            <a:picLocks noChangeAspect="1"/>
          </p:cNvPicPr>
          <p:nvPr/>
        </p:nvPicPr>
        <p:blipFill>
          <a:blip r:embed="rId2"/>
          <a:stretch>
            <a:fillRect/>
          </a:stretch>
        </p:blipFill>
        <p:spPr>
          <a:xfrm>
            <a:off x="0" y="3166"/>
            <a:ext cx="6858000" cy="9137667"/>
          </a:xfrm>
          <a:prstGeom prst="rect">
            <a:avLst/>
          </a:prstGeom>
        </p:spPr>
      </p:pic>
      <p:sp>
        <p:nvSpPr>
          <p:cNvPr id="28675" name="Text Box 2"/>
          <p:cNvSpPr txBox="1">
            <a:spLocks noChangeArrowheads="1"/>
          </p:cNvSpPr>
          <p:nvPr/>
        </p:nvSpPr>
        <p:spPr bwMode="auto">
          <a:xfrm>
            <a:off x="1341438" y="250825"/>
            <a:ext cx="4681537" cy="641350"/>
          </a:xfrm>
          <a:prstGeom prst="rect">
            <a:avLst/>
          </a:prstGeom>
          <a:noFill/>
          <a:ln w="9525">
            <a:noFill/>
            <a:miter lim="800000"/>
            <a:headEnd/>
            <a:tailEnd/>
          </a:ln>
        </p:spPr>
        <p:txBody>
          <a:bodyPr>
            <a:spAutoFit/>
          </a:bodyPr>
          <a:lstStyle/>
          <a:p>
            <a:pPr algn="ctr"/>
            <a:r>
              <a:rPr lang="ru-RU"/>
              <a:t> </a:t>
            </a:r>
            <a:r>
              <a:rPr lang="ru-RU" sz="2000" b="1">
                <a:latin typeface="Monotype Corsiva" pitchFamily="66" charset="0"/>
              </a:rPr>
              <a:t>Конспект  праздника  «Мама – Коза»</a:t>
            </a:r>
          </a:p>
          <a:p>
            <a:pPr algn="ctr"/>
            <a:r>
              <a:rPr lang="ru-RU" sz="1600" b="1">
                <a:latin typeface="Monotype Corsiva" pitchFamily="66" charset="0"/>
              </a:rPr>
              <a:t>(старшая группа)</a:t>
            </a:r>
          </a:p>
        </p:txBody>
      </p:sp>
      <p:sp>
        <p:nvSpPr>
          <p:cNvPr id="28676" name="Text Box 3"/>
          <p:cNvSpPr txBox="1">
            <a:spLocks noChangeArrowheads="1"/>
          </p:cNvSpPr>
          <p:nvPr/>
        </p:nvSpPr>
        <p:spPr bwMode="auto">
          <a:xfrm>
            <a:off x="404813" y="900113"/>
            <a:ext cx="6048375" cy="7235825"/>
          </a:xfrm>
          <a:prstGeom prst="rect">
            <a:avLst/>
          </a:prstGeom>
          <a:noFill/>
          <a:ln w="9525">
            <a:noFill/>
            <a:miter lim="800000"/>
            <a:headEnd/>
            <a:tailEnd/>
          </a:ln>
        </p:spPr>
        <p:txBody>
          <a:bodyPr>
            <a:spAutoFit/>
          </a:bodyPr>
          <a:lstStyle/>
          <a:p>
            <a:pPr algn="just"/>
            <a:r>
              <a:rPr lang="ru-RU" sz="1300" b="1" i="1">
                <a:latin typeface="Times New Roman" pitchFamily="18" charset="0"/>
              </a:rPr>
              <a:t>Программное содержание:</a:t>
            </a:r>
          </a:p>
          <a:p>
            <a:pPr algn="just"/>
            <a:r>
              <a:rPr lang="ru-RU" sz="1300">
                <a:latin typeface="Times New Roman" pitchFamily="18" charset="0"/>
              </a:rPr>
              <a:t>Посредством праздника повысить интерес детей к изучению и укреплению семейных традиций; воспитывать уважение к старшим, любовь к родителям; закрепить знания и умения, полученные на музыкальных занятиях; приобщать детей к музыкальной культуре посредством совместной музыкальной деятельности с родителями, развивать творческие способности детей; способствовать созданию тёплой, доброй атмосферы, радости от коллективных занятий родителей и детей.                                                                                                                                                                                                                                                                   </a:t>
            </a:r>
            <a:r>
              <a:rPr lang="ru-RU" sz="1300" b="1" i="1">
                <a:latin typeface="Times New Roman" pitchFamily="18" charset="0"/>
              </a:rPr>
              <a:t>Предшествующая работа:</a:t>
            </a:r>
          </a:p>
          <a:p>
            <a:pPr algn="just"/>
            <a:r>
              <a:rPr lang="ru-RU" sz="1300">
                <a:latin typeface="Times New Roman" pitchFamily="18" charset="0"/>
              </a:rPr>
              <a:t>Просмотр с детьми художественного фильма «Мама». Разработка сценария. Распределение детских и взрослых ролей. Работа над ролями с детьми и со взрослыми.</a:t>
            </a:r>
          </a:p>
          <a:p>
            <a:pPr algn="just"/>
            <a:r>
              <a:rPr lang="ru-RU" sz="1300">
                <a:latin typeface="Times New Roman" pitchFamily="18" charset="0"/>
              </a:rPr>
              <a:t>Разучивание песен со всеми детьми: </a:t>
            </a:r>
          </a:p>
          <a:p>
            <a:pPr algn="just"/>
            <a:r>
              <a:rPr lang="ru-RU" sz="1300">
                <a:latin typeface="Times New Roman" pitchFamily="18" charset="0"/>
              </a:rPr>
              <a:t>«Песенки для мамочки» сл. и муз. Бокач Т.В. , «Особенный день» сл. и муз. Машечковой Е.В., «Мама – первое слово» из худ.фильма «Мама».</a:t>
            </a:r>
          </a:p>
          <a:p>
            <a:pPr algn="just"/>
            <a:r>
              <a:rPr lang="ru-RU" sz="1300">
                <a:latin typeface="Times New Roman" pitchFamily="18" charset="0"/>
              </a:rPr>
              <a:t>Разучивание песен с детьми, исполняющими роли Козлят:</a:t>
            </a:r>
          </a:p>
          <a:p>
            <a:pPr algn="just"/>
            <a:r>
              <a:rPr lang="ru-RU" sz="1300">
                <a:latin typeface="Times New Roman" pitchFamily="18" charset="0"/>
              </a:rPr>
              <a:t>«Здравствуй, мамочкин праздник» сл. и муз. Сидоровой М.В.</a:t>
            </a:r>
          </a:p>
          <a:p>
            <a:pPr algn="just"/>
            <a:r>
              <a:rPr lang="ru-RU" sz="1300">
                <a:latin typeface="Times New Roman" pitchFamily="18" charset="0"/>
              </a:rPr>
              <a:t>Обучение детей, исполняющих роли Зайчиков, подыгрыванию на колокольчиках и молоточках под русскую народную песню.</a:t>
            </a:r>
          </a:p>
          <a:p>
            <a:pPr algn="just"/>
            <a:r>
              <a:rPr lang="ru-RU" sz="1300">
                <a:latin typeface="Times New Roman" pitchFamily="18" charset="0"/>
              </a:rPr>
              <a:t>Разучивание парного танца с детьми, исполняющими роли Белочек и Ёжиков.</a:t>
            </a:r>
          </a:p>
          <a:p>
            <a:pPr algn="just"/>
            <a:r>
              <a:rPr lang="ru-RU" sz="1300">
                <a:latin typeface="Times New Roman" pitchFamily="18" charset="0"/>
              </a:rPr>
              <a:t>Разучивание танца с детьми, исполняющими роли Медведей.</a:t>
            </a:r>
          </a:p>
          <a:p>
            <a:pPr algn="just"/>
            <a:r>
              <a:rPr lang="ru-RU" sz="1300">
                <a:latin typeface="Times New Roman" pitchFamily="18" charset="0"/>
              </a:rPr>
              <a:t>Разучивание парного танца с мамами, исполняющими роль Бельчихи и Ежихи.</a:t>
            </a:r>
          </a:p>
          <a:p>
            <a:pPr algn="just"/>
            <a:r>
              <a:rPr lang="ru-RU" sz="1300">
                <a:latin typeface="Times New Roman" pitchFamily="18" charset="0"/>
              </a:rPr>
              <a:t>Обучение мамы, исполняющей роль Зайчихи, подыгрыванию на колокольчиках под русскую народную песню. </a:t>
            </a:r>
          </a:p>
          <a:p>
            <a:pPr algn="just"/>
            <a:r>
              <a:rPr lang="ru-RU" sz="1300">
                <a:latin typeface="Times New Roman" pitchFamily="18" charset="0"/>
              </a:rPr>
              <a:t>Разучивание танца с воспитателем, исполняющим роль Медведицы и с папой, исполняющим роль Медведя.</a:t>
            </a:r>
          </a:p>
          <a:p>
            <a:pPr algn="just"/>
            <a:r>
              <a:rPr lang="ru-RU" sz="1300">
                <a:latin typeface="Times New Roman" pitchFamily="18" charset="0"/>
              </a:rPr>
              <a:t>Разучивание с родителями, исполняющими роли, игр для праздника.</a:t>
            </a:r>
            <a:endParaRPr lang="ru-RU" sz="1300" u="sng">
              <a:latin typeface="Times New Roman" pitchFamily="18" charset="0"/>
            </a:endParaRPr>
          </a:p>
          <a:p>
            <a:pPr algn="just"/>
            <a:r>
              <a:rPr lang="ru-RU" sz="1300" b="1" i="1">
                <a:latin typeface="Times New Roman" pitchFamily="18" charset="0"/>
              </a:rPr>
              <a:t>Оборудование, материал:</a:t>
            </a:r>
          </a:p>
          <a:p>
            <a:pPr algn="just"/>
            <a:r>
              <a:rPr lang="ru-RU" sz="1300">
                <a:latin typeface="Times New Roman" pitchFamily="18" charset="0"/>
              </a:rPr>
              <a:t>Внутреннее убранство избушки Козы,  ёлочки, букет цветов в вазе; «ярмарка» - столы на которых разложены «товары» Белок, Ёжиков, Зайцев, Медведей, Ласточек: корзинки с овощами, ёмкости с орехами, мёдом, вареньем, платья детские, туфли, шляпка, сумочка. </a:t>
            </a:r>
          </a:p>
          <a:p>
            <a:pPr algn="just"/>
            <a:r>
              <a:rPr lang="ru-RU" sz="1300">
                <a:latin typeface="Times New Roman" pitchFamily="18" charset="0"/>
              </a:rPr>
              <a:t>Для детей-Зайчиков – колокольчики и молоточки – под стульчиками; для детей – Медвежат – «бочонки с мёдом»; для девочек – Ласточек – ленточки на палочках, лесенка гимнастическая для танца, батут для детей – козлят, «тележка – пень» для игр.</a:t>
            </a:r>
          </a:p>
        </p:txBody>
      </p:sp>
      <p:sp>
        <p:nvSpPr>
          <p:cNvPr id="28677"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26</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535.jpg"/>
          <p:cNvPicPr>
            <a:picLocks noChangeAspect="1"/>
          </p:cNvPicPr>
          <p:nvPr/>
        </p:nvPicPr>
        <p:blipFill>
          <a:blip r:embed="rId2"/>
          <a:stretch>
            <a:fillRect/>
          </a:stretch>
        </p:blipFill>
        <p:spPr>
          <a:xfrm>
            <a:off x="0" y="3166"/>
            <a:ext cx="6858000" cy="9137667"/>
          </a:xfrm>
          <a:prstGeom prst="rect">
            <a:avLst/>
          </a:prstGeom>
        </p:spPr>
      </p:pic>
      <p:sp>
        <p:nvSpPr>
          <p:cNvPr id="29699" name="Text Box 2"/>
          <p:cNvSpPr txBox="1">
            <a:spLocks noChangeArrowheads="1"/>
          </p:cNvSpPr>
          <p:nvPr/>
        </p:nvSpPr>
        <p:spPr bwMode="auto">
          <a:xfrm>
            <a:off x="476250" y="250825"/>
            <a:ext cx="5905500" cy="8426450"/>
          </a:xfrm>
          <a:prstGeom prst="rect">
            <a:avLst/>
          </a:prstGeom>
          <a:noFill/>
          <a:ln w="9525">
            <a:noFill/>
            <a:miter lim="800000"/>
            <a:headEnd/>
            <a:tailEnd/>
          </a:ln>
        </p:spPr>
        <p:txBody>
          <a:bodyPr>
            <a:spAutoFit/>
          </a:bodyPr>
          <a:lstStyle/>
          <a:p>
            <a:pPr algn="just"/>
            <a:r>
              <a:rPr lang="ru-RU" sz="1300">
                <a:latin typeface="Times New Roman" pitchFamily="18" charset="0"/>
              </a:rPr>
              <a:t>Дети заходят в зал под музыку, встают полукругом.</a:t>
            </a:r>
          </a:p>
          <a:p>
            <a:pPr algn="just"/>
            <a:r>
              <a:rPr lang="ru-RU" sz="1300">
                <a:latin typeface="Times New Roman" pitchFamily="18" charset="0"/>
              </a:rPr>
              <a:t>ВЫХОДЯТ ДЕТИ:</a:t>
            </a:r>
          </a:p>
          <a:p>
            <a:pPr algn="just"/>
            <a:r>
              <a:rPr lang="ru-RU" sz="1300">
                <a:latin typeface="Times New Roman" pitchFamily="18" charset="0"/>
              </a:rPr>
              <a:t>1.Песней, первыми цветами праздник мам встречаем мы!</a:t>
            </a:r>
          </a:p>
          <a:p>
            <a:pPr algn="just"/>
            <a:r>
              <a:rPr lang="ru-RU" sz="1300">
                <a:latin typeface="Times New Roman" pitchFamily="18" charset="0"/>
              </a:rPr>
              <a:t>Всех их дружно поздравляем, крепко – крепко обнимаем,</a:t>
            </a:r>
          </a:p>
          <a:p>
            <a:pPr algn="just"/>
            <a:r>
              <a:rPr lang="ru-RU" sz="1300">
                <a:latin typeface="Times New Roman" pitchFamily="18" charset="0"/>
              </a:rPr>
              <a:t>Счастья, радости желаем в этот день весны!</a:t>
            </a:r>
          </a:p>
          <a:p>
            <a:pPr algn="just"/>
            <a:r>
              <a:rPr lang="ru-RU" sz="1300">
                <a:latin typeface="Times New Roman" pitchFamily="18" charset="0"/>
              </a:rPr>
              <a:t>2.Пусть сегодня мамочкам будет очень весело,</a:t>
            </a:r>
          </a:p>
          <a:p>
            <a:pPr algn="just"/>
            <a:r>
              <a:rPr lang="ru-RU" sz="1300">
                <a:latin typeface="Times New Roman" pitchFamily="18" charset="0"/>
              </a:rPr>
              <a:t>Мы им дарим милую солнечную песенку!</a:t>
            </a:r>
          </a:p>
          <a:p>
            <a:pPr algn="just"/>
            <a:r>
              <a:rPr lang="ru-RU" sz="1300">
                <a:latin typeface="Times New Roman" pitchFamily="18" charset="0"/>
              </a:rPr>
              <a:t>(песня «Песенка-чудесенка»)</a:t>
            </a:r>
          </a:p>
          <a:p>
            <a:pPr algn="just"/>
            <a:r>
              <a:rPr lang="ru-RU" sz="1300">
                <a:latin typeface="Times New Roman" pitchFamily="18" charset="0"/>
              </a:rPr>
              <a:t>3.Мы вчера задумались, как же всем нам быть?</a:t>
            </a:r>
          </a:p>
          <a:p>
            <a:pPr algn="just"/>
            <a:r>
              <a:rPr lang="ru-RU" sz="1300">
                <a:latin typeface="Times New Roman" pitchFamily="18" charset="0"/>
              </a:rPr>
              <a:t>И решили мамочкам  сказку подарить.</a:t>
            </a:r>
          </a:p>
          <a:p>
            <a:pPr algn="just"/>
            <a:r>
              <a:rPr lang="ru-RU" sz="1300">
                <a:latin typeface="Times New Roman" pitchFamily="18" charset="0"/>
              </a:rPr>
              <a:t>4.Пусть она порадует мамочек родных,</a:t>
            </a:r>
          </a:p>
          <a:p>
            <a:pPr algn="just"/>
            <a:r>
              <a:rPr lang="ru-RU" sz="1300">
                <a:latin typeface="Times New Roman" pitchFamily="18" charset="0"/>
              </a:rPr>
              <a:t>Пусть узнают мамочки, как мы любим их!</a:t>
            </a:r>
          </a:p>
          <a:p>
            <a:pPr algn="just"/>
            <a:r>
              <a:rPr lang="ru-RU" sz="1300">
                <a:latin typeface="Times New Roman" pitchFamily="18" charset="0"/>
              </a:rPr>
              <a:t>5.Артисты в нашей сказке и взрослые и дети,</a:t>
            </a:r>
          </a:p>
          <a:p>
            <a:pPr algn="just"/>
            <a:r>
              <a:rPr lang="ru-RU" sz="1300">
                <a:latin typeface="Times New Roman" pitchFamily="18" charset="0"/>
              </a:rPr>
              <a:t>Они сыграют роли лучше всех на свете!</a:t>
            </a:r>
          </a:p>
          <a:p>
            <a:pPr algn="just"/>
            <a:r>
              <a:rPr lang="ru-RU" sz="1300">
                <a:latin typeface="Times New Roman" pitchFamily="18" charset="0"/>
              </a:rPr>
              <a:t>(дети садятся на места, по своим «домикам»).</a:t>
            </a:r>
            <a:endParaRPr lang="ru-RU" sz="1300" b="1">
              <a:latin typeface="Times New Roman" pitchFamily="18" charset="0"/>
            </a:endParaRPr>
          </a:p>
          <a:p>
            <a:pPr algn="just"/>
            <a:r>
              <a:rPr lang="ru-RU" sz="1300" b="1">
                <a:latin typeface="Times New Roman" pitchFamily="18" charset="0"/>
              </a:rPr>
              <a:t>ВЕДУЩИЙ:</a:t>
            </a:r>
          </a:p>
          <a:p>
            <a:pPr algn="just"/>
            <a:r>
              <a:rPr lang="ru-RU" sz="1300">
                <a:latin typeface="Times New Roman" pitchFamily="18" charset="0"/>
              </a:rPr>
              <a:t>Сказка начинается, занавес открывается! </a:t>
            </a:r>
          </a:p>
          <a:p>
            <a:pPr algn="just"/>
            <a:r>
              <a:rPr lang="ru-RU" sz="1300">
                <a:latin typeface="Times New Roman" pitchFamily="18" charset="0"/>
              </a:rPr>
              <a:t>Перед нами дом Козы, тихо тикают часы.</a:t>
            </a:r>
          </a:p>
          <a:p>
            <a:pPr algn="just"/>
            <a:r>
              <a:rPr lang="ru-RU" sz="1300">
                <a:latin typeface="Times New Roman" pitchFamily="18" charset="0"/>
              </a:rPr>
              <a:t>Ночь прошла, пора вставать, надо Козляток поднимать.</a:t>
            </a:r>
          </a:p>
          <a:p>
            <a:pPr algn="just"/>
            <a:r>
              <a:rPr lang="ru-RU" sz="1300">
                <a:latin typeface="Times New Roman" pitchFamily="18" charset="0"/>
              </a:rPr>
              <a:t>(Козлята спят. Звучит колыбельная.)</a:t>
            </a:r>
          </a:p>
          <a:p>
            <a:pPr algn="just"/>
            <a:r>
              <a:rPr lang="ru-RU" sz="1300">
                <a:latin typeface="Times New Roman" pitchFamily="18" charset="0"/>
              </a:rPr>
              <a:t>Коза будит детей:</a:t>
            </a:r>
          </a:p>
          <a:p>
            <a:pPr algn="just"/>
            <a:r>
              <a:rPr lang="ru-RU" sz="1300">
                <a:latin typeface="Times New Roman" pitchFamily="18" charset="0"/>
              </a:rPr>
              <a:t>Просыпайтесь-ка, ребятки, мои милые козлятки,</a:t>
            </a:r>
          </a:p>
          <a:p>
            <a:pPr algn="just"/>
            <a:r>
              <a:rPr lang="ru-RU" sz="1300">
                <a:latin typeface="Times New Roman" pitchFamily="18" charset="0"/>
              </a:rPr>
              <a:t>Посмотрите вы в окно, день настал давным-давно!</a:t>
            </a:r>
          </a:p>
          <a:p>
            <a:pPr algn="just"/>
            <a:r>
              <a:rPr lang="ru-RU" sz="1300">
                <a:latin typeface="Times New Roman" pitchFamily="18" charset="0"/>
              </a:rPr>
              <a:t>КОЗЛЯТА:</a:t>
            </a:r>
          </a:p>
          <a:p>
            <a:pPr algn="just"/>
            <a:r>
              <a:rPr lang="ru-RU" sz="1300">
                <a:latin typeface="Times New Roman" pitchFamily="18" charset="0"/>
              </a:rPr>
              <a:t>1.В нашем милом городишке все мы весело живём,</a:t>
            </a:r>
          </a:p>
          <a:p>
            <a:pPr algn="just"/>
            <a:r>
              <a:rPr lang="ru-RU" sz="1300">
                <a:latin typeface="Times New Roman" pitchFamily="18" charset="0"/>
              </a:rPr>
              <a:t>Вместе праздники встречаем и танцуем и поём!</a:t>
            </a:r>
          </a:p>
          <a:p>
            <a:pPr algn="just"/>
            <a:r>
              <a:rPr lang="ru-RU" sz="1300">
                <a:latin typeface="Times New Roman" pitchFamily="18" charset="0"/>
              </a:rPr>
              <a:t>2.Солнце ласково смеётся, нам сегодня не до сна!</a:t>
            </a:r>
          </a:p>
          <a:p>
            <a:pPr algn="just"/>
            <a:r>
              <a:rPr lang="ru-RU" sz="1300">
                <a:latin typeface="Times New Roman" pitchFamily="18" charset="0"/>
              </a:rPr>
              <a:t>Пусть же мама улыбнётся – в городе весна!</a:t>
            </a:r>
          </a:p>
          <a:p>
            <a:pPr algn="just"/>
            <a:r>
              <a:rPr lang="ru-RU" sz="1300">
                <a:latin typeface="Times New Roman" pitchFamily="18" charset="0"/>
              </a:rPr>
              <a:t>3.В городке весёлом нашем каждый каждому знаком,</a:t>
            </a:r>
          </a:p>
          <a:p>
            <a:pPr algn="just"/>
            <a:r>
              <a:rPr lang="ru-RU" sz="1300">
                <a:latin typeface="Times New Roman" pitchFamily="18" charset="0"/>
              </a:rPr>
              <a:t>Нашу маму – тётю Машу приглашают в каждый дом.</a:t>
            </a:r>
          </a:p>
          <a:p>
            <a:pPr algn="just"/>
            <a:r>
              <a:rPr lang="ru-RU" sz="1300">
                <a:latin typeface="Times New Roman" pitchFamily="18" charset="0"/>
              </a:rPr>
              <a:t>4.Как приветливы соседи: белки, ласточки, ежи,</a:t>
            </a:r>
          </a:p>
          <a:p>
            <a:pPr algn="just"/>
            <a:r>
              <a:rPr lang="ru-RU" sz="1300">
                <a:latin typeface="Times New Roman" pitchFamily="18" charset="0"/>
              </a:rPr>
              <a:t>И зайчата, и медведи тоже очень хороши!</a:t>
            </a:r>
          </a:p>
          <a:p>
            <a:pPr algn="just"/>
            <a:r>
              <a:rPr lang="ru-RU" sz="1300">
                <a:latin typeface="Times New Roman" pitchFamily="18" charset="0"/>
              </a:rPr>
              <a:t>5.Мы для вас про нашу маму новый начали рассказ,</a:t>
            </a:r>
          </a:p>
          <a:p>
            <a:pPr algn="just"/>
            <a:r>
              <a:rPr lang="ru-RU" sz="1300">
                <a:latin typeface="Times New Roman" pitchFamily="18" charset="0"/>
              </a:rPr>
              <a:t>В старой сказке и в помине нет того, что есть у нас!</a:t>
            </a:r>
          </a:p>
          <a:p>
            <a:pPr algn="just"/>
            <a:r>
              <a:rPr lang="ru-RU" sz="1300">
                <a:latin typeface="Times New Roman" pitchFamily="18" charset="0"/>
              </a:rPr>
              <a:t>КОЗЛЯТА ВМЕСТЕ:</a:t>
            </a:r>
          </a:p>
          <a:p>
            <a:pPr algn="just"/>
            <a:r>
              <a:rPr lang="ru-RU" sz="1300">
                <a:latin typeface="Times New Roman" pitchFamily="18" charset="0"/>
              </a:rPr>
              <a:t>Мамочка, тебя мы поздравим с Женским днём!</a:t>
            </a:r>
          </a:p>
          <a:p>
            <a:pPr algn="just"/>
            <a:r>
              <a:rPr lang="ru-RU" sz="1300">
                <a:latin typeface="Times New Roman" pitchFamily="18" charset="0"/>
              </a:rPr>
              <a:t>Для тебя мы песенку весёлую споём!       (песня козлят)</a:t>
            </a:r>
          </a:p>
          <a:p>
            <a:pPr algn="just"/>
            <a:r>
              <a:rPr lang="ru-RU" sz="1300">
                <a:latin typeface="Times New Roman" pitchFamily="18" charset="0"/>
              </a:rPr>
              <a:t>КОЗЛЯТА:</a:t>
            </a:r>
          </a:p>
          <a:p>
            <a:pPr algn="just"/>
            <a:r>
              <a:rPr lang="ru-RU" sz="1300">
                <a:latin typeface="Times New Roman" pitchFamily="18" charset="0"/>
              </a:rPr>
              <a:t>1. Мама, как звёздочка путь освещает, мама так любит нас.</a:t>
            </a:r>
          </a:p>
          <a:p>
            <a:pPr algn="just"/>
            <a:r>
              <a:rPr lang="ru-RU" sz="1300">
                <a:latin typeface="Times New Roman" pitchFamily="18" charset="0"/>
              </a:rPr>
              <a:t>Милая мама, тебе посвящаем эти слова сейчас! </a:t>
            </a:r>
          </a:p>
          <a:p>
            <a:pPr algn="just"/>
            <a:r>
              <a:rPr lang="ru-RU" sz="1300">
                <a:latin typeface="Times New Roman" pitchFamily="18" charset="0"/>
              </a:rPr>
              <a:t>2. «Мама» - такое красивое слово, лучше его в мире нет,</a:t>
            </a:r>
          </a:p>
          <a:p>
            <a:pPr algn="just"/>
            <a:r>
              <a:rPr lang="ru-RU" sz="1300">
                <a:latin typeface="Times New Roman" pitchFamily="18" charset="0"/>
              </a:rPr>
              <a:t>Вспомнишь про маму - в душе засияет ласковый, нежный свет.</a:t>
            </a:r>
          </a:p>
        </p:txBody>
      </p:sp>
      <p:sp>
        <p:nvSpPr>
          <p:cNvPr id="2970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27</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535.jpg"/>
          <p:cNvPicPr>
            <a:picLocks noChangeAspect="1"/>
          </p:cNvPicPr>
          <p:nvPr/>
        </p:nvPicPr>
        <p:blipFill>
          <a:blip r:embed="rId2"/>
          <a:stretch>
            <a:fillRect/>
          </a:stretch>
        </p:blipFill>
        <p:spPr>
          <a:xfrm>
            <a:off x="0" y="3166"/>
            <a:ext cx="6858000" cy="9137667"/>
          </a:xfrm>
          <a:prstGeom prst="rect">
            <a:avLst/>
          </a:prstGeom>
        </p:spPr>
      </p:pic>
      <p:sp>
        <p:nvSpPr>
          <p:cNvPr id="30723" name="Text Box 2"/>
          <p:cNvSpPr txBox="1">
            <a:spLocks noChangeArrowheads="1"/>
          </p:cNvSpPr>
          <p:nvPr/>
        </p:nvSpPr>
        <p:spPr bwMode="auto">
          <a:xfrm>
            <a:off x="404813" y="323850"/>
            <a:ext cx="6048375" cy="8228013"/>
          </a:xfrm>
          <a:prstGeom prst="rect">
            <a:avLst/>
          </a:prstGeom>
          <a:noFill/>
          <a:ln w="9525">
            <a:noFill/>
            <a:miter lim="800000"/>
            <a:headEnd/>
            <a:tailEnd/>
          </a:ln>
        </p:spPr>
        <p:txBody>
          <a:bodyPr>
            <a:spAutoFit/>
          </a:bodyPr>
          <a:lstStyle/>
          <a:p>
            <a:r>
              <a:rPr lang="ru-RU" sz="1300">
                <a:latin typeface="Times New Roman" pitchFamily="18" charset="0"/>
              </a:rPr>
              <a:t>3.Солнышко, ласточка, мама родная, очень тебя я люблю,</a:t>
            </a:r>
          </a:p>
          <a:p>
            <a:r>
              <a:rPr lang="ru-RU" sz="1300">
                <a:latin typeface="Times New Roman" pitchFamily="18" charset="0"/>
              </a:rPr>
              <a:t>Эти слова свои нежные самые, мама, тебе я дарю!</a:t>
            </a:r>
          </a:p>
          <a:p>
            <a:r>
              <a:rPr lang="ru-RU" sz="1300">
                <a:latin typeface="Times New Roman" pitchFamily="18" charset="0"/>
              </a:rPr>
              <a:t>4.Будь всегда рядышком, мама, любимая, это так важно для нас!</a:t>
            </a:r>
          </a:p>
          <a:p>
            <a:r>
              <a:rPr lang="ru-RU" sz="1300">
                <a:latin typeface="Times New Roman" pitchFamily="18" charset="0"/>
              </a:rPr>
              <a:t>Добрая, нежная, очень красивая, мы говорим без прикрас!</a:t>
            </a:r>
          </a:p>
          <a:p>
            <a:r>
              <a:rPr lang="ru-RU" sz="1300">
                <a:latin typeface="Times New Roman" pitchFamily="18" charset="0"/>
              </a:rPr>
              <a:t>5.Если тебя мы когда-то обидели, зла ты на нас не держи!</a:t>
            </a:r>
          </a:p>
          <a:p>
            <a:r>
              <a:rPr lang="ru-RU" sz="1300">
                <a:latin typeface="Times New Roman" pitchFamily="18" charset="0"/>
              </a:rPr>
              <a:t>Ты обними нас и ласково-ласково слово «люблю» нам скажи!</a:t>
            </a:r>
          </a:p>
          <a:p>
            <a:r>
              <a:rPr lang="ru-RU" sz="1300" b="1">
                <a:latin typeface="Times New Roman" pitchFamily="18" charset="0"/>
              </a:rPr>
              <a:t>ВЕДУЩИЙ:</a:t>
            </a:r>
            <a:br>
              <a:rPr lang="ru-RU" sz="1300" b="1">
                <a:latin typeface="Times New Roman" pitchFamily="18" charset="0"/>
              </a:rPr>
            </a:br>
            <a:r>
              <a:rPr lang="ru-RU" sz="1300">
                <a:latin typeface="Times New Roman" pitchFamily="18" charset="0"/>
              </a:rPr>
              <a:t>Коза детишек обняла и во двор их позвала – </a:t>
            </a:r>
          </a:p>
          <a:p>
            <a:r>
              <a:rPr lang="ru-RU" sz="1300">
                <a:latin typeface="Times New Roman" pitchFamily="18" charset="0"/>
              </a:rPr>
              <a:t>Веселее  поиграть, да на травке поскакать! (Козлята идут во двор, прыгают на батуте)</a:t>
            </a:r>
            <a:endParaRPr lang="ru-RU" sz="1300" b="1">
              <a:latin typeface="Times New Roman" pitchFamily="18" charset="0"/>
            </a:endParaRPr>
          </a:p>
          <a:p>
            <a:r>
              <a:rPr lang="ru-RU" sz="1300" b="1">
                <a:latin typeface="Times New Roman" pitchFamily="18" charset="0"/>
              </a:rPr>
              <a:t>ВЕДУЩИЙ:</a:t>
            </a:r>
          </a:p>
          <a:p>
            <a:r>
              <a:rPr lang="ru-RU" sz="1300">
                <a:latin typeface="Times New Roman" pitchFamily="18" charset="0"/>
              </a:rPr>
              <a:t>Наигралась детвора, маме уходить пора.</a:t>
            </a:r>
          </a:p>
          <a:p>
            <a:r>
              <a:rPr lang="ru-RU" sz="1300">
                <a:latin typeface="Times New Roman" pitchFamily="18" charset="0"/>
              </a:rPr>
              <a:t>КОЗА:</a:t>
            </a:r>
          </a:p>
          <a:p>
            <a:r>
              <a:rPr lang="ru-RU" sz="1300">
                <a:latin typeface="Times New Roman" pitchFamily="18" charset="0"/>
              </a:rPr>
              <a:t>Спасибо, милые ребятки, мои детушки-козлятки!</a:t>
            </a:r>
          </a:p>
          <a:p>
            <a:r>
              <a:rPr lang="ru-RU" sz="1300">
                <a:latin typeface="Times New Roman" pitchFamily="18" charset="0"/>
              </a:rPr>
              <a:t>Мне на ярмарку пора, не шалите, детвора!</a:t>
            </a:r>
          </a:p>
          <a:p>
            <a:r>
              <a:rPr lang="ru-RU" sz="1300">
                <a:latin typeface="Times New Roman" pitchFamily="18" charset="0"/>
              </a:rPr>
              <a:t>Я на ярмарку пойду, всех соседей там найду.</a:t>
            </a:r>
          </a:p>
          <a:p>
            <a:r>
              <a:rPr lang="ru-RU" sz="1300">
                <a:latin typeface="Times New Roman" pitchFamily="18" charset="0"/>
              </a:rPr>
              <a:t>Пусть с детишками придут, славный праздник будет тут!</a:t>
            </a:r>
          </a:p>
          <a:p>
            <a:r>
              <a:rPr lang="ru-RU" sz="1300">
                <a:latin typeface="Times New Roman" pitchFamily="18" charset="0"/>
              </a:rPr>
              <a:t>В нашем доме много места, никому не будет тесно!</a:t>
            </a:r>
            <a:br>
              <a:rPr lang="ru-RU" sz="1300">
                <a:latin typeface="Times New Roman" pitchFamily="18" charset="0"/>
              </a:rPr>
            </a:br>
            <a:r>
              <a:rPr lang="ru-RU" sz="1300">
                <a:latin typeface="Times New Roman" pitchFamily="18" charset="0"/>
              </a:rPr>
              <a:t>Вы, козлята, не шумите, рядом ходит Волк, учтите!</a:t>
            </a:r>
          </a:p>
          <a:p>
            <a:r>
              <a:rPr lang="ru-RU" sz="1300">
                <a:latin typeface="Times New Roman" pitchFamily="18" charset="0"/>
              </a:rPr>
              <a:t>Открывайте двери, если вам спою такую песню: (Коза поёт под фон. «Динь-дон», уходит).</a:t>
            </a:r>
            <a:endParaRPr lang="ru-RU" sz="1300" b="1">
              <a:latin typeface="Times New Roman" pitchFamily="18" charset="0"/>
            </a:endParaRPr>
          </a:p>
          <a:p>
            <a:r>
              <a:rPr lang="ru-RU" sz="1300" b="1">
                <a:latin typeface="Times New Roman" pitchFamily="18" charset="0"/>
              </a:rPr>
              <a:t>ВЕДУЩИЙ:</a:t>
            </a:r>
          </a:p>
          <a:p>
            <a:r>
              <a:rPr lang="ru-RU" sz="1300">
                <a:latin typeface="Times New Roman" pitchFamily="18" charset="0"/>
              </a:rPr>
              <a:t>Лишь Коза закрыла дверь, явился к дому страшный зверь!</a:t>
            </a:r>
          </a:p>
          <a:p>
            <a:r>
              <a:rPr lang="ru-RU" sz="1300">
                <a:latin typeface="Times New Roman" pitchFamily="18" charset="0"/>
              </a:rPr>
              <a:t>Ой, да это Серый Волк! Он в козлятах знает толк! (Волк останавливается под дверью)</a:t>
            </a:r>
          </a:p>
          <a:p>
            <a:r>
              <a:rPr lang="ru-RU" sz="1300">
                <a:latin typeface="Times New Roman" pitchFamily="18" charset="0"/>
              </a:rPr>
              <a:t>ВОЛК:  Спою я песенку теперь, козлята мне откроют дверь! (фоногр. «Динь-дон»)</a:t>
            </a:r>
          </a:p>
          <a:p>
            <a:r>
              <a:rPr lang="ru-RU" sz="1300">
                <a:latin typeface="Times New Roman" pitchFamily="18" charset="0"/>
              </a:rPr>
              <a:t>КОЗЛЯТА:	</a:t>
            </a:r>
          </a:p>
          <a:p>
            <a:r>
              <a:rPr lang="ru-RU" sz="1300">
                <a:latin typeface="Times New Roman" pitchFamily="18" charset="0"/>
              </a:rPr>
              <a:t>Твой голос на мамин совсем не похож,</a:t>
            </a:r>
          </a:p>
          <a:p>
            <a:r>
              <a:rPr lang="ru-RU" sz="1300">
                <a:latin typeface="Times New Roman" pitchFamily="18" charset="0"/>
              </a:rPr>
              <a:t>Ты голосом толстым фальшиво поёшь!</a:t>
            </a:r>
          </a:p>
          <a:p>
            <a:r>
              <a:rPr lang="ru-RU" sz="1300">
                <a:latin typeface="Times New Roman" pitchFamily="18" charset="0"/>
              </a:rPr>
              <a:t>Серый Волк, уходи, и козлятам не вреди! </a:t>
            </a:r>
          </a:p>
          <a:p>
            <a:r>
              <a:rPr lang="ru-RU" sz="1300">
                <a:latin typeface="Times New Roman" pitchFamily="18" charset="0"/>
              </a:rPr>
              <a:t>ВОЛК:</a:t>
            </a:r>
          </a:p>
          <a:p>
            <a:r>
              <a:rPr lang="ru-RU" sz="1300">
                <a:latin typeface="Times New Roman" pitchFamily="18" charset="0"/>
              </a:rPr>
              <a:t>Погодите, я вернусь и до вас я доберусь! (Волк обиженный уходит).</a:t>
            </a:r>
          </a:p>
          <a:p>
            <a:r>
              <a:rPr lang="ru-RU" sz="1300">
                <a:latin typeface="Times New Roman" pitchFamily="18" charset="0"/>
              </a:rPr>
              <a:t> </a:t>
            </a:r>
            <a:r>
              <a:rPr lang="ru-RU" sz="1300" b="1">
                <a:latin typeface="Times New Roman" pitchFamily="18" charset="0"/>
              </a:rPr>
              <a:t>ВЕДУЩИЙ:</a:t>
            </a:r>
          </a:p>
          <a:p>
            <a:r>
              <a:rPr lang="ru-RU" sz="1300">
                <a:latin typeface="Times New Roman" pitchFamily="18" charset="0"/>
              </a:rPr>
              <a:t>Козлята Серого прогнали и на лужайку побежали.</a:t>
            </a:r>
          </a:p>
          <a:p>
            <a:r>
              <a:rPr lang="ru-RU" sz="1300">
                <a:latin typeface="Times New Roman" pitchFamily="18" charset="0"/>
              </a:rPr>
              <a:t>КОЗЛЯТА:</a:t>
            </a:r>
          </a:p>
          <a:p>
            <a:r>
              <a:rPr lang="ru-RU" sz="1300">
                <a:latin typeface="Times New Roman" pitchFamily="18" charset="0"/>
              </a:rPr>
              <a:t>1.Мама от нас ушла, но мы не будем скучать!</a:t>
            </a:r>
          </a:p>
          <a:p>
            <a:r>
              <a:rPr lang="ru-RU" sz="1300">
                <a:latin typeface="Times New Roman" pitchFamily="18" charset="0"/>
              </a:rPr>
              <a:t>Жизнь так весела, будем резвиться, играть! </a:t>
            </a:r>
          </a:p>
          <a:p>
            <a:r>
              <a:rPr lang="ru-RU" sz="1300">
                <a:latin typeface="Times New Roman" pitchFamily="18" charset="0"/>
              </a:rPr>
              <a:t>2.Дома мы одни, надо сидеть под замком!</a:t>
            </a:r>
          </a:p>
          <a:p>
            <a:r>
              <a:rPr lang="ru-RU" sz="1300">
                <a:latin typeface="Times New Roman" pitchFamily="18" charset="0"/>
              </a:rPr>
              <a:t>Волк бродит где-то кругом, хочет попасть в наш дом!</a:t>
            </a:r>
          </a:p>
          <a:p>
            <a:r>
              <a:rPr lang="ru-RU" sz="1300">
                <a:latin typeface="Times New Roman" pitchFamily="18" charset="0"/>
              </a:rPr>
              <a:t>3.Может быть, выйти нам, и погулять немножко?</a:t>
            </a:r>
          </a:p>
          <a:p>
            <a:r>
              <a:rPr lang="ru-RU" sz="1300">
                <a:latin typeface="Times New Roman" pitchFamily="18" charset="0"/>
              </a:rPr>
              <a:t>Волка я не боюсь, ведь у меня есть рожки!</a:t>
            </a:r>
          </a:p>
        </p:txBody>
      </p:sp>
      <p:sp>
        <p:nvSpPr>
          <p:cNvPr id="3072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28</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Рисунок 16" descr="017.jpg"/>
          <p:cNvPicPr>
            <a:picLocks noChangeAspect="1"/>
          </p:cNvPicPr>
          <p:nvPr/>
        </p:nvPicPr>
        <p:blipFill>
          <a:blip r:embed="rId2"/>
          <a:stretch>
            <a:fillRect/>
          </a:stretch>
        </p:blipFill>
        <p:spPr>
          <a:xfrm>
            <a:off x="0" y="3166"/>
            <a:ext cx="6858000" cy="9137667"/>
          </a:xfrm>
          <a:prstGeom prst="rect">
            <a:avLst/>
          </a:prstGeom>
        </p:spPr>
      </p:pic>
      <p:sp>
        <p:nvSpPr>
          <p:cNvPr id="5123" name="WordArt 11"/>
          <p:cNvSpPr>
            <a:spLocks noChangeArrowheads="1" noChangeShapeType="1" noTextEdit="1"/>
          </p:cNvSpPr>
          <p:nvPr/>
        </p:nvSpPr>
        <p:spPr bwMode="auto">
          <a:xfrm>
            <a:off x="2279650" y="290513"/>
            <a:ext cx="3255963" cy="328612"/>
          </a:xfrm>
          <a:prstGeom prst="rect">
            <a:avLst/>
          </a:prstGeom>
        </p:spPr>
        <p:txBody>
          <a:bodyPr wrap="none" fromWordArt="1">
            <a:prstTxWarp prst="textPlain">
              <a:avLst>
                <a:gd name="adj" fmla="val 50000"/>
              </a:avLst>
            </a:prstTxWarp>
          </a:bodyPr>
          <a:lstStyle/>
          <a:p>
            <a:pPr algn="ctr"/>
            <a:r>
              <a:rPr lang="ru-RU"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Содержание   номера</a:t>
            </a:r>
          </a:p>
        </p:txBody>
      </p:sp>
      <p:cxnSp>
        <p:nvCxnSpPr>
          <p:cNvPr id="5" name="Прямая соединительная линия 4"/>
          <p:cNvCxnSpPr/>
          <p:nvPr/>
        </p:nvCxnSpPr>
        <p:spPr>
          <a:xfrm flipV="1">
            <a:off x="2000250" y="714375"/>
            <a:ext cx="3760788"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5125" name="Прямоугольник 3"/>
          <p:cNvSpPr>
            <a:spLocks noChangeArrowheads="1"/>
          </p:cNvSpPr>
          <p:nvPr/>
        </p:nvSpPr>
        <p:spPr bwMode="auto">
          <a:xfrm>
            <a:off x="500063" y="857250"/>
            <a:ext cx="6072187" cy="488950"/>
          </a:xfrm>
          <a:prstGeom prst="rect">
            <a:avLst/>
          </a:prstGeom>
          <a:noFill/>
          <a:ln w="9525">
            <a:noFill/>
            <a:miter lim="800000"/>
            <a:headEnd/>
            <a:tailEnd/>
          </a:ln>
        </p:spPr>
        <p:txBody>
          <a:bodyPr>
            <a:spAutoFit/>
          </a:bodyPr>
          <a:lstStyle/>
          <a:p>
            <a:pPr defTabSz="912813">
              <a:buFont typeface="Wingdings" pitchFamily="2" charset="2"/>
              <a:buChar char="q"/>
              <a:tabLst>
                <a:tab pos="85725" algn="l"/>
                <a:tab pos="5924550" algn="l"/>
                <a:tab pos="6010275" algn="l"/>
              </a:tabLst>
            </a:pPr>
            <a:r>
              <a:rPr lang="ru-RU" sz="1300" b="1">
                <a:latin typeface="Times New Roman" pitchFamily="18" charset="0"/>
                <a:cs typeface="Times New Roman" pitchFamily="18" charset="0"/>
              </a:rPr>
              <a:t> Интервью</a:t>
            </a:r>
            <a:r>
              <a:rPr lang="ru-RU" sz="1300">
                <a:latin typeface="Times New Roman" pitchFamily="18" charset="0"/>
                <a:cs typeface="Times New Roman" pitchFamily="18" charset="0"/>
              </a:rPr>
              <a:t>    </a:t>
            </a:r>
            <a:r>
              <a:rPr lang="ru-RU" sz="1200">
                <a:latin typeface="Times New Roman" pitchFamily="18" charset="0"/>
                <a:cs typeface="Times New Roman" pitchFamily="18" charset="0"/>
              </a:rPr>
              <a:t>с </a:t>
            </a:r>
            <a:r>
              <a:rPr lang="ru-RU" sz="1200">
                <a:latin typeface="Times New Roman" pitchFamily="18" charset="0"/>
              </a:rPr>
              <a:t>кандидатом  технических наук, </a:t>
            </a:r>
            <a:r>
              <a:rPr lang="ru-RU" sz="1200">
                <a:latin typeface="Times New Roman" pitchFamily="18" charset="0"/>
                <a:cs typeface="Times New Roman" pitchFamily="18" charset="0"/>
              </a:rPr>
              <a:t> заместителем директора, начальником  отдела информатизации образования МОУ ДПОС УМЦ  г.Энгельса  </a:t>
            </a:r>
            <a:r>
              <a:rPr lang="ru-RU" sz="1200" i="1">
                <a:latin typeface="Times New Roman" pitchFamily="18" charset="0"/>
                <a:cs typeface="Times New Roman" pitchFamily="18" charset="0"/>
              </a:rPr>
              <a:t>Бух Н.Н.----------</a:t>
            </a:r>
            <a:r>
              <a:rPr lang="ru-RU" sz="1300" i="1">
                <a:latin typeface="Times New Roman" pitchFamily="18" charset="0"/>
                <a:cs typeface="Times New Roman" pitchFamily="18" charset="0"/>
              </a:rPr>
              <a:t>----</a:t>
            </a:r>
            <a:r>
              <a:rPr lang="ru-RU" sz="1300" b="1" i="1">
                <a:latin typeface="Times New Roman" pitchFamily="18" charset="0"/>
                <a:cs typeface="Times New Roman" pitchFamily="18" charset="0"/>
              </a:rPr>
              <a:t>4</a:t>
            </a:r>
          </a:p>
        </p:txBody>
      </p:sp>
      <p:sp>
        <p:nvSpPr>
          <p:cNvPr id="5126" name="Прямоугольник 10"/>
          <p:cNvSpPr>
            <a:spLocks noChangeArrowheads="1"/>
          </p:cNvSpPr>
          <p:nvPr/>
        </p:nvSpPr>
        <p:spPr bwMode="auto">
          <a:xfrm>
            <a:off x="500063" y="1357313"/>
            <a:ext cx="6072187" cy="488950"/>
          </a:xfrm>
          <a:prstGeom prst="rect">
            <a:avLst/>
          </a:prstGeom>
          <a:noFill/>
          <a:ln w="9525">
            <a:noFill/>
            <a:miter lim="800000"/>
            <a:headEnd/>
            <a:tailEnd/>
          </a:ln>
        </p:spPr>
        <p:txBody>
          <a:bodyPr>
            <a:spAutoFit/>
          </a:bodyPr>
          <a:lstStyle/>
          <a:p>
            <a:pPr>
              <a:buFont typeface="Wingdings" pitchFamily="2" charset="2"/>
              <a:buChar char="q"/>
            </a:pPr>
            <a:r>
              <a:rPr lang="ru-RU" sz="1200" b="1">
                <a:latin typeface="Times New Roman" pitchFamily="18" charset="0"/>
                <a:cs typeface="Times New Roman" pitchFamily="18" charset="0"/>
              </a:rPr>
              <a:t> </a:t>
            </a:r>
            <a:r>
              <a:rPr lang="ru-RU" sz="1300" b="1">
                <a:latin typeface="Times New Roman" pitchFamily="18" charset="0"/>
                <a:cs typeface="Times New Roman" pitchFamily="18" charset="0"/>
              </a:rPr>
              <a:t>В гостях у  Центра  психолого –</a:t>
            </a:r>
            <a:r>
              <a:rPr lang="ru-RU" sz="1300" b="1">
                <a:latin typeface="Times New Roman" pitchFamily="18" charset="0"/>
              </a:rPr>
              <a:t> </a:t>
            </a:r>
            <a:r>
              <a:rPr lang="ru-RU" sz="1300" b="1">
                <a:latin typeface="Times New Roman" pitchFamily="18" charset="0"/>
                <a:cs typeface="Times New Roman" pitchFamily="18" charset="0"/>
              </a:rPr>
              <a:t>медико - социального сопровождения «Позитив</a:t>
            </a:r>
            <a:r>
              <a:rPr lang="ru-RU" sz="1200" b="1">
                <a:latin typeface="Times New Roman" pitchFamily="18" charset="0"/>
                <a:cs typeface="Times New Roman" pitchFamily="18" charset="0"/>
              </a:rPr>
              <a:t>»</a:t>
            </a:r>
            <a:r>
              <a:rPr lang="ru-RU" sz="1200">
                <a:latin typeface="Times New Roman" pitchFamily="18" charset="0"/>
                <a:cs typeface="Times New Roman" pitchFamily="18" charset="0"/>
              </a:rPr>
              <a:t> -----------------------------------------------------------------------------------------------</a:t>
            </a:r>
            <a:r>
              <a:rPr lang="ru-RU" sz="1200" b="1" i="1">
                <a:latin typeface="Times New Roman" pitchFamily="18" charset="0"/>
                <a:cs typeface="Times New Roman" pitchFamily="18" charset="0"/>
              </a:rPr>
              <a:t>7</a:t>
            </a:r>
            <a:endParaRPr lang="ru-RU" sz="1300" b="1" i="1">
              <a:latin typeface="Times New Roman" pitchFamily="18" charset="0"/>
              <a:cs typeface="Times New Roman" pitchFamily="18" charset="0"/>
            </a:endParaRPr>
          </a:p>
        </p:txBody>
      </p:sp>
      <p:sp>
        <p:nvSpPr>
          <p:cNvPr id="5127" name="Прямоугольник 8"/>
          <p:cNvSpPr>
            <a:spLocks noChangeArrowheads="1"/>
          </p:cNvSpPr>
          <p:nvPr/>
        </p:nvSpPr>
        <p:spPr bwMode="auto">
          <a:xfrm>
            <a:off x="500063" y="1785938"/>
            <a:ext cx="6169025" cy="2254250"/>
          </a:xfrm>
          <a:prstGeom prst="rect">
            <a:avLst/>
          </a:prstGeom>
          <a:noFill/>
          <a:ln w="9525">
            <a:noFill/>
            <a:miter lim="800000"/>
            <a:headEnd/>
            <a:tailEnd/>
          </a:ln>
        </p:spPr>
        <p:txBody>
          <a:bodyPr>
            <a:spAutoFit/>
          </a:bodyPr>
          <a:lstStyle/>
          <a:p>
            <a:pPr>
              <a:buFont typeface="Wingdings" pitchFamily="2" charset="2"/>
              <a:buChar char="q"/>
              <a:defRPr/>
            </a:pPr>
            <a:r>
              <a:rPr lang="ru-RU" sz="1300">
                <a:latin typeface="Times New Roman" pitchFamily="18" charset="0"/>
                <a:cs typeface="Times New Roman" pitchFamily="18" charset="0"/>
              </a:rPr>
              <a:t> </a:t>
            </a:r>
            <a:r>
              <a:rPr lang="ru-RU" sz="1300" b="1">
                <a:latin typeface="Times New Roman" pitchFamily="18" charset="0"/>
                <a:cs typeface="Times New Roman" pitchFamily="18" charset="0"/>
              </a:rPr>
              <a:t>Методический справочник</a:t>
            </a:r>
          </a:p>
          <a:p>
            <a:pPr>
              <a:defRPr/>
            </a:pPr>
            <a:r>
              <a:rPr lang="ru-RU" sz="1200">
                <a:latin typeface="Times New Roman" pitchFamily="18" charset="0"/>
                <a:cs typeface="Times New Roman" pitchFamily="18" charset="0"/>
              </a:rPr>
              <a:t>Новые   подходы  к  созданию  эффективной  системы  повышения   квалификации работников  ДОУ  в  «Клубе  молодых  специалистов». </a:t>
            </a:r>
            <a:r>
              <a:rPr lang="ru-RU" sz="1200" i="1">
                <a:latin typeface="Times New Roman" pitchFamily="18" charset="0"/>
                <a:cs typeface="Times New Roman" pitchFamily="18" charset="0"/>
              </a:rPr>
              <a:t>Методист </a:t>
            </a:r>
            <a:r>
              <a:rPr lang="ru-RU" sz="1200" i="1">
                <a:latin typeface="Times New Roman" pitchFamily="18" charset="0"/>
              </a:rPr>
              <a:t>ДПОС </a:t>
            </a:r>
            <a:r>
              <a:rPr lang="ru-RU" sz="1200" i="1">
                <a:latin typeface="Times New Roman" pitchFamily="18" charset="0"/>
                <a:cs typeface="Times New Roman" pitchFamily="18" charset="0"/>
              </a:rPr>
              <a:t>УМЦ</a:t>
            </a:r>
            <a:r>
              <a:rPr lang="ru-RU" sz="1200" i="1">
                <a:latin typeface="Times New Roman" pitchFamily="18" charset="0"/>
              </a:rPr>
              <a:t> г.Энгельса</a:t>
            </a:r>
            <a:r>
              <a:rPr lang="ru-RU" sz="1200" i="1">
                <a:latin typeface="Times New Roman" pitchFamily="18" charset="0"/>
                <a:cs typeface="Times New Roman" pitchFamily="18" charset="0"/>
              </a:rPr>
              <a:t>  Борсук А.В.------------------------------------------------------------------------------------------------ </a:t>
            </a:r>
            <a:r>
              <a:rPr lang="ru-RU" sz="1200" b="1" i="1">
                <a:latin typeface="Times New Roman" pitchFamily="18" charset="0"/>
                <a:cs typeface="Times New Roman" pitchFamily="18" charset="0"/>
              </a:rPr>
              <a:t>11</a:t>
            </a:r>
            <a:endParaRPr lang="ru-RU" sz="1300" b="1">
              <a:latin typeface="Times New Roman" pitchFamily="18" charset="0"/>
              <a:cs typeface="Times New Roman" pitchFamily="18" charset="0"/>
            </a:endParaRPr>
          </a:p>
          <a:p>
            <a:pPr>
              <a:defRPr/>
            </a:pPr>
            <a:r>
              <a:rPr lang="ru-RU" sz="1200">
                <a:latin typeface="Times New Roman" pitchFamily="18" charset="0"/>
                <a:cs typeface="Times New Roman" pitchFamily="18" charset="0"/>
              </a:rPr>
              <a:t>Анализ работы по повышению профессиональной квалификации работников ДОУ   </a:t>
            </a:r>
            <a:r>
              <a:rPr lang="ru-RU" sz="1200" i="1">
                <a:latin typeface="Times New Roman" pitchFamily="18" charset="0"/>
                <a:cs typeface="Times New Roman" pitchFamily="18" charset="0"/>
              </a:rPr>
              <a:t>Методист </a:t>
            </a:r>
            <a:r>
              <a:rPr lang="ru-RU" sz="1200" i="1">
                <a:latin typeface="Times New Roman" pitchFamily="18" charset="0"/>
              </a:rPr>
              <a:t>ДПОС </a:t>
            </a:r>
            <a:r>
              <a:rPr lang="ru-RU" sz="1200" i="1">
                <a:latin typeface="Times New Roman" pitchFamily="18" charset="0"/>
                <a:cs typeface="Times New Roman" pitchFamily="18" charset="0"/>
              </a:rPr>
              <a:t>УМЦ</a:t>
            </a:r>
            <a:r>
              <a:rPr lang="ru-RU" sz="1200" i="1">
                <a:latin typeface="Times New Roman" pitchFamily="18" charset="0"/>
              </a:rPr>
              <a:t> г.Энгельса</a:t>
            </a:r>
            <a:r>
              <a:rPr lang="ru-RU" sz="1200" i="1">
                <a:latin typeface="Times New Roman" pitchFamily="18" charset="0"/>
                <a:cs typeface="Times New Roman" pitchFamily="18" charset="0"/>
              </a:rPr>
              <a:t>  Сидорик  Н.В. </a:t>
            </a:r>
            <a:r>
              <a:rPr lang="ru-RU" sz="1400" i="1">
                <a:latin typeface="Times New Roman" pitchFamily="18" charset="0"/>
                <a:cs typeface="Times New Roman" pitchFamily="18" charset="0"/>
              </a:rPr>
              <a:t>----------------------------------------</a:t>
            </a:r>
            <a:r>
              <a:rPr lang="ru-RU" sz="1400" b="1" i="1">
                <a:latin typeface="Times New Roman" pitchFamily="18" charset="0"/>
                <a:cs typeface="Times New Roman" pitchFamily="18" charset="0"/>
              </a:rPr>
              <a:t>1</a:t>
            </a:r>
            <a:r>
              <a:rPr lang="ru-RU" sz="1400" b="1" i="1">
                <a:effectLst>
                  <a:outerShdw blurRad="38100" dist="38100" dir="2700000" algn="tl">
                    <a:srgbClr val="C0C0C0"/>
                  </a:outerShdw>
                </a:effectLst>
                <a:latin typeface="Times New Roman" pitchFamily="18" charset="0"/>
                <a:cs typeface="Times New Roman" pitchFamily="18" charset="0"/>
              </a:rPr>
              <a:t>6</a:t>
            </a:r>
          </a:p>
          <a:p>
            <a:pPr>
              <a:defRPr/>
            </a:pPr>
            <a:r>
              <a:rPr lang="ru-RU" sz="1200">
                <a:latin typeface="Times New Roman" pitchFamily="18" charset="0"/>
                <a:cs typeface="Times New Roman" pitchFamily="18" charset="0"/>
              </a:rPr>
              <a:t>Анализ работы образовательных  учреждений по дополнительному образованию</a:t>
            </a:r>
          </a:p>
          <a:p>
            <a:pPr>
              <a:defRPr/>
            </a:pPr>
            <a:r>
              <a:rPr lang="ru-RU" sz="1200" i="1">
                <a:latin typeface="Times New Roman" pitchFamily="18" charset="0"/>
                <a:cs typeface="Times New Roman" pitchFamily="18" charset="0"/>
              </a:rPr>
              <a:t>Методист </a:t>
            </a:r>
            <a:r>
              <a:rPr lang="ru-RU" sz="1200" i="1">
                <a:latin typeface="Times New Roman" pitchFamily="18" charset="0"/>
              </a:rPr>
              <a:t>ДПОС </a:t>
            </a:r>
            <a:r>
              <a:rPr lang="ru-RU" sz="1200" i="1">
                <a:latin typeface="Times New Roman" pitchFamily="18" charset="0"/>
                <a:cs typeface="Times New Roman" pitchFamily="18" charset="0"/>
              </a:rPr>
              <a:t>УМЦ</a:t>
            </a:r>
            <a:r>
              <a:rPr lang="ru-RU" sz="1200" i="1">
                <a:latin typeface="Times New Roman" pitchFamily="18" charset="0"/>
              </a:rPr>
              <a:t> г.Энгельса</a:t>
            </a:r>
            <a:r>
              <a:rPr lang="ru-RU" sz="1200" i="1">
                <a:latin typeface="Times New Roman" pitchFamily="18" charset="0"/>
                <a:cs typeface="Times New Roman" pitchFamily="18" charset="0"/>
              </a:rPr>
              <a:t>  Назарова М.В.-----------------------------------------------</a:t>
            </a:r>
            <a:r>
              <a:rPr lang="ru-RU" sz="1200" b="1" i="1">
                <a:latin typeface="Times New Roman" pitchFamily="18" charset="0"/>
                <a:cs typeface="Times New Roman" pitchFamily="18" charset="0"/>
              </a:rPr>
              <a:t>19</a:t>
            </a:r>
            <a:endParaRPr lang="ru-RU" sz="1200" b="1">
              <a:latin typeface="Times New Roman" pitchFamily="18" charset="0"/>
              <a:cs typeface="Times New Roman" pitchFamily="18" charset="0"/>
            </a:endParaRPr>
          </a:p>
          <a:p>
            <a:pPr>
              <a:defRPr/>
            </a:pPr>
            <a:endParaRPr lang="ru-RU" sz="1400" b="1" i="1">
              <a:latin typeface="Times New Roman" pitchFamily="18" charset="0"/>
              <a:cs typeface="Times New Roman" pitchFamily="18" charset="0"/>
            </a:endParaRPr>
          </a:p>
          <a:p>
            <a:pPr>
              <a:defRPr/>
            </a:pPr>
            <a:endParaRPr lang="ru-RU" sz="1600" b="1">
              <a:latin typeface="Times New Roman" pitchFamily="18" charset="0"/>
              <a:cs typeface="Times New Roman" pitchFamily="18" charset="0"/>
            </a:endParaRPr>
          </a:p>
          <a:p>
            <a:pPr>
              <a:defRPr/>
            </a:pPr>
            <a:endParaRPr lang="ru-RU" sz="1300" b="1">
              <a:latin typeface="Times New Roman" pitchFamily="18" charset="0"/>
              <a:cs typeface="Times New Roman" pitchFamily="18" charset="0"/>
            </a:endParaRPr>
          </a:p>
        </p:txBody>
      </p:sp>
      <p:sp>
        <p:nvSpPr>
          <p:cNvPr id="5128" name="Прямоугольник 3"/>
          <p:cNvSpPr>
            <a:spLocks noChangeArrowheads="1"/>
          </p:cNvSpPr>
          <p:nvPr/>
        </p:nvSpPr>
        <p:spPr bwMode="auto">
          <a:xfrm>
            <a:off x="500063" y="4143375"/>
            <a:ext cx="6072187" cy="838200"/>
          </a:xfrm>
          <a:prstGeom prst="rect">
            <a:avLst/>
          </a:prstGeom>
          <a:noFill/>
          <a:ln w="9525">
            <a:noFill/>
            <a:miter lim="800000"/>
            <a:headEnd/>
            <a:tailEnd/>
          </a:ln>
        </p:spPr>
        <p:txBody>
          <a:bodyPr>
            <a:spAutoFit/>
          </a:bodyPr>
          <a:lstStyle/>
          <a:p>
            <a:pPr>
              <a:buFont typeface="Wingdings" pitchFamily="2" charset="2"/>
              <a:buChar char="q"/>
            </a:pPr>
            <a:r>
              <a:rPr lang="ru-RU" sz="1300" b="1">
                <a:latin typeface="Times New Roman" pitchFamily="18" charset="0"/>
                <a:cs typeface="Times New Roman" pitchFamily="18" charset="0"/>
              </a:rPr>
              <a:t> Школа руководителя</a:t>
            </a:r>
          </a:p>
          <a:p>
            <a:r>
              <a:rPr lang="ru-RU" sz="1200">
                <a:latin typeface="Times New Roman" pitchFamily="18" charset="0"/>
                <a:cs typeface="Times New Roman" pitchFamily="18" charset="0"/>
              </a:rPr>
              <a:t>Организация игровой деятельности в дошкольном  образовательном учреждении  </a:t>
            </a:r>
            <a:r>
              <a:rPr lang="ru-RU" sz="1200" i="1">
                <a:latin typeface="Times New Roman" pitchFamily="18" charset="0"/>
                <a:cs typeface="Times New Roman" pitchFamily="18" charset="0"/>
              </a:rPr>
              <a:t>Заведующая Апрышко Г.Б.  МДОУ  «Детский сад п. Новопушкинское» Энгельсского  района  Саратовской области------------------------------------------------------------------------</a:t>
            </a:r>
            <a:r>
              <a:rPr lang="ru-RU" sz="1200" b="1" i="1">
                <a:latin typeface="Times New Roman" pitchFamily="18" charset="0"/>
                <a:cs typeface="Times New Roman" pitchFamily="18" charset="0"/>
              </a:rPr>
              <a:t>35</a:t>
            </a:r>
            <a:endParaRPr lang="ru-RU" sz="1300" b="1">
              <a:latin typeface="Times New Roman" pitchFamily="18" charset="0"/>
              <a:cs typeface="Times New Roman" pitchFamily="18" charset="0"/>
            </a:endParaRPr>
          </a:p>
        </p:txBody>
      </p:sp>
      <p:sp>
        <p:nvSpPr>
          <p:cNvPr id="5129" name="Прямоугольник 9"/>
          <p:cNvSpPr>
            <a:spLocks noChangeArrowheads="1"/>
          </p:cNvSpPr>
          <p:nvPr/>
        </p:nvSpPr>
        <p:spPr bwMode="auto">
          <a:xfrm>
            <a:off x="500063" y="6858000"/>
            <a:ext cx="6143625" cy="473075"/>
          </a:xfrm>
          <a:prstGeom prst="rect">
            <a:avLst/>
          </a:prstGeom>
          <a:noFill/>
          <a:ln w="9525">
            <a:noFill/>
            <a:miter lim="800000"/>
            <a:headEnd/>
            <a:tailEnd/>
          </a:ln>
        </p:spPr>
        <p:txBody>
          <a:bodyPr>
            <a:spAutoFit/>
          </a:bodyPr>
          <a:lstStyle/>
          <a:p>
            <a:pPr>
              <a:buFont typeface="Arial" charset="0"/>
              <a:buChar char="•"/>
            </a:pPr>
            <a:r>
              <a:rPr lang="ru-RU" sz="1200">
                <a:latin typeface="Times New Roman" pitchFamily="18" charset="0"/>
                <a:cs typeface="Times New Roman" pitchFamily="18" charset="0"/>
              </a:rPr>
              <a:t> Сочинять лимерики – это весело!  </a:t>
            </a:r>
            <a:r>
              <a:rPr lang="ru-RU" sz="1200" i="1">
                <a:latin typeface="Times New Roman" pitchFamily="18" charset="0"/>
                <a:cs typeface="Times New Roman" pitchFamily="18" charset="0"/>
              </a:rPr>
              <a:t>Воспитатель   Нагодкина Е.Н.</a:t>
            </a:r>
            <a:r>
              <a:rPr lang="ru-RU" sz="1200">
                <a:latin typeface="Times New Roman" pitchFamily="18" charset="0"/>
                <a:cs typeface="Times New Roman" pitchFamily="18" charset="0"/>
              </a:rPr>
              <a:t> </a:t>
            </a:r>
            <a:r>
              <a:rPr lang="ru-RU" sz="1200" i="1">
                <a:latin typeface="Times New Roman" pitchFamily="18" charset="0"/>
                <a:cs typeface="Times New Roman" pitchFamily="18" charset="0"/>
              </a:rPr>
              <a:t>МДОУ  «Детский сад </a:t>
            </a:r>
            <a:endParaRPr lang="ru-RU" sz="1200">
              <a:latin typeface="Times New Roman" pitchFamily="18" charset="0"/>
              <a:cs typeface="Times New Roman" pitchFamily="18" charset="0"/>
            </a:endParaRPr>
          </a:p>
          <a:p>
            <a:pPr eaLnBrk="0" hangingPunct="0"/>
            <a:r>
              <a:rPr lang="ru-RU" sz="1200" i="1">
                <a:latin typeface="Times New Roman" pitchFamily="18" charset="0"/>
                <a:cs typeface="Times New Roman" pitchFamily="18" charset="0"/>
              </a:rPr>
              <a:t>комбинированного вида № 62»</a:t>
            </a:r>
            <a:r>
              <a:rPr lang="ru-RU" sz="1200">
                <a:latin typeface="Times New Roman" pitchFamily="18" charset="0"/>
                <a:cs typeface="Times New Roman" pitchFamily="18" charset="0"/>
              </a:rPr>
              <a:t> </a:t>
            </a:r>
            <a:r>
              <a:rPr lang="ru-RU" sz="1200" i="1">
                <a:latin typeface="Times New Roman" pitchFamily="18" charset="0"/>
                <a:cs typeface="Times New Roman" pitchFamily="18" charset="0"/>
              </a:rPr>
              <a:t>г.Энгельса   Саратовской области-</a:t>
            </a:r>
            <a:r>
              <a:rPr lang="ru-RU" sz="1300" i="1">
                <a:latin typeface="Times New Roman" pitchFamily="18" charset="0"/>
                <a:cs typeface="Times New Roman" pitchFamily="18" charset="0"/>
              </a:rPr>
              <a:t>-----------------------</a:t>
            </a:r>
            <a:r>
              <a:rPr lang="ru-RU" sz="1300" b="1" i="1">
                <a:latin typeface="Times New Roman" pitchFamily="18" charset="0"/>
                <a:cs typeface="Times New Roman" pitchFamily="18" charset="0"/>
              </a:rPr>
              <a:t>56</a:t>
            </a:r>
            <a:endParaRPr lang="ru-RU" sz="1300" b="1">
              <a:latin typeface="Times New Roman" pitchFamily="18" charset="0"/>
              <a:cs typeface="Times New Roman" pitchFamily="18" charset="0"/>
            </a:endParaRPr>
          </a:p>
        </p:txBody>
      </p:sp>
      <p:sp>
        <p:nvSpPr>
          <p:cNvPr id="5130" name="Прямоугольник 3"/>
          <p:cNvSpPr>
            <a:spLocks noChangeArrowheads="1"/>
          </p:cNvSpPr>
          <p:nvPr/>
        </p:nvSpPr>
        <p:spPr bwMode="auto">
          <a:xfrm>
            <a:off x="500063" y="6286500"/>
            <a:ext cx="6072187" cy="655638"/>
          </a:xfrm>
          <a:prstGeom prst="rect">
            <a:avLst/>
          </a:prstGeom>
          <a:noFill/>
          <a:ln w="9525">
            <a:noFill/>
            <a:miter lim="800000"/>
            <a:headEnd/>
            <a:tailEnd/>
          </a:ln>
        </p:spPr>
        <p:txBody>
          <a:bodyPr>
            <a:spAutoFit/>
          </a:bodyPr>
          <a:lstStyle/>
          <a:p>
            <a:pPr>
              <a:buFont typeface="Arial" charset="0"/>
              <a:buChar char="•"/>
            </a:pPr>
            <a:r>
              <a:rPr lang="ru-RU" sz="1200">
                <a:latin typeface="Times New Roman" pitchFamily="18" charset="0"/>
                <a:cs typeface="Times New Roman" pitchFamily="18" charset="0"/>
              </a:rPr>
              <a:t> Конспект занятия по конструированию  в </a:t>
            </a:r>
            <a:r>
              <a:rPr lang="en-US" sz="1200">
                <a:latin typeface="Times New Roman" pitchFamily="18" charset="0"/>
                <a:cs typeface="Times New Roman" pitchFamily="18" charset="0"/>
              </a:rPr>
              <a:t>I</a:t>
            </a:r>
            <a:r>
              <a:rPr lang="ru-RU" sz="1200">
                <a:latin typeface="Times New Roman" pitchFamily="18" charset="0"/>
                <a:cs typeface="Times New Roman" pitchFamily="18" charset="0"/>
              </a:rPr>
              <a:t> младшей группе «  В  гостях у Матрешки» </a:t>
            </a:r>
            <a:r>
              <a:rPr lang="ru-RU" sz="1200" i="1">
                <a:latin typeface="Times New Roman" pitchFamily="18" charset="0"/>
                <a:cs typeface="Times New Roman" pitchFamily="18" charset="0"/>
              </a:rPr>
              <a:t>Воспитатель   Власова Т.А. МДОУ «Детский сад  № 53» г.Энгельса  Саратовской   области-------------------------------------------------------------------</a:t>
            </a:r>
            <a:r>
              <a:rPr lang="ru-RU" sz="1300" b="1">
                <a:latin typeface="Times New Roman" pitchFamily="18" charset="0"/>
                <a:cs typeface="Times New Roman" pitchFamily="18" charset="0"/>
              </a:rPr>
              <a:t>------------------------------53</a:t>
            </a:r>
          </a:p>
        </p:txBody>
      </p:sp>
      <p:sp>
        <p:nvSpPr>
          <p:cNvPr id="5131" name="Прямоугольник 3"/>
          <p:cNvSpPr>
            <a:spLocks noChangeArrowheads="1"/>
          </p:cNvSpPr>
          <p:nvPr/>
        </p:nvSpPr>
        <p:spPr bwMode="auto">
          <a:xfrm>
            <a:off x="500063" y="5786438"/>
            <a:ext cx="6143625" cy="473075"/>
          </a:xfrm>
          <a:prstGeom prst="rect">
            <a:avLst/>
          </a:prstGeom>
          <a:noFill/>
          <a:ln w="9525">
            <a:noFill/>
            <a:miter lim="800000"/>
            <a:headEnd/>
            <a:tailEnd/>
          </a:ln>
        </p:spPr>
        <p:txBody>
          <a:bodyPr>
            <a:spAutoFit/>
          </a:bodyPr>
          <a:lstStyle/>
          <a:p>
            <a:pPr>
              <a:spcBef>
                <a:spcPct val="50000"/>
              </a:spcBef>
              <a:buFont typeface="Arial" charset="0"/>
              <a:buChar char="•"/>
            </a:pPr>
            <a:r>
              <a:rPr lang="ru-RU" sz="1200">
                <a:latin typeface="Times New Roman" pitchFamily="18" charset="0"/>
                <a:cs typeface="Times New Roman" pitchFamily="18" charset="0"/>
              </a:rPr>
              <a:t> Развитие конструктивных навыков  у детей  раннего возраста. </a:t>
            </a:r>
            <a:r>
              <a:rPr lang="ru-RU" sz="1200" i="1">
                <a:latin typeface="Times New Roman" pitchFamily="18" charset="0"/>
              </a:rPr>
              <a:t>Воспитатель  Синькелёва С.В. МДОУ «Детский сад   № 53» г.Энгельса Саратовской области.</a:t>
            </a:r>
            <a:r>
              <a:rPr lang="ru-RU" sz="1300" b="1">
                <a:latin typeface="Times New Roman" pitchFamily="18" charset="0"/>
                <a:cs typeface="Times New Roman" pitchFamily="18" charset="0"/>
              </a:rPr>
              <a:t>----------------------49</a:t>
            </a:r>
            <a:endParaRPr lang="ru-RU" sz="1200" i="1">
              <a:latin typeface="Times New Roman" pitchFamily="18" charset="0"/>
            </a:endParaRPr>
          </a:p>
        </p:txBody>
      </p:sp>
      <p:sp>
        <p:nvSpPr>
          <p:cNvPr id="5132" name="Прямоугольник 7"/>
          <p:cNvSpPr>
            <a:spLocks noChangeArrowheads="1"/>
          </p:cNvSpPr>
          <p:nvPr/>
        </p:nvSpPr>
        <p:spPr bwMode="auto">
          <a:xfrm>
            <a:off x="500063" y="7929563"/>
            <a:ext cx="6072187" cy="838200"/>
          </a:xfrm>
          <a:prstGeom prst="rect">
            <a:avLst/>
          </a:prstGeom>
          <a:noFill/>
          <a:ln w="9525">
            <a:noFill/>
            <a:miter lim="800000"/>
            <a:headEnd/>
            <a:tailEnd/>
          </a:ln>
        </p:spPr>
        <p:txBody>
          <a:bodyPr>
            <a:spAutoFit/>
          </a:bodyPr>
          <a:lstStyle/>
          <a:p>
            <a:pPr>
              <a:buFont typeface="Arial" charset="0"/>
              <a:buChar char="•"/>
            </a:pPr>
            <a:r>
              <a:rPr lang="ru-RU" sz="1200">
                <a:latin typeface="Times New Roman" pitchFamily="18" charset="0"/>
                <a:cs typeface="Times New Roman" pitchFamily="18" charset="0"/>
              </a:rPr>
              <a:t> Работа музыкального руководителя  по развитию музыкально-ритмических движений у детей. </a:t>
            </a:r>
            <a:r>
              <a:rPr lang="ru-RU" sz="1200" i="1">
                <a:latin typeface="Times New Roman" pitchFamily="18" charset="0"/>
                <a:cs typeface="Times New Roman" pitchFamily="18" charset="0"/>
              </a:rPr>
              <a:t>Музыкальный руководитель  Кузовкина Г.В. МДОУ «Детский сад комбинированного  вида   № 51» г.Энгельса  Саратовской  области. ------------------------</a:t>
            </a:r>
            <a:r>
              <a:rPr lang="ru-RU" sz="1200" b="1" i="1">
                <a:latin typeface="Times New Roman" pitchFamily="18" charset="0"/>
                <a:cs typeface="Times New Roman" pitchFamily="18" charset="0"/>
              </a:rPr>
              <a:t>64</a:t>
            </a:r>
          </a:p>
          <a:p>
            <a:pPr eaLnBrk="0" hangingPunct="0"/>
            <a:endParaRPr lang="ru-RU" sz="1300" b="1">
              <a:latin typeface="Times New Roman" pitchFamily="18" charset="0"/>
              <a:cs typeface="Times New Roman" pitchFamily="18" charset="0"/>
            </a:endParaRPr>
          </a:p>
        </p:txBody>
      </p:sp>
      <p:sp>
        <p:nvSpPr>
          <p:cNvPr id="5133" name="Прямоугольник 9"/>
          <p:cNvSpPr>
            <a:spLocks noChangeArrowheads="1"/>
          </p:cNvSpPr>
          <p:nvPr/>
        </p:nvSpPr>
        <p:spPr bwMode="auto">
          <a:xfrm>
            <a:off x="500063" y="7286625"/>
            <a:ext cx="6143625" cy="655638"/>
          </a:xfrm>
          <a:prstGeom prst="rect">
            <a:avLst/>
          </a:prstGeom>
          <a:noFill/>
          <a:ln w="9525">
            <a:noFill/>
            <a:miter lim="800000"/>
            <a:headEnd/>
            <a:tailEnd/>
          </a:ln>
        </p:spPr>
        <p:txBody>
          <a:bodyPr>
            <a:spAutoFit/>
          </a:bodyPr>
          <a:lstStyle/>
          <a:p>
            <a:pPr>
              <a:buFont typeface="Arial" charset="0"/>
              <a:buChar char="•"/>
            </a:pPr>
            <a:r>
              <a:rPr lang="ru-RU" sz="1200">
                <a:latin typeface="Times New Roman" pitchFamily="18" charset="0"/>
              </a:rPr>
              <a:t> Организация дополнительного образования дошкольников  по ознакомлению  с художественной  литературой.  </a:t>
            </a:r>
            <a:r>
              <a:rPr lang="ru-RU" sz="1200" i="1">
                <a:latin typeface="Times New Roman" pitchFamily="18" charset="0"/>
                <a:cs typeface="Times New Roman" pitchFamily="18" charset="0"/>
              </a:rPr>
              <a:t>Воспитатель  Левина А.И. МДОУ «Детский сад  № 79»</a:t>
            </a:r>
            <a:r>
              <a:rPr lang="ru-RU" sz="1200" i="1">
                <a:solidFill>
                  <a:srgbClr val="FF0000"/>
                </a:solidFill>
                <a:latin typeface="Times New Roman" pitchFamily="18" charset="0"/>
                <a:cs typeface="Times New Roman" pitchFamily="18" charset="0"/>
              </a:rPr>
              <a:t> </a:t>
            </a:r>
            <a:r>
              <a:rPr lang="ru-RU" sz="1200" i="1">
                <a:latin typeface="Times New Roman" pitchFamily="18" charset="0"/>
                <a:cs typeface="Times New Roman" pitchFamily="18" charset="0"/>
              </a:rPr>
              <a:t>г.Энгельса   Саратовской области-</a:t>
            </a:r>
            <a:r>
              <a:rPr lang="ru-RU" sz="1300" i="1">
                <a:latin typeface="Times New Roman" pitchFamily="18" charset="0"/>
                <a:cs typeface="Times New Roman" pitchFamily="18" charset="0"/>
              </a:rPr>
              <a:t>-----------------------------------------------------------</a:t>
            </a:r>
            <a:r>
              <a:rPr lang="ru-RU" sz="1300" b="1" i="1">
                <a:latin typeface="Times New Roman" pitchFamily="18" charset="0"/>
                <a:cs typeface="Times New Roman" pitchFamily="18" charset="0"/>
              </a:rPr>
              <a:t>59</a:t>
            </a:r>
          </a:p>
        </p:txBody>
      </p:sp>
      <p:sp>
        <p:nvSpPr>
          <p:cNvPr id="5134" name="Прямоугольник 14"/>
          <p:cNvSpPr>
            <a:spLocks noChangeArrowheads="1"/>
          </p:cNvSpPr>
          <p:nvPr/>
        </p:nvSpPr>
        <p:spPr bwMode="auto">
          <a:xfrm>
            <a:off x="500063" y="4929188"/>
            <a:ext cx="2609850" cy="292100"/>
          </a:xfrm>
          <a:prstGeom prst="rect">
            <a:avLst/>
          </a:prstGeom>
          <a:noFill/>
          <a:ln w="9525">
            <a:noFill/>
            <a:miter lim="800000"/>
            <a:headEnd/>
            <a:tailEnd/>
          </a:ln>
        </p:spPr>
        <p:txBody>
          <a:bodyPr wrap="none">
            <a:spAutoFit/>
          </a:bodyPr>
          <a:lstStyle/>
          <a:p>
            <a:pPr>
              <a:buFont typeface="Wingdings" pitchFamily="2" charset="2"/>
              <a:buChar char="q"/>
            </a:pPr>
            <a:r>
              <a:rPr lang="ru-RU" sz="1300" b="1">
                <a:latin typeface="Times New Roman" pitchFamily="18" charset="0"/>
                <a:cs typeface="Times New Roman" pitchFamily="18" charset="0"/>
              </a:rPr>
              <a:t> Методический  калейдоскоп</a:t>
            </a:r>
          </a:p>
        </p:txBody>
      </p:sp>
      <p:sp>
        <p:nvSpPr>
          <p:cNvPr id="5135" name="Прямоугольник 7"/>
          <p:cNvSpPr>
            <a:spLocks noChangeArrowheads="1"/>
          </p:cNvSpPr>
          <p:nvPr/>
        </p:nvSpPr>
        <p:spPr bwMode="auto">
          <a:xfrm>
            <a:off x="500063" y="5143500"/>
            <a:ext cx="6072187" cy="639763"/>
          </a:xfrm>
          <a:prstGeom prst="rect">
            <a:avLst/>
          </a:prstGeom>
          <a:noFill/>
          <a:ln w="9525">
            <a:noFill/>
            <a:miter lim="800000"/>
            <a:headEnd/>
            <a:tailEnd/>
          </a:ln>
        </p:spPr>
        <p:txBody>
          <a:bodyPr>
            <a:spAutoFit/>
          </a:bodyPr>
          <a:lstStyle/>
          <a:p>
            <a:pPr>
              <a:buFont typeface="Arial" charset="0"/>
              <a:buChar char="•"/>
            </a:pPr>
            <a:r>
              <a:rPr lang="ru-RU" sz="1200">
                <a:latin typeface="Times New Roman" pitchFamily="18" charset="0"/>
                <a:cs typeface="Times New Roman" pitchFamily="18" charset="0"/>
              </a:rPr>
              <a:t> Программа духовно-нравственного воспитания дошкольников «</a:t>
            </a:r>
            <a:r>
              <a:rPr lang="ru-RU" sz="1200" i="1">
                <a:latin typeface="Times New Roman" pitchFamily="18" charset="0"/>
                <a:cs typeface="Times New Roman" pitchFamily="18" charset="0"/>
              </a:rPr>
              <a:t>ЛЕСТВИЦА</a:t>
            </a:r>
            <a:r>
              <a:rPr lang="ru-RU" sz="1200">
                <a:latin typeface="Times New Roman" pitchFamily="18" charset="0"/>
                <a:cs typeface="Times New Roman" pitchFamily="18" charset="0"/>
              </a:rPr>
              <a:t>»</a:t>
            </a:r>
          </a:p>
          <a:p>
            <a:r>
              <a:rPr lang="ru-RU" sz="1200" i="1">
                <a:latin typeface="Times New Roman" pitchFamily="18" charset="0"/>
                <a:cs typeface="Times New Roman" pitchFamily="18" charset="0"/>
              </a:rPr>
              <a:t>Педагог дополнительного образования  Елисеева Е.А.   Детский центр «Кораблик»»   г. Энгельса   --------------------------------------------------------------------------------------------------</a:t>
            </a:r>
            <a:r>
              <a:rPr lang="ru-RU" sz="1200" b="1" i="1">
                <a:latin typeface="Times New Roman" pitchFamily="18" charset="0"/>
                <a:cs typeface="Times New Roman" pitchFamily="18" charset="0"/>
              </a:rPr>
              <a:t>40</a:t>
            </a:r>
            <a:endParaRPr lang="ru-RU" sz="1300" b="1">
              <a:latin typeface="Times New Roman" pitchFamily="18" charset="0"/>
              <a:cs typeface="Times New Roman" pitchFamily="18" charset="0"/>
            </a:endParaRPr>
          </a:p>
        </p:txBody>
      </p:sp>
      <p:sp>
        <p:nvSpPr>
          <p:cNvPr id="5136" name="Прямоугольник 7"/>
          <p:cNvSpPr>
            <a:spLocks noChangeArrowheads="1"/>
          </p:cNvSpPr>
          <p:nvPr/>
        </p:nvSpPr>
        <p:spPr bwMode="auto">
          <a:xfrm>
            <a:off x="500063" y="3357563"/>
            <a:ext cx="6072187" cy="1036637"/>
          </a:xfrm>
          <a:prstGeom prst="rect">
            <a:avLst/>
          </a:prstGeom>
          <a:noFill/>
          <a:ln w="9525">
            <a:noFill/>
            <a:miter lim="800000"/>
            <a:headEnd/>
            <a:tailEnd/>
          </a:ln>
        </p:spPr>
        <p:txBody>
          <a:bodyPr>
            <a:spAutoFit/>
          </a:bodyPr>
          <a:lstStyle/>
          <a:p>
            <a:pPr>
              <a:buFont typeface="Wingdings" pitchFamily="2" charset="2"/>
              <a:buChar char="q"/>
            </a:pPr>
            <a:r>
              <a:rPr lang="ru-RU" sz="1200">
                <a:latin typeface="Times New Roman" pitchFamily="18" charset="0"/>
                <a:cs typeface="Times New Roman" pitchFamily="18" charset="0"/>
              </a:rPr>
              <a:t> </a:t>
            </a:r>
            <a:r>
              <a:rPr lang="ru-RU" sz="1300" b="1">
                <a:latin typeface="Times New Roman" pitchFamily="18" charset="0"/>
                <a:cs typeface="Times New Roman" pitchFamily="18" charset="0"/>
              </a:rPr>
              <a:t>На  планете «Семья»</a:t>
            </a:r>
          </a:p>
          <a:p>
            <a:r>
              <a:rPr lang="ru-RU" sz="1200">
                <a:latin typeface="Times New Roman" pitchFamily="18" charset="0"/>
                <a:cs typeface="Times New Roman" pitchFamily="18" charset="0"/>
              </a:rPr>
              <a:t> Организация работы с родителями  в  детском саду на праздниках  и развлечениях. </a:t>
            </a:r>
            <a:r>
              <a:rPr lang="ru-RU" sz="1200" i="1">
                <a:latin typeface="Times New Roman" pitchFamily="18" charset="0"/>
              </a:rPr>
              <a:t>Музыкальный руководитель  Лёвкина М.Р  МДОУ» Детский  сад  комбинированного вида  №11» </a:t>
            </a:r>
            <a:r>
              <a:rPr lang="ru-RU" sz="1200" i="1">
                <a:latin typeface="Times New Roman" pitchFamily="18" charset="0"/>
                <a:cs typeface="Times New Roman" pitchFamily="18" charset="0"/>
              </a:rPr>
              <a:t>г.Энгельса  Саратовской  области. ----------------------------------------------------------</a:t>
            </a:r>
            <a:r>
              <a:rPr lang="ru-RU" sz="1200" b="1" i="1">
                <a:latin typeface="Times New Roman" pitchFamily="18" charset="0"/>
                <a:cs typeface="Times New Roman" pitchFamily="18" charset="0"/>
              </a:rPr>
              <a:t>23</a:t>
            </a:r>
          </a:p>
          <a:p>
            <a:pPr eaLnBrk="0" hangingPunct="0"/>
            <a:endParaRPr lang="ru-RU" sz="13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535.jpg"/>
          <p:cNvPicPr>
            <a:picLocks noChangeAspect="1"/>
          </p:cNvPicPr>
          <p:nvPr/>
        </p:nvPicPr>
        <p:blipFill>
          <a:blip r:embed="rId2"/>
          <a:stretch>
            <a:fillRect/>
          </a:stretch>
        </p:blipFill>
        <p:spPr>
          <a:xfrm>
            <a:off x="0" y="3166"/>
            <a:ext cx="6858000" cy="9137667"/>
          </a:xfrm>
          <a:prstGeom prst="rect">
            <a:avLst/>
          </a:prstGeom>
        </p:spPr>
      </p:pic>
      <p:sp>
        <p:nvSpPr>
          <p:cNvPr id="31747" name="Text Box 4"/>
          <p:cNvSpPr txBox="1">
            <a:spLocks noChangeArrowheads="1"/>
          </p:cNvSpPr>
          <p:nvPr/>
        </p:nvSpPr>
        <p:spPr bwMode="auto">
          <a:xfrm>
            <a:off x="404813" y="250825"/>
            <a:ext cx="6048375" cy="8228013"/>
          </a:xfrm>
          <a:prstGeom prst="rect">
            <a:avLst/>
          </a:prstGeom>
          <a:noFill/>
          <a:ln w="9525">
            <a:noFill/>
            <a:miter lim="800000"/>
            <a:headEnd/>
            <a:tailEnd/>
          </a:ln>
        </p:spPr>
        <p:txBody>
          <a:bodyPr>
            <a:spAutoFit/>
          </a:bodyPr>
          <a:lstStyle/>
          <a:p>
            <a:r>
              <a:rPr lang="ru-RU" sz="1300" dirty="0">
                <a:latin typeface="Times New Roman" pitchFamily="18" charset="0"/>
              </a:rPr>
              <a:t>4.Мама сказала нам, чтоб мы послушными были!</a:t>
            </a:r>
          </a:p>
          <a:p>
            <a:r>
              <a:rPr lang="ru-RU" sz="1300" dirty="0">
                <a:latin typeface="Times New Roman" pitchFamily="18" charset="0"/>
              </a:rPr>
              <a:t>Чтобы сидели тихо, из дома не выходили!</a:t>
            </a:r>
          </a:p>
          <a:p>
            <a:r>
              <a:rPr lang="ru-RU" sz="1300" dirty="0">
                <a:latin typeface="Times New Roman" pitchFamily="18" charset="0"/>
              </a:rPr>
              <a:t>5.Давайте вместе сбежим, ну, хоть не надолго, братцы!</a:t>
            </a:r>
          </a:p>
          <a:p>
            <a:r>
              <a:rPr lang="ru-RU" sz="1300" dirty="0">
                <a:latin typeface="Times New Roman" pitchFamily="18" charset="0"/>
              </a:rPr>
              <a:t>Ярмарку поглядим, нечего Волка бояться!</a:t>
            </a:r>
          </a:p>
          <a:p>
            <a:r>
              <a:rPr lang="ru-RU" sz="1300" dirty="0">
                <a:latin typeface="Times New Roman" pitchFamily="18" charset="0"/>
              </a:rPr>
              <a:t>(Козлята бегут на ярмарку).</a:t>
            </a:r>
          </a:p>
          <a:p>
            <a:r>
              <a:rPr lang="ru-RU" sz="1300" b="1" dirty="0">
                <a:latin typeface="Times New Roman" pitchFamily="18" charset="0"/>
              </a:rPr>
              <a:t>ВЕДУЩИЙ:</a:t>
            </a:r>
          </a:p>
          <a:p>
            <a:r>
              <a:rPr lang="ru-RU" sz="1300" dirty="0">
                <a:latin typeface="Times New Roman" pitchFamily="18" charset="0"/>
              </a:rPr>
              <a:t>Сбежали козлята на ярмарку прямо, озорники, не послушались маму!</a:t>
            </a:r>
          </a:p>
          <a:p>
            <a:r>
              <a:rPr lang="ru-RU" sz="1300" dirty="0">
                <a:latin typeface="Times New Roman" pitchFamily="18" charset="0"/>
              </a:rPr>
              <a:t>Полно на ярмарке гостей из разных волостей, и товары продают, и танцуют, и поют!</a:t>
            </a:r>
          </a:p>
          <a:p>
            <a:r>
              <a:rPr lang="ru-RU" sz="1300" dirty="0">
                <a:latin typeface="Times New Roman" pitchFamily="18" charset="0"/>
              </a:rPr>
              <a:t>РЕБЁНОК:</a:t>
            </a:r>
          </a:p>
          <a:p>
            <a:r>
              <a:rPr lang="ru-RU" sz="1300" dirty="0">
                <a:latin typeface="Times New Roman" pitchFamily="18" charset="0"/>
              </a:rPr>
              <a:t>Нам на ярмарке чудесной праздник встретить интересно!</a:t>
            </a:r>
          </a:p>
          <a:p>
            <a:r>
              <a:rPr lang="ru-RU" sz="1300" dirty="0">
                <a:latin typeface="Times New Roman" pitchFamily="18" charset="0"/>
              </a:rPr>
              <a:t>От души споём сейчас песню, мамочки, для вас! (дети поют песню «Песенки для мамы»). </a:t>
            </a:r>
            <a:endParaRPr lang="ru-RU" sz="1300" b="1" dirty="0">
              <a:latin typeface="Times New Roman" pitchFamily="18" charset="0"/>
            </a:endParaRPr>
          </a:p>
          <a:p>
            <a:r>
              <a:rPr lang="ru-RU" sz="1300" b="1" dirty="0">
                <a:latin typeface="Times New Roman" pitchFamily="18" charset="0"/>
              </a:rPr>
              <a:t>ВЕДУЩИЙ: </a:t>
            </a:r>
          </a:p>
          <a:p>
            <a:r>
              <a:rPr lang="ru-RU" sz="1300" dirty="0">
                <a:latin typeface="Times New Roman" pitchFamily="18" charset="0"/>
              </a:rPr>
              <a:t>А вот и матушка Коза сама на ярмарку пришла! (фон. Ярмарка)</a:t>
            </a:r>
          </a:p>
          <a:p>
            <a:r>
              <a:rPr lang="ru-RU" sz="1300" dirty="0">
                <a:latin typeface="Times New Roman" pitchFamily="18" charset="0"/>
              </a:rPr>
              <a:t>КОЗА:</a:t>
            </a:r>
          </a:p>
          <a:p>
            <a:r>
              <a:rPr lang="ru-RU" sz="1300" dirty="0">
                <a:latin typeface="Times New Roman" pitchFamily="18" charset="0"/>
              </a:rPr>
              <a:t>Я на ярмарку пришла, так давно здесь не была!</a:t>
            </a:r>
          </a:p>
          <a:p>
            <a:r>
              <a:rPr lang="ru-RU" sz="1300" dirty="0">
                <a:latin typeface="Times New Roman" pitchFamily="18" charset="0"/>
              </a:rPr>
              <a:t>А товаров-то как много – разбегаются глаза!</a:t>
            </a:r>
          </a:p>
          <a:p>
            <a:r>
              <a:rPr lang="ru-RU" sz="1300" dirty="0">
                <a:latin typeface="Times New Roman" pitchFamily="18" charset="0"/>
              </a:rPr>
              <a:t>Здравствуй, матушка Ежиха!</a:t>
            </a:r>
          </a:p>
          <a:p>
            <a:r>
              <a:rPr lang="ru-RU" sz="1300" dirty="0">
                <a:latin typeface="Times New Roman" pitchFamily="18" charset="0"/>
              </a:rPr>
              <a:t>ЕЖИХА:</a:t>
            </a:r>
          </a:p>
          <a:p>
            <a:r>
              <a:rPr lang="ru-RU" sz="1300" dirty="0">
                <a:latin typeface="Times New Roman" pitchFamily="18" charset="0"/>
              </a:rPr>
              <a:t>Здравствуй, милая Коза!</a:t>
            </a:r>
          </a:p>
          <a:p>
            <a:r>
              <a:rPr lang="ru-RU" sz="1300" dirty="0">
                <a:latin typeface="Times New Roman" pitchFamily="18" charset="0"/>
              </a:rPr>
              <a:t>Я – Ежиха для всех вас сделала грибов запас,</a:t>
            </a:r>
          </a:p>
          <a:p>
            <a:r>
              <a:rPr lang="ru-RU" sz="1300" dirty="0">
                <a:latin typeface="Times New Roman" pitchFamily="18" charset="0"/>
              </a:rPr>
              <a:t>Их всю осень собирала, а потом мариновала!</a:t>
            </a:r>
          </a:p>
          <a:p>
            <a:r>
              <a:rPr lang="ru-RU" sz="1300" dirty="0">
                <a:latin typeface="Times New Roman" pitchFamily="18" charset="0"/>
              </a:rPr>
              <a:t>ЁЖИКИ (встают из-за своих столиков с товарами):</a:t>
            </a:r>
          </a:p>
          <a:p>
            <a:r>
              <a:rPr lang="ru-RU" sz="1300" dirty="0">
                <a:latin typeface="Times New Roman" pitchFamily="18" charset="0"/>
              </a:rPr>
              <a:t>1.Нынче, каждый это знает, мамин праздник наступает!</a:t>
            </a:r>
          </a:p>
          <a:p>
            <a:r>
              <a:rPr lang="ru-RU" sz="1300" dirty="0">
                <a:latin typeface="Times New Roman" pitchFamily="18" charset="0"/>
              </a:rPr>
              <a:t>2.Вот солёные грибочки, прямо из дубовой бочки, </a:t>
            </a:r>
          </a:p>
          <a:p>
            <a:r>
              <a:rPr lang="ru-RU" sz="1300" dirty="0">
                <a:latin typeface="Times New Roman" pitchFamily="18" charset="0"/>
              </a:rPr>
              <a:t>Вы на ярмарку ступайте, и подарки выбирайте!</a:t>
            </a:r>
          </a:p>
          <a:p>
            <a:r>
              <a:rPr lang="ru-RU" sz="1300" dirty="0">
                <a:latin typeface="Times New Roman" pitchFamily="18" charset="0"/>
              </a:rPr>
              <a:t>И сушёные грибы, чтоб варили вы супы.</a:t>
            </a:r>
          </a:p>
          <a:p>
            <a:r>
              <a:rPr lang="ru-RU" sz="1300" dirty="0">
                <a:latin typeface="Times New Roman" pitchFamily="18" charset="0"/>
              </a:rPr>
              <a:t>3.Мы и яблок припасли, на базар их принесли,</a:t>
            </a:r>
          </a:p>
          <a:p>
            <a:r>
              <a:rPr lang="ru-RU" sz="1300" dirty="0">
                <a:latin typeface="Times New Roman" pitchFamily="18" charset="0"/>
              </a:rPr>
              <a:t>в свежем виде сохранили и варенье наварили. </a:t>
            </a:r>
          </a:p>
          <a:p>
            <a:r>
              <a:rPr lang="ru-RU" sz="1300" dirty="0">
                <a:latin typeface="Times New Roman" pitchFamily="18" charset="0"/>
              </a:rPr>
              <a:t>4.Чтоб поздравить свою маму, я учил по нотам гамму,</a:t>
            </a:r>
          </a:p>
          <a:p>
            <a:r>
              <a:rPr lang="ru-RU" sz="1300" dirty="0">
                <a:latin typeface="Times New Roman" pitchFamily="18" charset="0"/>
              </a:rPr>
              <a:t>Слушай, мамочка моя, как играть умею я! (Ёжик играет на пианино)</a:t>
            </a:r>
            <a:endParaRPr lang="ru-RU" sz="1300" b="1" dirty="0">
              <a:latin typeface="Times New Roman" pitchFamily="18" charset="0"/>
            </a:endParaRPr>
          </a:p>
          <a:p>
            <a:r>
              <a:rPr lang="ru-RU" sz="1300" b="1" dirty="0">
                <a:latin typeface="Times New Roman" pitchFamily="18" charset="0"/>
              </a:rPr>
              <a:t>ВЕДУЩИЙ</a:t>
            </a:r>
            <a:r>
              <a:rPr lang="ru-RU" sz="1300" dirty="0">
                <a:latin typeface="Times New Roman" pitchFamily="18" charset="0"/>
              </a:rPr>
              <a:t>: Коза товары у ежей взяла и дальше к белочкам пошла.</a:t>
            </a:r>
          </a:p>
          <a:p>
            <a:r>
              <a:rPr lang="ru-RU" sz="1300" dirty="0">
                <a:latin typeface="Times New Roman" pitchFamily="18" charset="0"/>
              </a:rPr>
              <a:t>КОЗА:</a:t>
            </a:r>
          </a:p>
          <a:p>
            <a:r>
              <a:rPr lang="ru-RU" sz="1300" dirty="0">
                <a:latin typeface="Times New Roman" pitchFamily="18" charset="0"/>
              </a:rPr>
              <a:t>Здравствуй, Белочка моя, ах, как рада встрече я!</a:t>
            </a:r>
          </a:p>
          <a:p>
            <a:r>
              <a:rPr lang="ru-RU" sz="1300" dirty="0">
                <a:latin typeface="Times New Roman" pitchFamily="18" charset="0"/>
              </a:rPr>
              <a:t>БЕЛКА:</a:t>
            </a:r>
          </a:p>
          <a:p>
            <a:r>
              <a:rPr lang="ru-RU" sz="1300" dirty="0">
                <a:latin typeface="Times New Roman" pitchFamily="18" charset="0"/>
              </a:rPr>
              <a:t>И я тоже рада очень, у меня есть всё, что хочешь!</a:t>
            </a:r>
          </a:p>
          <a:p>
            <a:r>
              <a:rPr lang="ru-RU" sz="1300" dirty="0">
                <a:latin typeface="Times New Roman" pitchFamily="18" charset="0"/>
              </a:rPr>
              <a:t>Посмотри на мой товар, это всё от леса дар!</a:t>
            </a:r>
          </a:p>
          <a:p>
            <a:r>
              <a:rPr lang="ru-RU" sz="1300" dirty="0">
                <a:latin typeface="Times New Roman" pitchFamily="18" charset="0"/>
              </a:rPr>
              <a:t>БЕЛКИ:</a:t>
            </a:r>
          </a:p>
          <a:p>
            <a:r>
              <a:rPr lang="ru-RU" sz="1300" dirty="0">
                <a:latin typeface="Times New Roman" pitchFamily="18" charset="0"/>
              </a:rPr>
              <a:t>1.Подходите, не спешите, что-нибудь у нас купите,</a:t>
            </a:r>
          </a:p>
          <a:p>
            <a:r>
              <a:rPr lang="ru-RU" sz="1300" dirty="0">
                <a:latin typeface="Times New Roman" pitchFamily="18" charset="0"/>
              </a:rPr>
              <a:t>Для своих козляток, маленьких ребяток!</a:t>
            </a:r>
          </a:p>
        </p:txBody>
      </p:sp>
      <p:sp>
        <p:nvSpPr>
          <p:cNvPr id="3174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29</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535.jpg"/>
          <p:cNvPicPr>
            <a:picLocks noChangeAspect="1"/>
          </p:cNvPicPr>
          <p:nvPr/>
        </p:nvPicPr>
        <p:blipFill>
          <a:blip r:embed="rId2"/>
          <a:stretch>
            <a:fillRect/>
          </a:stretch>
        </p:blipFill>
        <p:spPr>
          <a:xfrm>
            <a:off x="0" y="3166"/>
            <a:ext cx="6858000" cy="9137667"/>
          </a:xfrm>
          <a:prstGeom prst="rect">
            <a:avLst/>
          </a:prstGeom>
        </p:spPr>
      </p:pic>
      <p:sp>
        <p:nvSpPr>
          <p:cNvPr id="32771" name="Text Box 4"/>
          <p:cNvSpPr txBox="1">
            <a:spLocks noChangeArrowheads="1"/>
          </p:cNvSpPr>
          <p:nvPr/>
        </p:nvSpPr>
        <p:spPr bwMode="auto">
          <a:xfrm>
            <a:off x="404813" y="250825"/>
            <a:ext cx="6192837" cy="7831138"/>
          </a:xfrm>
          <a:prstGeom prst="rect">
            <a:avLst/>
          </a:prstGeom>
          <a:noFill/>
          <a:ln w="9525">
            <a:noFill/>
            <a:miter lim="800000"/>
            <a:headEnd/>
            <a:tailEnd/>
          </a:ln>
        </p:spPr>
        <p:txBody>
          <a:bodyPr>
            <a:spAutoFit/>
          </a:bodyPr>
          <a:lstStyle/>
          <a:p>
            <a:r>
              <a:rPr lang="ru-RU" sz="1300">
                <a:latin typeface="Times New Roman" pitchFamily="18" charset="0"/>
              </a:rPr>
              <a:t>2.Мы белочки лесные, затейницы большие,</a:t>
            </a:r>
          </a:p>
          <a:p>
            <a:r>
              <a:rPr lang="ru-RU" sz="1300">
                <a:latin typeface="Times New Roman" pitchFamily="18" charset="0"/>
              </a:rPr>
              <a:t>Запасли мы шишек для взрослых и детишек!</a:t>
            </a:r>
          </a:p>
          <a:p>
            <a:r>
              <a:rPr lang="ru-RU" sz="1300">
                <a:latin typeface="Times New Roman" pitchFamily="18" charset="0"/>
              </a:rPr>
              <a:t>3.И орехи есть у нас, и грибов большой запас,</a:t>
            </a:r>
          </a:p>
          <a:p>
            <a:r>
              <a:rPr lang="ru-RU" sz="1300">
                <a:latin typeface="Times New Roman" pitchFamily="18" charset="0"/>
              </a:rPr>
              <a:t>Мы набрали ягод, чтоб хватило на год!   </a:t>
            </a:r>
          </a:p>
          <a:p>
            <a:r>
              <a:rPr lang="ru-RU" sz="1300">
                <a:latin typeface="Times New Roman" pitchFamily="18" charset="0"/>
              </a:rPr>
              <a:t>4.Всё, что нравится, берите, и ещё к нам приходите! (танец, игра )</a:t>
            </a:r>
          </a:p>
          <a:p>
            <a:r>
              <a:rPr lang="ru-RU" sz="1300">
                <a:latin typeface="Times New Roman" pitchFamily="18" charset="0"/>
              </a:rPr>
              <a:t>ЁЖИК:</a:t>
            </a:r>
            <a:br>
              <a:rPr lang="ru-RU" sz="1300">
                <a:latin typeface="Times New Roman" pitchFamily="18" charset="0"/>
              </a:rPr>
            </a:br>
            <a:r>
              <a:rPr lang="ru-RU" sz="1300">
                <a:latin typeface="Times New Roman" pitchFamily="18" charset="0"/>
              </a:rPr>
              <a:t>Мы нашим милым мамочкам хотим сказать сейчас:</a:t>
            </a:r>
          </a:p>
          <a:p>
            <a:r>
              <a:rPr lang="ru-RU" sz="1300">
                <a:latin typeface="Times New Roman" pitchFamily="18" charset="0"/>
              </a:rPr>
              <a:t>Вы самые любимые и лучшие у нас!</a:t>
            </a:r>
          </a:p>
          <a:p>
            <a:r>
              <a:rPr lang="ru-RU" sz="1300">
                <a:latin typeface="Times New Roman" pitchFamily="18" charset="0"/>
              </a:rPr>
              <a:t>Мы поцелуй горячий спешим вам подарить!(дети посылают всем воздушный поцелуй)</a:t>
            </a:r>
          </a:p>
          <a:p>
            <a:r>
              <a:rPr lang="ru-RU" sz="1300">
                <a:latin typeface="Times New Roman" pitchFamily="18" charset="0"/>
              </a:rPr>
              <a:t>И на весёлый танец хотим вас пригласить!</a:t>
            </a:r>
          </a:p>
          <a:p>
            <a:r>
              <a:rPr lang="ru-RU" sz="1300">
                <a:latin typeface="Times New Roman" pitchFamily="18" charset="0"/>
              </a:rPr>
              <a:t>(Танец Белок и Ежей, мамы танцуют с детьми)</a:t>
            </a:r>
          </a:p>
          <a:p>
            <a:r>
              <a:rPr lang="ru-RU" sz="1300" b="1">
                <a:latin typeface="Times New Roman" pitchFamily="18" charset="0"/>
              </a:rPr>
              <a:t>ВЕДУЩИЙ: </a:t>
            </a:r>
            <a:r>
              <a:rPr lang="ru-RU" sz="1300">
                <a:latin typeface="Times New Roman" pitchFamily="18" charset="0"/>
              </a:rPr>
              <a:t>Коза и белок и ежей благодарит, к медведям поздороваться спешит!</a:t>
            </a:r>
          </a:p>
          <a:p>
            <a:r>
              <a:rPr lang="ru-RU" sz="1300">
                <a:latin typeface="Times New Roman" pitchFamily="18" charset="0"/>
              </a:rPr>
              <a:t>КОЗА:</a:t>
            </a:r>
          </a:p>
          <a:p>
            <a:r>
              <a:rPr lang="ru-RU" sz="1300">
                <a:latin typeface="Times New Roman" pitchFamily="18" charset="0"/>
              </a:rPr>
              <a:t>Добрый День, мои друзья! Вас так рада видеть я!</a:t>
            </a:r>
          </a:p>
          <a:p>
            <a:r>
              <a:rPr lang="ru-RU" sz="1300">
                <a:latin typeface="Times New Roman" pitchFamily="18" charset="0"/>
              </a:rPr>
              <a:t>МЕДВЕДЬ:</a:t>
            </a:r>
          </a:p>
          <a:p>
            <a:r>
              <a:rPr lang="ru-RU" sz="1300">
                <a:latin typeface="Times New Roman" pitchFamily="18" charset="0"/>
              </a:rPr>
              <a:t>Дружная семья медведей рада всем своим соседям!</a:t>
            </a:r>
          </a:p>
          <a:p>
            <a:r>
              <a:rPr lang="ru-RU" sz="1300">
                <a:latin typeface="Times New Roman" pitchFamily="18" charset="0"/>
              </a:rPr>
              <a:t>Я в честь праздника для вас самый лучший мёд припас!</a:t>
            </a:r>
          </a:p>
          <a:p>
            <a:r>
              <a:rPr lang="ru-RU" sz="1300">
                <a:latin typeface="Times New Roman" pitchFamily="18" charset="0"/>
              </a:rPr>
              <a:t>МЕДВЕДИЦА:</a:t>
            </a:r>
          </a:p>
          <a:p>
            <a:r>
              <a:rPr lang="ru-RU" sz="1300">
                <a:latin typeface="Times New Roman" pitchFamily="18" charset="0"/>
              </a:rPr>
              <a:t>Да, хорош у нас медок, в праздник испечёшь пирог!</a:t>
            </a:r>
          </a:p>
          <a:p>
            <a:r>
              <a:rPr lang="ru-RU" sz="1300">
                <a:latin typeface="Times New Roman" pitchFamily="18" charset="0"/>
              </a:rPr>
              <a:t>МЕДВЕЖАТА:</a:t>
            </a:r>
          </a:p>
          <a:p>
            <a:r>
              <a:rPr lang="ru-RU" sz="1300">
                <a:latin typeface="Times New Roman" pitchFamily="18" charset="0"/>
              </a:rPr>
              <a:t>1.Мёд душистый, вкусный, сладкий, его любят все ребятки!</a:t>
            </a:r>
          </a:p>
          <a:p>
            <a:r>
              <a:rPr lang="ru-RU" sz="1300">
                <a:latin typeface="Times New Roman" pitchFamily="18" charset="0"/>
              </a:rPr>
              <a:t>2.Мёд поможет от болезней, очень-очень он полезный!</a:t>
            </a:r>
          </a:p>
          <a:p>
            <a:r>
              <a:rPr lang="ru-RU" sz="1300">
                <a:latin typeface="Times New Roman" pitchFamily="18" charset="0"/>
              </a:rPr>
              <a:t>3.Есть ещё у нас варенье, скажем прямо – объеденье!</a:t>
            </a:r>
          </a:p>
          <a:p>
            <a:r>
              <a:rPr lang="ru-RU" sz="1300">
                <a:latin typeface="Times New Roman" pitchFamily="18" charset="0"/>
              </a:rPr>
              <a:t>Оно из ягоды малины, значит, в нём есть витамины!</a:t>
            </a:r>
          </a:p>
          <a:p>
            <a:r>
              <a:rPr lang="ru-RU" sz="1300">
                <a:latin typeface="Times New Roman" pitchFamily="18" charset="0"/>
              </a:rPr>
              <a:t>МЕДВЕДЬ:</a:t>
            </a:r>
          </a:p>
          <a:p>
            <a:r>
              <a:rPr lang="ru-RU" sz="1300">
                <a:latin typeface="Times New Roman" pitchFamily="18" charset="0"/>
              </a:rPr>
              <a:t>Чтобы в праздник не скучать, предлагаю поиграть!</a:t>
            </a:r>
          </a:p>
          <a:p>
            <a:r>
              <a:rPr lang="ru-RU" sz="1300">
                <a:latin typeface="Times New Roman" pitchFamily="18" charset="0"/>
              </a:rPr>
              <a:t>(Медведь катает детей на «телеге», меряется со всеми силой и т.д.)</a:t>
            </a:r>
            <a:endParaRPr lang="ru-RU" sz="1300" b="1">
              <a:latin typeface="Times New Roman" pitchFamily="18" charset="0"/>
            </a:endParaRPr>
          </a:p>
          <a:p>
            <a:r>
              <a:rPr lang="ru-RU" sz="1300" b="1">
                <a:latin typeface="Times New Roman" pitchFamily="18" charset="0"/>
              </a:rPr>
              <a:t>ВЕДУЩИЙ</a:t>
            </a:r>
            <a:r>
              <a:rPr lang="ru-RU" sz="1300">
                <a:latin typeface="Times New Roman" pitchFamily="18" charset="0"/>
              </a:rPr>
              <a:t>: Коза с медведями прощается и к Зайчихе направляется.</a:t>
            </a:r>
          </a:p>
          <a:p>
            <a:r>
              <a:rPr lang="ru-RU" sz="1300">
                <a:latin typeface="Times New Roman" pitchFamily="18" charset="0"/>
              </a:rPr>
              <a:t>КОЗА:</a:t>
            </a:r>
          </a:p>
          <a:p>
            <a:r>
              <a:rPr lang="ru-RU" sz="1300">
                <a:latin typeface="Times New Roman" pitchFamily="18" charset="0"/>
              </a:rPr>
              <a:t>Здравствуй, милая подруга! Сто лет не видели друг друга!</a:t>
            </a:r>
          </a:p>
          <a:p>
            <a:r>
              <a:rPr lang="ru-RU" sz="1300">
                <a:latin typeface="Times New Roman" pitchFamily="18" charset="0"/>
              </a:rPr>
              <a:t>ЗАЙЧИХА:</a:t>
            </a:r>
          </a:p>
          <a:p>
            <a:r>
              <a:rPr lang="ru-RU" sz="1300">
                <a:latin typeface="Times New Roman" pitchFamily="18" charset="0"/>
              </a:rPr>
              <a:t>Ты к Зайчихе подходи, на товары погляди,</a:t>
            </a:r>
          </a:p>
          <a:p>
            <a:r>
              <a:rPr lang="ru-RU" sz="1300">
                <a:latin typeface="Times New Roman" pitchFamily="18" charset="0"/>
              </a:rPr>
              <a:t>Прямо к празднику у нас разных овощей запас!</a:t>
            </a:r>
          </a:p>
          <a:p>
            <a:r>
              <a:rPr lang="ru-RU" sz="1300">
                <a:latin typeface="Times New Roman" pitchFamily="18" charset="0"/>
              </a:rPr>
              <a:t>ЗАЙЦЫ:</a:t>
            </a:r>
          </a:p>
          <a:p>
            <a:r>
              <a:rPr lang="ru-RU" sz="1300">
                <a:latin typeface="Times New Roman" pitchFamily="18" charset="0"/>
              </a:rPr>
              <a:t>1.Мимо нас не проходите, на морковку посмотрите,</a:t>
            </a:r>
          </a:p>
          <a:p>
            <a:r>
              <a:rPr lang="ru-RU" sz="1300">
                <a:latin typeface="Times New Roman" pitchFamily="18" charset="0"/>
              </a:rPr>
              <a:t>И свеколка – загляденье, и картошка – объеденье!</a:t>
            </a:r>
          </a:p>
          <a:p>
            <a:r>
              <a:rPr lang="ru-RU" sz="1300">
                <a:latin typeface="Times New Roman" pitchFamily="18" charset="0"/>
              </a:rPr>
              <a:t>2.Вот капуста и шпинат, и укропчик на салат,</a:t>
            </a:r>
          </a:p>
          <a:p>
            <a:r>
              <a:rPr lang="ru-RU" sz="1300">
                <a:latin typeface="Times New Roman" pitchFamily="18" charset="0"/>
              </a:rPr>
              <a:t>Много разных овощей и для супа и для щей!</a:t>
            </a:r>
          </a:p>
        </p:txBody>
      </p:sp>
      <p:sp>
        <p:nvSpPr>
          <p:cNvPr id="3277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30</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535.jpg"/>
          <p:cNvPicPr>
            <a:picLocks noChangeAspect="1"/>
          </p:cNvPicPr>
          <p:nvPr/>
        </p:nvPicPr>
        <p:blipFill>
          <a:blip r:embed="rId2"/>
          <a:stretch>
            <a:fillRect/>
          </a:stretch>
        </p:blipFill>
        <p:spPr>
          <a:xfrm>
            <a:off x="0" y="3166"/>
            <a:ext cx="6858000" cy="9137667"/>
          </a:xfrm>
          <a:prstGeom prst="rect">
            <a:avLst/>
          </a:prstGeom>
        </p:spPr>
      </p:pic>
      <p:sp>
        <p:nvSpPr>
          <p:cNvPr id="33795" name="Text Box 4"/>
          <p:cNvSpPr txBox="1">
            <a:spLocks noChangeArrowheads="1"/>
          </p:cNvSpPr>
          <p:nvPr/>
        </p:nvSpPr>
        <p:spPr bwMode="auto">
          <a:xfrm>
            <a:off x="333375" y="323850"/>
            <a:ext cx="6191250" cy="7831138"/>
          </a:xfrm>
          <a:prstGeom prst="rect">
            <a:avLst/>
          </a:prstGeom>
          <a:noFill/>
          <a:ln w="9525">
            <a:noFill/>
            <a:miter lim="800000"/>
            <a:headEnd/>
            <a:tailEnd/>
          </a:ln>
        </p:spPr>
        <p:txBody>
          <a:bodyPr>
            <a:spAutoFit/>
          </a:bodyPr>
          <a:lstStyle/>
          <a:p>
            <a:r>
              <a:rPr lang="ru-RU" sz="1300">
                <a:latin typeface="Times New Roman" pitchFamily="18" charset="0"/>
              </a:rPr>
              <a:t>3.Что за праздник без салата, выбирайте всё, что надо,</a:t>
            </a:r>
          </a:p>
          <a:p>
            <a:r>
              <a:rPr lang="ru-RU" sz="1300">
                <a:latin typeface="Times New Roman" pitchFamily="18" charset="0"/>
              </a:rPr>
              <a:t>Здесь сплошные витамины, вам подарим всю корзину!</a:t>
            </a:r>
          </a:p>
          <a:p>
            <a:r>
              <a:rPr lang="ru-RU" sz="1300">
                <a:latin typeface="Times New Roman" pitchFamily="18" charset="0"/>
              </a:rPr>
              <a:t>4.К нам почаще заходите, овощи у нас берите,</a:t>
            </a:r>
          </a:p>
          <a:p>
            <a:r>
              <a:rPr lang="ru-RU" sz="1300">
                <a:latin typeface="Times New Roman" pitchFamily="18" charset="0"/>
              </a:rPr>
              <a:t>Мы же осенью для вас новый сделаем запас! </a:t>
            </a:r>
          </a:p>
          <a:p>
            <a:r>
              <a:rPr lang="ru-RU" sz="1300">
                <a:latin typeface="Times New Roman" pitchFamily="18" charset="0"/>
              </a:rPr>
              <a:t>ЗАЙЧИХА:</a:t>
            </a:r>
          </a:p>
          <a:p>
            <a:r>
              <a:rPr lang="ru-RU" sz="1300">
                <a:latin typeface="Times New Roman" pitchFamily="18" charset="0"/>
              </a:rPr>
              <a:t>Коза, уходить ты не спеши, сыграй-ка с нами от души!</a:t>
            </a:r>
          </a:p>
          <a:p>
            <a:r>
              <a:rPr lang="ru-RU" sz="1300">
                <a:latin typeface="Times New Roman" pitchFamily="18" charset="0"/>
              </a:rPr>
              <a:t>(Коза, Зайчиха и дети – зайцы играют на муз. инструментах под рус.нар.мелодию)</a:t>
            </a:r>
          </a:p>
          <a:p>
            <a:r>
              <a:rPr lang="ru-RU" sz="1300" b="1">
                <a:latin typeface="Times New Roman" pitchFamily="18" charset="0"/>
              </a:rPr>
              <a:t>ВЕДУЩИЙ:</a:t>
            </a:r>
          </a:p>
          <a:p>
            <a:r>
              <a:rPr lang="ru-RU" sz="1300">
                <a:latin typeface="Times New Roman" pitchFamily="18" charset="0"/>
              </a:rPr>
              <a:t>Славный оркестр получился, на ярмарке народ развеселился! (все хлопают)</a:t>
            </a:r>
          </a:p>
          <a:p>
            <a:r>
              <a:rPr lang="ru-RU" sz="1300">
                <a:latin typeface="Times New Roman" pitchFamily="18" charset="0"/>
              </a:rPr>
              <a:t>ЗАЙЧИК:</a:t>
            </a:r>
          </a:p>
          <a:p>
            <a:r>
              <a:rPr lang="ru-RU" sz="1300">
                <a:latin typeface="Times New Roman" pitchFamily="18" charset="0"/>
              </a:rPr>
              <a:t>Дороже мамы, бабушки для нас, пожалуй, нет!</a:t>
            </a:r>
          </a:p>
          <a:p>
            <a:r>
              <a:rPr lang="ru-RU" sz="1300">
                <a:latin typeface="Times New Roman" pitchFamily="18" charset="0"/>
              </a:rPr>
              <a:t>Примите же, любимые, от нас большой привет!</a:t>
            </a:r>
          </a:p>
          <a:p>
            <a:r>
              <a:rPr lang="ru-RU" sz="1300">
                <a:latin typeface="Times New Roman" pitchFamily="18" charset="0"/>
              </a:rPr>
              <a:t>И поздравленье с праздником в чудесный день весны!</a:t>
            </a:r>
          </a:p>
          <a:p>
            <a:r>
              <a:rPr lang="ru-RU" sz="1300">
                <a:latin typeface="Times New Roman" pitchFamily="18" charset="0"/>
              </a:rPr>
              <a:t>И песенку весёлую от нас примите вы!</a:t>
            </a:r>
          </a:p>
          <a:p>
            <a:r>
              <a:rPr lang="ru-RU" sz="1300">
                <a:latin typeface="Times New Roman" pitchFamily="18" charset="0"/>
              </a:rPr>
              <a:t>(дети исполняют песню «Особенный день»)</a:t>
            </a:r>
            <a:endParaRPr lang="ru-RU" sz="1300" b="1">
              <a:latin typeface="Times New Roman" pitchFamily="18" charset="0"/>
            </a:endParaRPr>
          </a:p>
          <a:p>
            <a:r>
              <a:rPr lang="ru-RU" sz="1300" b="1">
                <a:latin typeface="Times New Roman" pitchFamily="18" charset="0"/>
              </a:rPr>
              <a:t>ВЕДУЩИЙ:</a:t>
            </a:r>
          </a:p>
          <a:p>
            <a:r>
              <a:rPr lang="ru-RU" sz="1300">
                <a:latin typeface="Times New Roman" pitchFamily="18" charset="0"/>
              </a:rPr>
              <a:t>Коза подумала, как песенка мила, и дальше прямо к ласточкам пошла.</a:t>
            </a:r>
          </a:p>
          <a:p>
            <a:r>
              <a:rPr lang="ru-RU" sz="1300">
                <a:latin typeface="Times New Roman" pitchFamily="18" charset="0"/>
              </a:rPr>
              <a:t>КОЗА:</a:t>
            </a:r>
          </a:p>
          <a:p>
            <a:r>
              <a:rPr lang="ru-RU" sz="1300">
                <a:latin typeface="Times New Roman" pitchFamily="18" charset="0"/>
              </a:rPr>
              <a:t>Милым ласточкам привет! Облетели вы весь свет!</a:t>
            </a:r>
          </a:p>
          <a:p>
            <a:r>
              <a:rPr lang="ru-RU" sz="1300">
                <a:latin typeface="Times New Roman" pitchFamily="18" charset="0"/>
              </a:rPr>
              <a:t>ЛАСТОЧКИ:</a:t>
            </a:r>
          </a:p>
          <a:p>
            <a:r>
              <a:rPr lang="ru-RU" sz="1300">
                <a:latin typeface="Times New Roman" pitchFamily="18" charset="0"/>
              </a:rPr>
              <a:t>1.Мы ласточки везде летаем, в заморских странах мы бываем,</a:t>
            </a:r>
          </a:p>
          <a:p>
            <a:r>
              <a:rPr lang="ru-RU" sz="1300">
                <a:latin typeface="Times New Roman" pitchFamily="18" charset="0"/>
              </a:rPr>
              <a:t>Скорее подходите к нам, подарок выберем мы вам!</a:t>
            </a:r>
          </a:p>
          <a:p>
            <a:r>
              <a:rPr lang="ru-RU" sz="1300">
                <a:latin typeface="Times New Roman" pitchFamily="18" charset="0"/>
              </a:rPr>
              <a:t>2.Журналы модные смотрите, себе наряды подберите,</a:t>
            </a:r>
          </a:p>
          <a:p>
            <a:r>
              <a:rPr lang="ru-RU" sz="1300">
                <a:latin typeface="Times New Roman" pitchFamily="18" charset="0"/>
              </a:rPr>
              <a:t>Мы снимем мерки и потом вам платье к празднику сошьём!</a:t>
            </a:r>
          </a:p>
          <a:p>
            <a:r>
              <a:rPr lang="ru-RU" sz="1300">
                <a:latin typeface="Times New Roman" pitchFamily="18" charset="0"/>
              </a:rPr>
              <a:t>3.Вы шляпку модную примерьте, она идёт вам, мне поверьте,</a:t>
            </a:r>
          </a:p>
          <a:p>
            <a:r>
              <a:rPr lang="ru-RU" sz="1300">
                <a:latin typeface="Times New Roman" pitchFamily="18" charset="0"/>
              </a:rPr>
              <a:t> И сумочка из-за границы вам тоже очень пригодится!</a:t>
            </a:r>
          </a:p>
          <a:p>
            <a:r>
              <a:rPr lang="ru-RU" sz="1300">
                <a:latin typeface="Times New Roman" pitchFamily="18" charset="0"/>
              </a:rPr>
              <a:t>4.Вот туфли – просто красота, вы в них пойдёте хоть куда,</a:t>
            </a:r>
          </a:p>
          <a:p>
            <a:r>
              <a:rPr lang="ru-RU" sz="1300">
                <a:latin typeface="Times New Roman" pitchFamily="18" charset="0"/>
              </a:rPr>
              <a:t>И про духи не забывайте, себе в подарок выбирайте!</a:t>
            </a:r>
          </a:p>
          <a:p>
            <a:r>
              <a:rPr lang="ru-RU" sz="1300">
                <a:latin typeface="Times New Roman" pitchFamily="18" charset="0"/>
              </a:rPr>
              <a:t>5.Мы в Париже зимовали, там милых женщин повстречали,</a:t>
            </a:r>
          </a:p>
          <a:p>
            <a:r>
              <a:rPr lang="ru-RU" sz="1300">
                <a:latin typeface="Times New Roman" pitchFamily="18" charset="0"/>
              </a:rPr>
              <a:t>Теперь хотим признаться вам – нет женщин краше наших мам!</a:t>
            </a:r>
          </a:p>
          <a:p>
            <a:r>
              <a:rPr lang="ru-RU" sz="1300">
                <a:latin typeface="Times New Roman" pitchFamily="18" charset="0"/>
              </a:rPr>
              <a:t>6.Мы мам сегодня поздравляем, любви и счастья им желаем!</a:t>
            </a:r>
          </a:p>
          <a:p>
            <a:r>
              <a:rPr lang="ru-RU" sz="1300">
                <a:latin typeface="Times New Roman" pitchFamily="18" charset="0"/>
              </a:rPr>
              <a:t>Пусть сбудутся мечты у них – любимых, милых и родных! </a:t>
            </a:r>
          </a:p>
          <a:p>
            <a:r>
              <a:rPr lang="ru-RU" sz="1300">
                <a:latin typeface="Times New Roman" pitchFamily="18" charset="0"/>
              </a:rPr>
              <a:t>7.Из-за моря мы летели и на праздник мы успели,</a:t>
            </a:r>
          </a:p>
          <a:p>
            <a:r>
              <a:rPr lang="ru-RU" sz="1300">
                <a:latin typeface="Times New Roman" pitchFamily="18" charset="0"/>
              </a:rPr>
              <a:t>Торопились в гости к вам, чтоб поздравить милых мам!</a:t>
            </a:r>
          </a:p>
          <a:p>
            <a:r>
              <a:rPr lang="ru-RU" sz="1300">
                <a:latin typeface="Times New Roman" pitchFamily="18" charset="0"/>
              </a:rPr>
              <a:t>Принимайте, наши мамы, в подарок танец лучший самый!</a:t>
            </a:r>
          </a:p>
          <a:p>
            <a:r>
              <a:rPr lang="ru-RU" sz="1300">
                <a:latin typeface="Times New Roman" pitchFamily="18" charset="0"/>
              </a:rPr>
              <a:t>(Ласточки исполняют танец с ленточками, предварительно поставить лесенку для танца).</a:t>
            </a:r>
          </a:p>
          <a:p>
            <a:r>
              <a:rPr lang="ru-RU" sz="1300" b="1">
                <a:latin typeface="Times New Roman" pitchFamily="18" charset="0"/>
              </a:rPr>
              <a:t>ВЕДУЩИЙ:</a:t>
            </a:r>
          </a:p>
          <a:p>
            <a:r>
              <a:rPr lang="ru-RU" sz="1300">
                <a:latin typeface="Times New Roman" pitchFamily="18" charset="0"/>
              </a:rPr>
              <a:t>Коза на ярмарке подарки всем купила, домой с корзиной полной поспешила.</a:t>
            </a:r>
          </a:p>
        </p:txBody>
      </p:sp>
      <p:sp>
        <p:nvSpPr>
          <p:cNvPr id="3379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31</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535.jpg"/>
          <p:cNvPicPr>
            <a:picLocks noChangeAspect="1"/>
          </p:cNvPicPr>
          <p:nvPr/>
        </p:nvPicPr>
        <p:blipFill>
          <a:blip r:embed="rId2"/>
          <a:stretch>
            <a:fillRect/>
          </a:stretch>
        </p:blipFill>
        <p:spPr>
          <a:xfrm>
            <a:off x="0" y="3166"/>
            <a:ext cx="6858000" cy="9137667"/>
          </a:xfrm>
          <a:prstGeom prst="rect">
            <a:avLst/>
          </a:prstGeom>
        </p:spPr>
      </p:pic>
      <p:sp>
        <p:nvSpPr>
          <p:cNvPr id="34819" name="Text Box 4"/>
          <p:cNvSpPr txBox="1">
            <a:spLocks noChangeArrowheads="1"/>
          </p:cNvSpPr>
          <p:nvPr/>
        </p:nvSpPr>
        <p:spPr bwMode="auto">
          <a:xfrm>
            <a:off x="333375" y="250825"/>
            <a:ext cx="6191250" cy="8526463"/>
          </a:xfrm>
          <a:prstGeom prst="rect">
            <a:avLst/>
          </a:prstGeom>
          <a:noFill/>
          <a:ln w="9525">
            <a:noFill/>
            <a:miter lim="800000"/>
            <a:headEnd/>
            <a:tailEnd/>
          </a:ln>
        </p:spPr>
        <p:txBody>
          <a:bodyPr>
            <a:spAutoFit/>
          </a:bodyPr>
          <a:lstStyle/>
          <a:p>
            <a:r>
              <a:rPr lang="ru-RU" sz="1300" dirty="0">
                <a:latin typeface="Times New Roman" pitchFamily="18" charset="0"/>
              </a:rPr>
              <a:t>КОЗА:</a:t>
            </a:r>
          </a:p>
          <a:p>
            <a:r>
              <a:rPr lang="ru-RU" sz="1300" dirty="0">
                <a:latin typeface="Times New Roman" pitchFamily="18" charset="0"/>
              </a:rPr>
              <a:t>Не зря на ярмарку пришла, продуктов разных набрала,</a:t>
            </a:r>
          </a:p>
          <a:p>
            <a:r>
              <a:rPr lang="ru-RU" sz="1300" dirty="0">
                <a:latin typeface="Times New Roman" pitchFamily="18" charset="0"/>
              </a:rPr>
              <a:t>Да хотела вас позвать – вместе праздник наш встречать!</a:t>
            </a:r>
          </a:p>
          <a:p>
            <a:r>
              <a:rPr lang="ru-RU" sz="1300" dirty="0">
                <a:latin typeface="Times New Roman" pitchFamily="18" charset="0"/>
              </a:rPr>
              <a:t>Приходите-ка, соседки, а теперь я  тороплюсь,</a:t>
            </a:r>
          </a:p>
          <a:p>
            <a:r>
              <a:rPr lang="ru-RU" sz="1300" dirty="0">
                <a:latin typeface="Times New Roman" pitchFamily="18" charset="0"/>
              </a:rPr>
              <a:t>Тороплюсь, ведь дома детки, очень я за них боюсь!</a:t>
            </a:r>
          </a:p>
          <a:p>
            <a:r>
              <a:rPr lang="ru-RU" sz="1300" dirty="0">
                <a:latin typeface="Times New Roman" pitchFamily="18" charset="0"/>
              </a:rPr>
              <a:t>ВСЕ ЗВЕРИ ВМЕСТЕ:</a:t>
            </a:r>
          </a:p>
          <a:p>
            <a:r>
              <a:rPr lang="ru-RU" sz="1300" dirty="0">
                <a:latin typeface="Times New Roman" pitchFamily="18" charset="0"/>
              </a:rPr>
              <a:t>Ой, спасибо! Нынче днём обязательно придём!</a:t>
            </a:r>
            <a:endParaRPr lang="ru-RU" sz="1300" b="1" dirty="0">
              <a:latin typeface="Times New Roman" pitchFamily="18" charset="0"/>
            </a:endParaRPr>
          </a:p>
          <a:p>
            <a:r>
              <a:rPr lang="ru-RU" sz="1300" b="1" dirty="0">
                <a:latin typeface="Times New Roman" pitchFamily="18" charset="0"/>
              </a:rPr>
              <a:t>ВЕДУЩИЙ: </a:t>
            </a:r>
          </a:p>
          <a:p>
            <a:r>
              <a:rPr lang="ru-RU" sz="1300" dirty="0">
                <a:latin typeface="Times New Roman" pitchFamily="18" charset="0"/>
              </a:rPr>
              <a:t>Прямо по дороге к дому Коза встречает Волка злого!</a:t>
            </a:r>
          </a:p>
          <a:p>
            <a:r>
              <a:rPr lang="ru-RU" sz="1300" dirty="0">
                <a:latin typeface="Times New Roman" pitchFamily="18" charset="0"/>
              </a:rPr>
              <a:t>(под фонограмму появляется Волк, они с Козой ругаются, Коза уходит)</a:t>
            </a:r>
            <a:endParaRPr lang="ru-RU" sz="1300" b="1" dirty="0">
              <a:latin typeface="Times New Roman" pitchFamily="18" charset="0"/>
            </a:endParaRPr>
          </a:p>
          <a:p>
            <a:r>
              <a:rPr lang="ru-RU" sz="1300" b="1" dirty="0">
                <a:latin typeface="Times New Roman" pitchFamily="18" charset="0"/>
              </a:rPr>
              <a:t>ВЕДУЩИЙ:</a:t>
            </a:r>
          </a:p>
          <a:p>
            <a:r>
              <a:rPr lang="ru-RU" sz="1300" dirty="0">
                <a:latin typeface="Times New Roman" pitchFamily="18" charset="0"/>
              </a:rPr>
              <a:t>Серый с матушкой Козой поругались, как всегда, </a:t>
            </a:r>
          </a:p>
          <a:p>
            <a:r>
              <a:rPr lang="ru-RU" sz="1300" dirty="0">
                <a:latin typeface="Times New Roman" pitchFamily="18" charset="0"/>
              </a:rPr>
              <a:t>Тут их увидели козлята, попадёт им, вот беда!</a:t>
            </a:r>
          </a:p>
          <a:p>
            <a:r>
              <a:rPr lang="ru-RU" sz="1300" dirty="0">
                <a:latin typeface="Times New Roman" pitchFamily="18" charset="0"/>
              </a:rPr>
              <a:t>КОЗЛЯТА:</a:t>
            </a:r>
          </a:p>
          <a:p>
            <a:r>
              <a:rPr lang="ru-RU" sz="1300" dirty="0">
                <a:latin typeface="Times New Roman" pitchFamily="18" charset="0"/>
              </a:rPr>
              <a:t>1.Братцы, мамочка идёт! Ох, за всё нам попадёт!</a:t>
            </a:r>
          </a:p>
          <a:p>
            <a:r>
              <a:rPr lang="ru-RU" sz="1300" dirty="0">
                <a:latin typeface="Times New Roman" pitchFamily="18" charset="0"/>
              </a:rPr>
              <a:t>2.Что из дома убежали, и на ярмарку попали!</a:t>
            </a:r>
          </a:p>
          <a:p>
            <a:r>
              <a:rPr lang="ru-RU" sz="1300" dirty="0">
                <a:latin typeface="Times New Roman" pitchFamily="18" charset="0"/>
              </a:rPr>
              <a:t>3.Обманули маму нашу, что же мы теперь ей скажем?</a:t>
            </a:r>
          </a:p>
          <a:p>
            <a:r>
              <a:rPr lang="ru-RU" sz="1300" dirty="0">
                <a:latin typeface="Times New Roman" pitchFamily="18" charset="0"/>
              </a:rPr>
              <a:t>4.Точно говорю я вам, попадёт за дело нам!</a:t>
            </a:r>
          </a:p>
          <a:p>
            <a:r>
              <a:rPr lang="ru-RU" sz="1300" dirty="0">
                <a:latin typeface="Times New Roman" pitchFamily="18" charset="0"/>
              </a:rPr>
              <a:t>5.Ой, бежим скорей домой, вон идёт Волчище злой!</a:t>
            </a:r>
            <a:endParaRPr lang="ru-RU" sz="1300" b="1" dirty="0">
              <a:latin typeface="Times New Roman" pitchFamily="18" charset="0"/>
            </a:endParaRPr>
          </a:p>
          <a:p>
            <a:r>
              <a:rPr lang="ru-RU" sz="1300" b="1" dirty="0">
                <a:latin typeface="Times New Roman" pitchFamily="18" charset="0"/>
              </a:rPr>
              <a:t>ВЕДУЩИЙ:</a:t>
            </a:r>
          </a:p>
          <a:p>
            <a:r>
              <a:rPr lang="ru-RU" sz="1300" dirty="0">
                <a:latin typeface="Times New Roman" pitchFamily="18" charset="0"/>
              </a:rPr>
              <a:t>Козлята наши домой побежали, а ярмарка встречает Попугая!</a:t>
            </a:r>
          </a:p>
          <a:p>
            <a:r>
              <a:rPr lang="ru-RU" sz="1300" dirty="0">
                <a:latin typeface="Times New Roman" pitchFamily="18" charset="0"/>
              </a:rPr>
              <a:t>Ура! Приехал Попугай!</a:t>
            </a:r>
          </a:p>
          <a:p>
            <a:r>
              <a:rPr lang="ru-RU" sz="1300" dirty="0">
                <a:latin typeface="Times New Roman" pitchFamily="18" charset="0"/>
              </a:rPr>
              <a:t>ДЕТИ ВСЕ ВМЕСТЕ КРИЧАТ:</a:t>
            </a:r>
          </a:p>
          <a:p>
            <a:r>
              <a:rPr lang="ru-RU" sz="1300" dirty="0">
                <a:latin typeface="Times New Roman" pitchFamily="18" charset="0"/>
              </a:rPr>
              <a:t>Ура! Приехал Попугай! </a:t>
            </a:r>
          </a:p>
          <a:p>
            <a:r>
              <a:rPr lang="ru-RU" sz="1300" dirty="0">
                <a:latin typeface="Times New Roman" pitchFamily="18" charset="0"/>
              </a:rPr>
              <a:t>(под музыку выходит Попугай, исполняет танец, всех постепенно вызывает на танец).</a:t>
            </a:r>
            <a:endParaRPr lang="ru-RU" sz="1300" b="1" dirty="0">
              <a:latin typeface="Times New Roman" pitchFamily="18" charset="0"/>
            </a:endParaRPr>
          </a:p>
          <a:p>
            <a:r>
              <a:rPr lang="ru-RU" sz="1300" b="1" dirty="0">
                <a:latin typeface="Times New Roman" pitchFamily="18" charset="0"/>
              </a:rPr>
              <a:t>ВЕДУЩИЙ:</a:t>
            </a:r>
          </a:p>
          <a:p>
            <a:r>
              <a:rPr lang="ru-RU" sz="1300" dirty="0">
                <a:latin typeface="Times New Roman" pitchFamily="18" charset="0"/>
              </a:rPr>
              <a:t>Попугай наш заграничный, танцует и поёт отлично!</a:t>
            </a:r>
          </a:p>
          <a:p>
            <a:r>
              <a:rPr lang="ru-RU" sz="1300" dirty="0">
                <a:latin typeface="Times New Roman" pitchFamily="18" charset="0"/>
              </a:rPr>
              <a:t>Он Волку дал один урок, и тонким стал у Волка голосок! (Волк пробует петь: «У-У-У!». У него получается)</a:t>
            </a:r>
          </a:p>
          <a:p>
            <a:r>
              <a:rPr lang="ru-RU" sz="1300" dirty="0">
                <a:latin typeface="Times New Roman" pitchFamily="18" charset="0"/>
              </a:rPr>
              <a:t>К козлятам Волк скорей идёт и песню мамину поёт.</a:t>
            </a:r>
          </a:p>
          <a:p>
            <a:r>
              <a:rPr lang="ru-RU" sz="1300" dirty="0">
                <a:latin typeface="Times New Roman" pitchFamily="18" charset="0"/>
              </a:rPr>
              <a:t>(Волк машет лапой и снова идёт к дому Козы, поёт под фонограмму тонким голосом «</a:t>
            </a:r>
            <a:r>
              <a:rPr lang="ru-RU" sz="1300" dirty="0" err="1">
                <a:latin typeface="Times New Roman" pitchFamily="18" charset="0"/>
              </a:rPr>
              <a:t>Динь-дон</a:t>
            </a:r>
            <a:r>
              <a:rPr lang="ru-RU" sz="1300" dirty="0">
                <a:latin typeface="Times New Roman" pitchFamily="18" charset="0"/>
              </a:rPr>
              <a:t>»).</a:t>
            </a:r>
          </a:p>
          <a:p>
            <a:r>
              <a:rPr lang="ru-RU" sz="1300" b="1" dirty="0">
                <a:latin typeface="Times New Roman" pitchFamily="18" charset="0"/>
              </a:rPr>
              <a:t>ВЕДУЩИЙ:</a:t>
            </a:r>
          </a:p>
          <a:p>
            <a:r>
              <a:rPr lang="ru-RU" sz="1300" dirty="0">
                <a:latin typeface="Times New Roman" pitchFamily="18" charset="0"/>
              </a:rPr>
              <a:t>Козлята двери в дом открыли и в лапы Волку угодили!</a:t>
            </a:r>
          </a:p>
          <a:p>
            <a:r>
              <a:rPr lang="ru-RU" sz="1300" dirty="0">
                <a:latin typeface="Times New Roman" pitchFamily="18" charset="0"/>
              </a:rPr>
              <a:t>(Козлята открывают, он их ловит, сажает в мешок, оставляет на столе записку).</a:t>
            </a:r>
            <a:endParaRPr lang="ru-RU" sz="1300" b="1" dirty="0">
              <a:latin typeface="Times New Roman" pitchFamily="18" charset="0"/>
            </a:endParaRPr>
          </a:p>
          <a:p>
            <a:r>
              <a:rPr lang="ru-RU" sz="1300" b="1" dirty="0">
                <a:latin typeface="Times New Roman" pitchFamily="18" charset="0"/>
              </a:rPr>
              <a:t>ВЕДУЩИЙ:</a:t>
            </a:r>
          </a:p>
          <a:p>
            <a:r>
              <a:rPr lang="ru-RU" sz="1300" dirty="0">
                <a:latin typeface="Times New Roman" pitchFamily="18" charset="0"/>
              </a:rPr>
              <a:t>Серый Волк козлят забрал, Козе записку написал:</a:t>
            </a:r>
          </a:p>
          <a:p>
            <a:r>
              <a:rPr lang="ru-RU" sz="1300" dirty="0">
                <a:latin typeface="Times New Roman" pitchFamily="18" charset="0"/>
              </a:rPr>
              <a:t>«Меняю мешок с козлятами на мешок с деньгами! </a:t>
            </a:r>
          </a:p>
          <a:p>
            <a:r>
              <a:rPr lang="ru-RU" sz="1300" dirty="0">
                <a:latin typeface="Times New Roman" pitchFamily="18" charset="0"/>
              </a:rPr>
              <a:t>Жду завтра под часами! Твой Серый!»</a:t>
            </a:r>
          </a:p>
          <a:p>
            <a:r>
              <a:rPr lang="ru-RU" sz="1300" dirty="0">
                <a:latin typeface="Times New Roman" pitchFamily="18" charset="0"/>
              </a:rPr>
              <a:t>А к домику Коза подходит, свою песенку заводит!</a:t>
            </a:r>
          </a:p>
          <a:p>
            <a:pPr>
              <a:spcBef>
                <a:spcPct val="50000"/>
              </a:spcBef>
            </a:pPr>
            <a:endParaRPr lang="ru-RU" sz="1300" dirty="0">
              <a:latin typeface="Times New Roman" pitchFamily="18" charset="0"/>
            </a:endParaRPr>
          </a:p>
        </p:txBody>
      </p:sp>
      <p:sp>
        <p:nvSpPr>
          <p:cNvPr id="3482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32</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535.jpg"/>
          <p:cNvPicPr>
            <a:picLocks noChangeAspect="1"/>
          </p:cNvPicPr>
          <p:nvPr/>
        </p:nvPicPr>
        <p:blipFill>
          <a:blip r:embed="rId2"/>
          <a:stretch>
            <a:fillRect/>
          </a:stretch>
        </p:blipFill>
        <p:spPr>
          <a:xfrm>
            <a:off x="0" y="3166"/>
            <a:ext cx="6858000" cy="9137667"/>
          </a:xfrm>
          <a:prstGeom prst="rect">
            <a:avLst/>
          </a:prstGeom>
        </p:spPr>
      </p:pic>
      <p:sp>
        <p:nvSpPr>
          <p:cNvPr id="35843" name="Text Box 4"/>
          <p:cNvSpPr txBox="1">
            <a:spLocks noChangeArrowheads="1"/>
          </p:cNvSpPr>
          <p:nvPr/>
        </p:nvSpPr>
        <p:spPr bwMode="auto">
          <a:xfrm>
            <a:off x="404813" y="250825"/>
            <a:ext cx="6119812" cy="9121775"/>
          </a:xfrm>
          <a:prstGeom prst="rect">
            <a:avLst/>
          </a:prstGeom>
          <a:noFill/>
          <a:ln w="9525">
            <a:noFill/>
            <a:miter lim="800000"/>
            <a:headEnd/>
            <a:tailEnd/>
          </a:ln>
        </p:spPr>
        <p:txBody>
          <a:bodyPr>
            <a:spAutoFit/>
          </a:bodyPr>
          <a:lstStyle/>
          <a:p>
            <a:r>
              <a:rPr lang="ru-RU" sz="1300" dirty="0">
                <a:latin typeface="Times New Roman" pitchFamily="18" charset="0"/>
              </a:rPr>
              <a:t>(Коза идёт домой, поёт под фонограмму «</a:t>
            </a:r>
            <a:r>
              <a:rPr lang="ru-RU" sz="1300" dirty="0" err="1">
                <a:latin typeface="Times New Roman" pitchFamily="18" charset="0"/>
              </a:rPr>
              <a:t>Динь-дон</a:t>
            </a:r>
            <a:r>
              <a:rPr lang="ru-RU" sz="1300" dirty="0">
                <a:latin typeface="Times New Roman" pitchFamily="18" charset="0"/>
              </a:rPr>
              <a:t>»)</a:t>
            </a:r>
            <a:endParaRPr lang="ru-RU" sz="1300" b="1" dirty="0">
              <a:latin typeface="Times New Roman" pitchFamily="18" charset="0"/>
            </a:endParaRPr>
          </a:p>
          <a:p>
            <a:r>
              <a:rPr lang="ru-RU" sz="1300" b="1" dirty="0">
                <a:latin typeface="Times New Roman" pitchFamily="18" charset="0"/>
              </a:rPr>
              <a:t>ВЕДУЩИЙ:</a:t>
            </a:r>
          </a:p>
          <a:p>
            <a:r>
              <a:rPr lang="ru-RU" sz="1300" dirty="0">
                <a:latin typeface="Times New Roman" pitchFamily="18" charset="0"/>
              </a:rPr>
              <a:t>Глядит Коза, а дом пустой! Забрал детей Волчище злой!</a:t>
            </a:r>
          </a:p>
          <a:p>
            <a:r>
              <a:rPr lang="ru-RU" sz="1300" dirty="0">
                <a:latin typeface="Times New Roman" pitchFamily="18" charset="0"/>
              </a:rPr>
              <a:t>КОЗА (плачет):</a:t>
            </a:r>
          </a:p>
          <a:p>
            <a:r>
              <a:rPr lang="ru-RU" sz="1300" dirty="0">
                <a:latin typeface="Times New Roman" pitchFamily="18" charset="0"/>
              </a:rPr>
              <a:t>Волк сюда приходил, он козлят перехитрил!</a:t>
            </a:r>
          </a:p>
          <a:p>
            <a:r>
              <a:rPr lang="ru-RU" sz="1300" b="1" dirty="0">
                <a:latin typeface="Times New Roman" pitchFamily="18" charset="0"/>
              </a:rPr>
              <a:t>ВЕДУЩИЙ:</a:t>
            </a:r>
          </a:p>
          <a:p>
            <a:r>
              <a:rPr lang="ru-RU" sz="1300" dirty="0">
                <a:latin typeface="Times New Roman" pitchFamily="18" charset="0"/>
              </a:rPr>
              <a:t>Соседи с ярмарки спешат, утешить Козочку хотят!</a:t>
            </a:r>
          </a:p>
          <a:p>
            <a:r>
              <a:rPr lang="ru-RU" sz="1300" dirty="0">
                <a:latin typeface="Times New Roman" pitchFamily="18" charset="0"/>
              </a:rPr>
              <a:t>(Приходят соседи)</a:t>
            </a:r>
          </a:p>
          <a:p>
            <a:r>
              <a:rPr lang="ru-RU" sz="1300" dirty="0">
                <a:latin typeface="Times New Roman" pitchFamily="18" charset="0"/>
              </a:rPr>
              <a:t>БЕЛКА:</a:t>
            </a:r>
          </a:p>
          <a:p>
            <a:r>
              <a:rPr lang="ru-RU" sz="1300" dirty="0">
                <a:latin typeface="Times New Roman" pitchFamily="18" charset="0"/>
              </a:rPr>
              <a:t>Что, соседка здесь случилось?</a:t>
            </a:r>
          </a:p>
          <a:p>
            <a:r>
              <a:rPr lang="ru-RU" sz="1300" dirty="0">
                <a:latin typeface="Times New Roman" pitchFamily="18" charset="0"/>
              </a:rPr>
              <a:t>ЕЖИХА:</a:t>
            </a:r>
          </a:p>
          <a:p>
            <a:r>
              <a:rPr lang="ru-RU" sz="1300" dirty="0">
                <a:latin typeface="Times New Roman" pitchFamily="18" charset="0"/>
              </a:rPr>
              <a:t>Почему ты плачешь вдруг?</a:t>
            </a:r>
          </a:p>
          <a:p>
            <a:r>
              <a:rPr lang="ru-RU" sz="1300" dirty="0">
                <a:latin typeface="Times New Roman" pitchFamily="18" charset="0"/>
              </a:rPr>
              <a:t>Почему твои козлятки здесь не прыгают вокруг?</a:t>
            </a:r>
          </a:p>
          <a:p>
            <a:r>
              <a:rPr lang="ru-RU" sz="1300" dirty="0">
                <a:latin typeface="Times New Roman" pitchFamily="18" charset="0"/>
              </a:rPr>
              <a:t>КОЗА:</a:t>
            </a:r>
          </a:p>
          <a:p>
            <a:r>
              <a:rPr lang="ru-RU" sz="1300" dirty="0">
                <a:latin typeface="Times New Roman" pitchFamily="18" charset="0"/>
              </a:rPr>
              <a:t>Серый Волк забрал козлят, моих маленьких ребят!</a:t>
            </a:r>
          </a:p>
          <a:p>
            <a:r>
              <a:rPr lang="ru-RU" sz="1300" dirty="0">
                <a:latin typeface="Times New Roman" pitchFamily="18" charset="0"/>
              </a:rPr>
              <a:t>Двери их открыть заставил, всех забрал, письмо оставил!</a:t>
            </a:r>
          </a:p>
          <a:p>
            <a:r>
              <a:rPr lang="ru-RU" sz="1300" dirty="0">
                <a:latin typeface="Times New Roman" pitchFamily="18" charset="0"/>
              </a:rPr>
              <a:t>(Все хором читают письмо)</a:t>
            </a:r>
          </a:p>
          <a:p>
            <a:r>
              <a:rPr lang="ru-RU" sz="1300" dirty="0">
                <a:latin typeface="Times New Roman" pitchFamily="18" charset="0"/>
              </a:rPr>
              <a:t>ЗАЙЧИХА:</a:t>
            </a:r>
          </a:p>
          <a:p>
            <a:r>
              <a:rPr lang="ru-RU" sz="1300" dirty="0">
                <a:latin typeface="Times New Roman" pitchFamily="18" charset="0"/>
              </a:rPr>
              <a:t>Ты не плачь, Коза-соседка! Найдутся скоро твои детки!</a:t>
            </a:r>
          </a:p>
          <a:p>
            <a:r>
              <a:rPr lang="ru-RU" sz="1300" dirty="0">
                <a:latin typeface="Times New Roman" pitchFamily="18" charset="0"/>
              </a:rPr>
              <a:t>Вместе Волка мы проучим, как вести себя научим! </a:t>
            </a:r>
          </a:p>
          <a:p>
            <a:r>
              <a:rPr lang="ru-RU" sz="1300" dirty="0">
                <a:latin typeface="Times New Roman" pitchFamily="18" charset="0"/>
              </a:rPr>
              <a:t>(Все вместе под музыку строят западню для Волка)</a:t>
            </a:r>
            <a:endParaRPr lang="ru-RU" sz="1300" b="1" dirty="0">
              <a:latin typeface="Times New Roman" pitchFamily="18" charset="0"/>
            </a:endParaRPr>
          </a:p>
          <a:p>
            <a:r>
              <a:rPr lang="ru-RU" sz="1300" b="1" dirty="0">
                <a:latin typeface="Times New Roman" pitchFamily="18" charset="0"/>
              </a:rPr>
              <a:t>ВЕДУЩИЙ:</a:t>
            </a:r>
          </a:p>
          <a:p>
            <a:r>
              <a:rPr lang="ru-RU" sz="1300" dirty="0">
                <a:latin typeface="Times New Roman" pitchFamily="18" charset="0"/>
              </a:rPr>
              <a:t>Коза ждёт Волка под часами. А вот и он, смотрите сами!</a:t>
            </a:r>
          </a:p>
          <a:p>
            <a:r>
              <a:rPr lang="ru-RU" sz="1300" dirty="0">
                <a:latin typeface="Times New Roman" pitchFamily="18" charset="0"/>
              </a:rPr>
              <a:t>ВОЛК (появляется под фонограмму):</a:t>
            </a:r>
          </a:p>
          <a:p>
            <a:r>
              <a:rPr lang="ru-RU" sz="1300" dirty="0">
                <a:latin typeface="Times New Roman" pitchFamily="18" charset="0"/>
              </a:rPr>
              <a:t>Ну, соседушка моя, заждалась? А вот и я!</a:t>
            </a:r>
          </a:p>
          <a:p>
            <a:r>
              <a:rPr lang="ru-RU" sz="1300" dirty="0">
                <a:latin typeface="Times New Roman" pitchFamily="18" charset="0"/>
              </a:rPr>
              <a:t>Где же денежек мешок?</a:t>
            </a:r>
          </a:p>
          <a:p>
            <a:r>
              <a:rPr lang="ru-RU" sz="1300" dirty="0">
                <a:latin typeface="Times New Roman" pitchFamily="18" charset="0"/>
              </a:rPr>
              <a:t>КОЗА:</a:t>
            </a:r>
          </a:p>
          <a:p>
            <a:r>
              <a:rPr lang="ru-RU" sz="1300" dirty="0">
                <a:latin typeface="Times New Roman" pitchFamily="18" charset="0"/>
              </a:rPr>
              <a:t>Погоди чуть-чуть, дружок!</a:t>
            </a:r>
          </a:p>
          <a:p>
            <a:r>
              <a:rPr lang="ru-RU" sz="1300" dirty="0">
                <a:latin typeface="Times New Roman" pitchFamily="18" charset="0"/>
              </a:rPr>
              <a:t>Сядь-ка, милый на пенёк. Деньги будут точно в срок!</a:t>
            </a:r>
          </a:p>
          <a:p>
            <a:r>
              <a:rPr lang="ru-RU" sz="1300" dirty="0">
                <a:latin typeface="Times New Roman" pitchFamily="18" charset="0"/>
              </a:rPr>
              <a:t>(Волк садится на «пень», проваливается, выглядывает из «ямы»)</a:t>
            </a:r>
            <a:endParaRPr lang="ru-RU" sz="1300" b="1" dirty="0">
              <a:latin typeface="Times New Roman" pitchFamily="18" charset="0"/>
            </a:endParaRPr>
          </a:p>
          <a:p>
            <a:r>
              <a:rPr lang="ru-RU" sz="1300" b="1" dirty="0">
                <a:latin typeface="Times New Roman" pitchFamily="18" charset="0"/>
              </a:rPr>
              <a:t>ВЕДУЩИЙ:</a:t>
            </a:r>
          </a:p>
          <a:p>
            <a:r>
              <a:rPr lang="ru-RU" sz="1300" dirty="0">
                <a:latin typeface="Times New Roman" pitchFamily="18" charset="0"/>
              </a:rPr>
              <a:t>Серый Волк, ты доигрался, в нашу западню попался! </a:t>
            </a:r>
          </a:p>
          <a:p>
            <a:r>
              <a:rPr lang="ru-RU" sz="1300" dirty="0">
                <a:latin typeface="Times New Roman" pitchFamily="18" charset="0"/>
              </a:rPr>
              <a:t>ВСЕ ЗВЕРИ ВМЕСТЕ:</a:t>
            </a:r>
          </a:p>
          <a:p>
            <a:r>
              <a:rPr lang="ru-RU" sz="1300" dirty="0">
                <a:latin typeface="Times New Roman" pitchFamily="18" charset="0"/>
              </a:rPr>
              <a:t>Серый Волк, ты доигрался, в нашу западню попался! (игра «Мышеловка»)</a:t>
            </a:r>
          </a:p>
          <a:p>
            <a:r>
              <a:rPr lang="ru-RU" sz="1300" dirty="0">
                <a:latin typeface="Times New Roman" pitchFamily="18" charset="0"/>
              </a:rPr>
              <a:t>КОЗА:</a:t>
            </a:r>
          </a:p>
          <a:p>
            <a:r>
              <a:rPr lang="ru-RU" sz="1300" dirty="0">
                <a:latin typeface="Times New Roman" pitchFamily="18" charset="0"/>
              </a:rPr>
              <a:t>Я смеюсь, на Волка глядя, спесь он где-то потерял!</a:t>
            </a:r>
          </a:p>
          <a:p>
            <a:r>
              <a:rPr lang="ru-RU" sz="1300" dirty="0">
                <a:latin typeface="Times New Roman" pitchFamily="18" charset="0"/>
              </a:rPr>
              <a:t>Отчего молчишь ты, дядя, будто в рот воды набрал!</a:t>
            </a:r>
          </a:p>
          <a:p>
            <a:r>
              <a:rPr lang="ru-RU" sz="1300" dirty="0">
                <a:latin typeface="Times New Roman" pitchFamily="18" charset="0"/>
              </a:rPr>
              <a:t>Отвечай мене, где козлята, мои милые ребята?</a:t>
            </a:r>
          </a:p>
          <a:p>
            <a:r>
              <a:rPr lang="ru-RU" sz="1300" dirty="0">
                <a:latin typeface="Times New Roman" pitchFamily="18" charset="0"/>
              </a:rPr>
              <a:t>ВОЛК:</a:t>
            </a:r>
          </a:p>
          <a:p>
            <a:r>
              <a:rPr lang="ru-RU" sz="1300" dirty="0">
                <a:latin typeface="Times New Roman" pitchFamily="18" charset="0"/>
              </a:rPr>
              <a:t>Вы, друзья, меня простите, я и сам уже не рад!</a:t>
            </a:r>
          </a:p>
          <a:p>
            <a:r>
              <a:rPr lang="ru-RU" sz="1300" dirty="0">
                <a:latin typeface="Times New Roman" pitchFamily="18" charset="0"/>
              </a:rPr>
              <a:t>Больше никогда на свете не обижу я козлят!</a:t>
            </a:r>
          </a:p>
          <a:p>
            <a:r>
              <a:rPr lang="ru-RU" sz="1300" dirty="0">
                <a:latin typeface="Times New Roman" pitchFamily="18" charset="0"/>
              </a:rPr>
              <a:t>Там в лесу стоит мешок, развяжите узелок!</a:t>
            </a:r>
          </a:p>
          <a:p>
            <a:endParaRPr lang="ru-RU" sz="1300" dirty="0">
              <a:latin typeface="Times New Roman" pitchFamily="18" charset="0"/>
            </a:endParaRPr>
          </a:p>
          <a:p>
            <a:endParaRPr lang="ru-RU" sz="1300" dirty="0">
              <a:latin typeface="Times New Roman" pitchFamily="18" charset="0"/>
            </a:endParaRPr>
          </a:p>
          <a:p>
            <a:pPr>
              <a:spcBef>
                <a:spcPct val="50000"/>
              </a:spcBef>
            </a:pPr>
            <a:endParaRPr lang="ru-RU" sz="1300" dirty="0">
              <a:latin typeface="Times New Roman" pitchFamily="18" charset="0"/>
            </a:endParaRPr>
          </a:p>
        </p:txBody>
      </p:sp>
      <p:sp>
        <p:nvSpPr>
          <p:cNvPr id="3584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33</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535.jpg"/>
          <p:cNvPicPr>
            <a:picLocks noChangeAspect="1"/>
          </p:cNvPicPr>
          <p:nvPr/>
        </p:nvPicPr>
        <p:blipFill>
          <a:blip r:embed="rId2"/>
          <a:stretch>
            <a:fillRect/>
          </a:stretch>
        </p:blipFill>
        <p:spPr>
          <a:xfrm>
            <a:off x="0" y="3166"/>
            <a:ext cx="6858000" cy="9137667"/>
          </a:xfrm>
          <a:prstGeom prst="rect">
            <a:avLst/>
          </a:prstGeom>
        </p:spPr>
      </p:pic>
      <p:sp>
        <p:nvSpPr>
          <p:cNvPr id="36867" name="Text Box 4"/>
          <p:cNvSpPr txBox="1">
            <a:spLocks noChangeArrowheads="1"/>
          </p:cNvSpPr>
          <p:nvPr/>
        </p:nvSpPr>
        <p:spPr bwMode="auto">
          <a:xfrm>
            <a:off x="333375" y="323850"/>
            <a:ext cx="6191250" cy="8029575"/>
          </a:xfrm>
          <a:prstGeom prst="rect">
            <a:avLst/>
          </a:prstGeom>
          <a:noFill/>
          <a:ln w="9525">
            <a:noFill/>
            <a:miter lim="800000"/>
            <a:headEnd/>
            <a:tailEnd/>
          </a:ln>
        </p:spPr>
        <p:txBody>
          <a:bodyPr>
            <a:spAutoFit/>
          </a:bodyPr>
          <a:lstStyle/>
          <a:p>
            <a:r>
              <a:rPr lang="ru-RU" sz="1300" b="1" dirty="0">
                <a:latin typeface="Times New Roman" pitchFamily="18" charset="0"/>
              </a:rPr>
              <a:t>ВЕДУЩИЙ:</a:t>
            </a:r>
          </a:p>
          <a:p>
            <a:r>
              <a:rPr lang="ru-RU" sz="1300" dirty="0">
                <a:latin typeface="Times New Roman" pitchFamily="18" charset="0"/>
              </a:rPr>
              <a:t>Звери Серого простили и на волю отпустили.</a:t>
            </a:r>
          </a:p>
          <a:p>
            <a:r>
              <a:rPr lang="ru-RU" sz="1300" dirty="0">
                <a:latin typeface="Times New Roman" pitchFamily="18" charset="0"/>
              </a:rPr>
              <a:t>(Звери освобождают козлят, отпускают Волка).</a:t>
            </a:r>
            <a:endParaRPr lang="ru-RU" sz="1300" b="1" dirty="0">
              <a:latin typeface="Times New Roman" pitchFamily="18" charset="0"/>
            </a:endParaRPr>
          </a:p>
          <a:p>
            <a:r>
              <a:rPr lang="ru-RU" sz="1300" dirty="0">
                <a:latin typeface="Times New Roman" pitchFamily="18" charset="0"/>
              </a:rPr>
              <a:t>А вот и козлята тут – как - тут, прямо к мамочке бегут!</a:t>
            </a:r>
          </a:p>
          <a:p>
            <a:r>
              <a:rPr lang="ru-RU" sz="1300" dirty="0">
                <a:latin typeface="Times New Roman" pitchFamily="18" charset="0"/>
              </a:rPr>
              <a:t>КОЗЛЯТА:</a:t>
            </a:r>
          </a:p>
          <a:p>
            <a:r>
              <a:rPr lang="ru-RU" sz="1300" dirty="0">
                <a:latin typeface="Times New Roman" pitchFamily="18" charset="0"/>
              </a:rPr>
              <a:t>Мамочка, нас крепче обними, </a:t>
            </a:r>
          </a:p>
          <a:p>
            <a:r>
              <a:rPr lang="ru-RU" sz="1300" dirty="0">
                <a:latin typeface="Times New Roman" pitchFamily="18" charset="0"/>
              </a:rPr>
              <a:t>Никуда от нас не уходи!</a:t>
            </a:r>
          </a:p>
          <a:p>
            <a:r>
              <a:rPr lang="ru-RU" sz="1300" dirty="0">
                <a:latin typeface="Times New Roman" pitchFamily="18" charset="0"/>
              </a:rPr>
              <a:t>Без тебя нам плохо, так и знай!</a:t>
            </a:r>
          </a:p>
          <a:p>
            <a:r>
              <a:rPr lang="ru-RU" sz="1300" dirty="0">
                <a:latin typeface="Times New Roman" pitchFamily="18" charset="0"/>
              </a:rPr>
              <a:t>Ты своих козляток не бросай!</a:t>
            </a:r>
          </a:p>
          <a:p>
            <a:r>
              <a:rPr lang="ru-RU" sz="1300" dirty="0">
                <a:latin typeface="Times New Roman" pitchFamily="18" charset="0"/>
              </a:rPr>
              <a:t>КОЗА (обнимает козлят):</a:t>
            </a:r>
          </a:p>
          <a:p>
            <a:r>
              <a:rPr lang="ru-RU" sz="1300" dirty="0">
                <a:latin typeface="Times New Roman" pitchFamily="18" charset="0"/>
              </a:rPr>
              <a:t>Деточки мои родные, золотые, дорогие!</a:t>
            </a:r>
          </a:p>
          <a:p>
            <a:r>
              <a:rPr lang="ru-RU" sz="1300" dirty="0">
                <a:latin typeface="Times New Roman" pitchFamily="18" charset="0"/>
              </a:rPr>
              <a:t>Вы нашлись, ах, как я рада, что ещё для мамы надо!</a:t>
            </a:r>
          </a:p>
          <a:p>
            <a:r>
              <a:rPr lang="ru-RU" sz="1300" dirty="0">
                <a:latin typeface="Times New Roman" pitchFamily="18" charset="0"/>
              </a:rPr>
              <a:t>Наконец, мы снова вместе, и душа моя на месте.</a:t>
            </a:r>
          </a:p>
          <a:p>
            <a:r>
              <a:rPr lang="ru-RU" sz="1300" dirty="0">
                <a:latin typeface="Times New Roman" pitchFamily="18" charset="0"/>
              </a:rPr>
              <a:t>ВОЛК:</a:t>
            </a:r>
          </a:p>
          <a:p>
            <a:r>
              <a:rPr lang="ru-RU" sz="1300" dirty="0">
                <a:latin typeface="Times New Roman" pitchFamily="18" charset="0"/>
              </a:rPr>
              <a:t>Краем уха я слыхал, что сегодня праздник мам!</a:t>
            </a:r>
          </a:p>
          <a:p>
            <a:r>
              <a:rPr lang="ru-RU" sz="1300" dirty="0">
                <a:latin typeface="Times New Roman" pitchFamily="18" charset="0"/>
              </a:rPr>
              <a:t>Часто я не слушал маму, в детстве страшно был упрямым!</a:t>
            </a:r>
          </a:p>
          <a:p>
            <a:r>
              <a:rPr lang="ru-RU" sz="1300" dirty="0">
                <a:latin typeface="Times New Roman" pitchFamily="18" charset="0"/>
              </a:rPr>
              <a:t>Мамочка, прости меня, самым лучшим стану я!</a:t>
            </a:r>
          </a:p>
          <a:p>
            <a:r>
              <a:rPr lang="ru-RU" sz="1300" dirty="0">
                <a:latin typeface="Times New Roman" pitchFamily="18" charset="0"/>
              </a:rPr>
              <a:t>Извиниться я готов, прими, Коза, букет цветов!</a:t>
            </a:r>
          </a:p>
          <a:p>
            <a:r>
              <a:rPr lang="ru-RU" sz="1300" dirty="0">
                <a:latin typeface="Times New Roman" pitchFamily="18" charset="0"/>
              </a:rPr>
              <a:t>Я прошу у всех прощенья и дарю вам угощенье!</a:t>
            </a:r>
          </a:p>
          <a:p>
            <a:r>
              <a:rPr lang="ru-RU" sz="1300" dirty="0">
                <a:latin typeface="Times New Roman" pitchFamily="18" charset="0"/>
              </a:rPr>
              <a:t>КОЗА:</a:t>
            </a:r>
          </a:p>
          <a:p>
            <a:r>
              <a:rPr lang="ru-RU" sz="1300" dirty="0">
                <a:latin typeface="Times New Roman" pitchFamily="18" charset="0"/>
              </a:rPr>
              <a:t>Что же, Волка мы прощаем и на праздник приглашаем!</a:t>
            </a:r>
          </a:p>
          <a:p>
            <a:r>
              <a:rPr lang="ru-RU" sz="1300" dirty="0">
                <a:latin typeface="Times New Roman" pitchFamily="18" charset="0"/>
              </a:rPr>
              <a:t>Я ведь с самого утра в гости всех к себе ждала,</a:t>
            </a:r>
          </a:p>
          <a:p>
            <a:r>
              <a:rPr lang="ru-RU" sz="1300" dirty="0">
                <a:latin typeface="Times New Roman" pitchFamily="18" charset="0"/>
              </a:rPr>
              <a:t>Проходите-ка за стол, угощайтесь пирогом!</a:t>
            </a:r>
            <a:endParaRPr lang="ru-RU" sz="1300" b="1" dirty="0">
              <a:latin typeface="Times New Roman" pitchFamily="18" charset="0"/>
            </a:endParaRPr>
          </a:p>
          <a:p>
            <a:r>
              <a:rPr lang="ru-RU" sz="1300" b="1" dirty="0">
                <a:latin typeface="Times New Roman" pitchFamily="18" charset="0"/>
              </a:rPr>
              <a:t>ВЕДУЩИЙ:</a:t>
            </a:r>
          </a:p>
          <a:p>
            <a:r>
              <a:rPr lang="ru-RU" sz="1300" dirty="0">
                <a:latin typeface="Times New Roman" pitchFamily="18" charset="0"/>
              </a:rPr>
              <a:t>В нашей старой доброй сказке чудеса случились,</a:t>
            </a:r>
          </a:p>
          <a:p>
            <a:r>
              <a:rPr lang="ru-RU" sz="1300" dirty="0">
                <a:latin typeface="Times New Roman" pitchFamily="18" charset="0"/>
              </a:rPr>
              <a:t>Волк и матушка Коза, конечно, помирились!</a:t>
            </a:r>
          </a:p>
          <a:p>
            <a:r>
              <a:rPr lang="ru-RU" sz="1300" dirty="0">
                <a:latin typeface="Times New Roman" pitchFamily="18" charset="0"/>
              </a:rPr>
              <a:t>И на радостях все вместе стали петь про маму песню!</a:t>
            </a:r>
          </a:p>
          <a:p>
            <a:r>
              <a:rPr lang="ru-RU" sz="1300" dirty="0">
                <a:latin typeface="Times New Roman" pitchFamily="18" charset="0"/>
              </a:rPr>
              <a:t>(В заключении дети и взрослые участники спектакля встают полукругом и под фонограмму исполняют песню «Мама – главное слово»).</a:t>
            </a:r>
            <a:endParaRPr lang="ru-RU" sz="1300" b="1" dirty="0">
              <a:latin typeface="Times New Roman" pitchFamily="18" charset="0"/>
            </a:endParaRPr>
          </a:p>
          <a:p>
            <a:r>
              <a:rPr lang="ru-RU" sz="1300" b="1" dirty="0">
                <a:latin typeface="Times New Roman" pitchFamily="18" charset="0"/>
              </a:rPr>
              <a:t>ВЕДУЩИЙ:</a:t>
            </a:r>
          </a:p>
          <a:p>
            <a:r>
              <a:rPr lang="ru-RU" sz="1300" dirty="0">
                <a:latin typeface="Times New Roman" pitchFamily="18" charset="0"/>
              </a:rPr>
              <a:t>Теперь хотим мы, чтоб вы узнали, что в нашей сказке для вас играли:</a:t>
            </a:r>
          </a:p>
          <a:p>
            <a:r>
              <a:rPr lang="ru-RU" sz="1300" dirty="0">
                <a:latin typeface="Times New Roman" pitchFamily="18" charset="0"/>
              </a:rPr>
              <a:t>Козлята – весёлые </a:t>
            </a:r>
            <a:r>
              <a:rPr lang="ru-RU" sz="1300" dirty="0" err="1">
                <a:latin typeface="Times New Roman" pitchFamily="18" charset="0"/>
              </a:rPr>
              <a:t>малышата</a:t>
            </a:r>
            <a:r>
              <a:rPr lang="ru-RU" sz="1300" dirty="0">
                <a:latin typeface="Times New Roman" pitchFamily="18" charset="0"/>
              </a:rPr>
              <a:t> (выходят, кланяются, встают на место),</a:t>
            </a:r>
          </a:p>
          <a:p>
            <a:r>
              <a:rPr lang="ru-RU" sz="1300" dirty="0">
                <a:latin typeface="Times New Roman" pitchFamily="18" charset="0"/>
              </a:rPr>
              <a:t>Белочки – милашки,</a:t>
            </a:r>
          </a:p>
          <a:p>
            <a:r>
              <a:rPr lang="ru-RU" sz="1300" dirty="0">
                <a:latin typeface="Times New Roman" pitchFamily="18" charset="0"/>
              </a:rPr>
              <a:t>Ёжики – бравые ребята,</a:t>
            </a:r>
          </a:p>
          <a:p>
            <a:r>
              <a:rPr lang="ru-RU" sz="1300" dirty="0">
                <a:latin typeface="Times New Roman" pitchFamily="18" charset="0"/>
              </a:rPr>
              <a:t>Зайчата – забавные музыканты,</a:t>
            </a:r>
          </a:p>
          <a:p>
            <a:r>
              <a:rPr lang="ru-RU" sz="1300" dirty="0">
                <a:latin typeface="Times New Roman" pitchFamily="18" charset="0"/>
              </a:rPr>
              <a:t>Медвежата – силачи,</a:t>
            </a:r>
          </a:p>
          <a:p>
            <a:r>
              <a:rPr lang="ru-RU" sz="1300" dirty="0">
                <a:latin typeface="Times New Roman" pitchFamily="18" charset="0"/>
              </a:rPr>
              <a:t>Ласточки – красавицы,</a:t>
            </a:r>
          </a:p>
          <a:p>
            <a:r>
              <a:rPr lang="ru-RU" sz="1300" dirty="0">
                <a:latin typeface="Times New Roman" pitchFamily="18" charset="0"/>
              </a:rPr>
              <a:t>Попугаи – заграничные гости,</a:t>
            </a:r>
          </a:p>
          <a:p>
            <a:r>
              <a:rPr lang="ru-RU" sz="1300" dirty="0">
                <a:latin typeface="Times New Roman" pitchFamily="18" charset="0"/>
              </a:rPr>
              <a:t>Ненаглядные наши мамы,</a:t>
            </a:r>
          </a:p>
          <a:p>
            <a:r>
              <a:rPr lang="ru-RU" sz="1300" dirty="0">
                <a:latin typeface="Times New Roman" pitchFamily="18" charset="0"/>
              </a:rPr>
              <a:t>Дорогие воспитатели.</a:t>
            </a:r>
          </a:p>
        </p:txBody>
      </p:sp>
      <p:sp>
        <p:nvSpPr>
          <p:cNvPr id="3686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34</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010.jpg"/>
          <p:cNvPicPr>
            <a:picLocks noChangeAspect="1"/>
          </p:cNvPicPr>
          <p:nvPr/>
        </p:nvPicPr>
        <p:blipFill>
          <a:blip r:embed="rId2"/>
          <a:stretch>
            <a:fillRect/>
          </a:stretch>
        </p:blipFill>
        <p:spPr>
          <a:xfrm>
            <a:off x="0" y="3166"/>
            <a:ext cx="6858000" cy="9137667"/>
          </a:xfrm>
          <a:prstGeom prst="rect">
            <a:avLst/>
          </a:prstGeom>
        </p:spPr>
      </p:pic>
      <p:sp>
        <p:nvSpPr>
          <p:cNvPr id="37891" name="WordArt 11"/>
          <p:cNvSpPr>
            <a:spLocks noChangeArrowheads="1" noChangeShapeType="1" noTextEdit="1"/>
          </p:cNvSpPr>
          <p:nvPr/>
        </p:nvSpPr>
        <p:spPr bwMode="auto">
          <a:xfrm>
            <a:off x="428625" y="214313"/>
            <a:ext cx="3960813" cy="401637"/>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Школа   руководителя</a:t>
            </a:r>
          </a:p>
        </p:txBody>
      </p:sp>
      <p:cxnSp>
        <p:nvCxnSpPr>
          <p:cNvPr id="5" name="Прямая соединительная линия 4"/>
          <p:cNvCxnSpPr/>
          <p:nvPr/>
        </p:nvCxnSpPr>
        <p:spPr>
          <a:xfrm>
            <a:off x="285750" y="714375"/>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37893" name="TextBox 5"/>
          <p:cNvSpPr txBox="1">
            <a:spLocks noChangeArrowheads="1"/>
          </p:cNvSpPr>
          <p:nvPr/>
        </p:nvSpPr>
        <p:spPr bwMode="auto">
          <a:xfrm>
            <a:off x="188913" y="1042988"/>
            <a:ext cx="4214812" cy="904875"/>
          </a:xfrm>
          <a:prstGeom prst="rect">
            <a:avLst/>
          </a:prstGeom>
          <a:noFill/>
          <a:ln w="9525">
            <a:noFill/>
            <a:miter lim="800000"/>
            <a:headEnd/>
            <a:tailEnd/>
          </a:ln>
        </p:spPr>
        <p:txBody>
          <a:bodyPr>
            <a:spAutoFit/>
          </a:bodyPr>
          <a:lstStyle/>
          <a:p>
            <a:pPr algn="ctr">
              <a:lnSpc>
                <a:spcPts val="2000"/>
              </a:lnSpc>
            </a:pPr>
            <a:r>
              <a:rPr lang="ru-RU" sz="2000" b="1" i="1">
                <a:latin typeface="Monotype Corsiva" pitchFamily="66" charset="0"/>
              </a:rPr>
              <a:t>Организация игровой деятельности</a:t>
            </a:r>
            <a:endParaRPr lang="ru-RU" sz="2000">
              <a:latin typeface="Monotype Corsiva" pitchFamily="66" charset="0"/>
            </a:endParaRPr>
          </a:p>
          <a:p>
            <a:pPr algn="ctr">
              <a:lnSpc>
                <a:spcPts val="2000"/>
              </a:lnSpc>
            </a:pPr>
            <a:r>
              <a:rPr lang="ru-RU" sz="2000" b="1" i="1">
                <a:latin typeface="Monotype Corsiva" pitchFamily="66" charset="0"/>
              </a:rPr>
              <a:t>в ДОУ</a:t>
            </a:r>
            <a:endParaRPr lang="ru-RU" sz="2000" b="1">
              <a:latin typeface="Monotype Corsiva" pitchFamily="66" charset="0"/>
            </a:endParaRPr>
          </a:p>
          <a:p>
            <a:pPr algn="ctr"/>
            <a:endParaRPr lang="ru-RU" sz="2000" b="1">
              <a:latin typeface="Monotype Corsiva" pitchFamily="66" charset="0"/>
            </a:endParaRPr>
          </a:p>
        </p:txBody>
      </p:sp>
      <p:sp>
        <p:nvSpPr>
          <p:cNvPr id="37894" name="Прямоугольник 6"/>
          <p:cNvSpPr>
            <a:spLocks noChangeArrowheads="1"/>
          </p:cNvSpPr>
          <p:nvPr/>
        </p:nvSpPr>
        <p:spPr bwMode="auto">
          <a:xfrm>
            <a:off x="4714875" y="1928813"/>
            <a:ext cx="1928813" cy="938212"/>
          </a:xfrm>
          <a:prstGeom prst="rect">
            <a:avLst/>
          </a:prstGeom>
          <a:noFill/>
          <a:ln w="9525">
            <a:noFill/>
            <a:miter lim="800000"/>
            <a:headEnd/>
            <a:tailEnd/>
          </a:ln>
        </p:spPr>
        <p:txBody>
          <a:bodyPr>
            <a:spAutoFit/>
          </a:bodyPr>
          <a:lstStyle/>
          <a:p>
            <a:pPr algn="ctr"/>
            <a:r>
              <a:rPr lang="ru-RU" sz="1100" i="1">
                <a:latin typeface="Times New Roman" pitchFamily="18" charset="0"/>
                <a:cs typeface="Times New Roman" pitchFamily="18" charset="0"/>
              </a:rPr>
              <a:t>Заведующая</a:t>
            </a:r>
          </a:p>
          <a:p>
            <a:pPr algn="ctr"/>
            <a:r>
              <a:rPr lang="ru-RU" sz="1100" b="1" i="1">
                <a:latin typeface="Times New Roman" pitchFamily="18" charset="0"/>
                <a:cs typeface="Times New Roman" pitchFamily="18" charset="0"/>
              </a:rPr>
              <a:t>Апрышко Г.Б. </a:t>
            </a:r>
          </a:p>
          <a:p>
            <a:pPr algn="ctr"/>
            <a:r>
              <a:rPr lang="ru-RU" sz="1100" i="1">
                <a:latin typeface="Times New Roman" pitchFamily="18" charset="0"/>
                <a:cs typeface="Times New Roman" pitchFamily="18" charset="0"/>
              </a:rPr>
              <a:t>МДОУ  «Детски сад</a:t>
            </a:r>
          </a:p>
          <a:p>
            <a:pPr algn="ctr"/>
            <a:r>
              <a:rPr lang="ru-RU" sz="1100" i="1">
                <a:latin typeface="Times New Roman" pitchFamily="18" charset="0"/>
                <a:cs typeface="Times New Roman" pitchFamily="18" charset="0"/>
              </a:rPr>
              <a:t>п .Новопушкинское» Энгельсского района</a:t>
            </a:r>
          </a:p>
        </p:txBody>
      </p:sp>
      <p:pic>
        <p:nvPicPr>
          <p:cNvPr id="37895" name="Picture 2" descr="D:\Ж5\фото\Заведующая  Новопушкинское.tif"/>
          <p:cNvPicPr>
            <a:picLocks noChangeAspect="1" noChangeArrowheads="1"/>
          </p:cNvPicPr>
          <p:nvPr/>
        </p:nvPicPr>
        <p:blipFill>
          <a:blip r:embed="rId3" cstate="email"/>
          <a:srcRect/>
          <a:stretch>
            <a:fillRect/>
          </a:stretch>
        </p:blipFill>
        <p:spPr bwMode="auto">
          <a:xfrm>
            <a:off x="5084763" y="179388"/>
            <a:ext cx="1295400" cy="1809750"/>
          </a:xfrm>
          <a:prstGeom prst="rect">
            <a:avLst/>
          </a:prstGeom>
          <a:noFill/>
          <a:ln w="9525">
            <a:noFill/>
            <a:miter lim="800000"/>
            <a:headEnd/>
            <a:tailEnd/>
          </a:ln>
        </p:spPr>
      </p:pic>
      <p:sp>
        <p:nvSpPr>
          <p:cNvPr id="37896" name="TextBox 8"/>
          <p:cNvSpPr txBox="1">
            <a:spLocks noChangeArrowheads="1"/>
          </p:cNvSpPr>
          <p:nvPr/>
        </p:nvSpPr>
        <p:spPr bwMode="auto">
          <a:xfrm>
            <a:off x="357188" y="2786063"/>
            <a:ext cx="6215062" cy="5648325"/>
          </a:xfrm>
          <a:prstGeom prst="rect">
            <a:avLst/>
          </a:prstGeom>
          <a:noFill/>
          <a:ln w="9525">
            <a:noFill/>
            <a:miter lim="800000"/>
            <a:headEnd/>
            <a:tailEnd/>
          </a:ln>
        </p:spPr>
        <p:txBody>
          <a:bodyPr>
            <a:spAutoFit/>
          </a:bodyPr>
          <a:lstStyle/>
          <a:p>
            <a:pPr indent="361950" algn="just"/>
            <a:r>
              <a:rPr lang="ru-RU" sz="1300">
                <a:latin typeface="Times New Roman" pitchFamily="18" charset="0"/>
                <a:cs typeface="Times New Roman" pitchFamily="18" charset="0"/>
              </a:rPr>
              <a:t>  Игра была и остается ведущей деятельностью ребенка - дошкольника. И работа дошкольных учреждений должна быть направлена, прежде всего, на развитие игровой деятельности детей. Именно игра обеспечивает своевременное и полноценное развитие дошкольника. Оттого насколько удовлетворена потребность ребенка в игре, будет зависеть успех его в учебной деятельности.</a:t>
            </a:r>
          </a:p>
          <a:p>
            <a:pPr indent="361950"/>
            <a:r>
              <a:rPr lang="ru-RU" sz="1300">
                <a:latin typeface="Times New Roman" pitchFamily="18" charset="0"/>
                <a:cs typeface="Times New Roman" pitchFamily="18" charset="0"/>
              </a:rPr>
              <a:t>Надо быть честными и признаться: игра на современном этапе уходит на второй план, ей уделяется недостаточно внимания, в то время как учебная деятельность является приоритетной не только для педагогов, но и для родителей. Их больше интересует то, чем ребенок занимался, чему научился за день, а не то, как он играл и во что.</a:t>
            </a:r>
          </a:p>
          <a:p>
            <a:pPr indent="361950" algn="just"/>
            <a:r>
              <a:rPr lang="ru-RU" sz="1300">
                <a:latin typeface="Times New Roman" pitchFamily="18" charset="0"/>
                <a:cs typeface="Times New Roman" pitchFamily="18" charset="0"/>
              </a:rPr>
              <a:t> Эффективность влияния игры на личность ребенка в ДОУ в значительной степени зависит от способности педагогов ее организовать.</a:t>
            </a:r>
          </a:p>
          <a:p>
            <a:pPr indent="361950" algn="just"/>
            <a:r>
              <a:rPr lang="ru-RU" sz="1300">
                <a:latin typeface="Times New Roman" pitchFamily="18" charset="0"/>
                <a:cs typeface="Times New Roman" pitchFamily="18" charset="0"/>
              </a:rPr>
              <a:t>Данную проблему мы выявили путем анкетирования наших педагогов, чтобы спланировать воспитательно - образовательную работу на 2009-2010 учебный год. По результатам анкетирования мы выяснили, что 75% педагогов испытывают затруднения в организации игровой деятельности детей. Педагоги сами не умели играть, поэтому для них большой проблемой являлось организовать игру детей, обеспечить все необходимые условия для ее развития. Творческие игры трудно планировать, а еще труднее спрогнозировать, в какие игры захотят играть дети.</a:t>
            </a:r>
          </a:p>
          <a:p>
            <a:pPr indent="361950" algn="just"/>
            <a:r>
              <a:rPr lang="ru-RU" sz="1300">
                <a:latin typeface="Times New Roman" pitchFamily="18" charset="0"/>
                <a:cs typeface="Times New Roman" pitchFamily="18" charset="0"/>
              </a:rPr>
              <a:t>         Актуальность данной проблемы помогла нам определить годовую задачу на прошлый год: «Создать условия для художественно -эстетического развития дошкольников, творческой самостоятельности, проявления фантазии в игровой деятельности».</a:t>
            </a:r>
          </a:p>
          <a:p>
            <a:pPr indent="361950" algn="just"/>
            <a:r>
              <a:rPr lang="ru-RU" sz="1300">
                <a:latin typeface="Times New Roman" pitchFamily="18" charset="0"/>
                <a:cs typeface="Times New Roman" pitchFamily="18" charset="0"/>
              </a:rPr>
              <a:t>         Для решения этой задачи была создана творческая группа. Целью работы, которой стала разработка теории, доказывающей важность и значимость игры и практических мероприятий, которые помогли бы педагогам создать условия для организации и развития детской творческой игры.</a:t>
            </a:r>
          </a:p>
          <a:p>
            <a:pPr indent="361950" algn="just"/>
            <a:endParaRPr lang="ru-RU" sz="1300">
              <a:latin typeface="Times New Roman" pitchFamily="18" charset="0"/>
              <a:cs typeface="Times New Roman" pitchFamily="18" charset="0"/>
            </a:endParaRPr>
          </a:p>
        </p:txBody>
      </p:sp>
      <p:sp>
        <p:nvSpPr>
          <p:cNvPr id="37897" name="TextBox 12"/>
          <p:cNvSpPr txBox="1">
            <a:spLocks noChangeArrowheads="1"/>
          </p:cNvSpPr>
          <p:nvPr/>
        </p:nvSpPr>
        <p:spPr bwMode="auto">
          <a:xfrm>
            <a:off x="428625" y="2000250"/>
            <a:ext cx="4071938" cy="892175"/>
          </a:xfrm>
          <a:prstGeom prst="rect">
            <a:avLst/>
          </a:prstGeom>
          <a:noFill/>
          <a:ln w="9525">
            <a:noFill/>
            <a:miter lim="800000"/>
            <a:headEnd/>
            <a:tailEnd/>
          </a:ln>
        </p:spPr>
        <p:txBody>
          <a:bodyPr>
            <a:spAutoFit/>
          </a:bodyPr>
          <a:lstStyle/>
          <a:p>
            <a:pPr algn="just">
              <a:tabLst>
                <a:tab pos="361950" algn="l"/>
              </a:tabLst>
            </a:pPr>
            <a:r>
              <a:rPr lang="ru-RU" sz="1300">
                <a:latin typeface="Times New Roman" pitchFamily="18" charset="0"/>
                <a:cs typeface="Times New Roman" pitchFamily="18" charset="0"/>
              </a:rPr>
              <a:t>         Наше методическое объединение посвящено одному из самых важных направлений организации жизни детей в дошкольном учреждении - детской игре.</a:t>
            </a:r>
            <a:endParaRPr lang="ru-RU" sz="1300"/>
          </a:p>
        </p:txBody>
      </p:sp>
      <p:sp>
        <p:nvSpPr>
          <p:cNvPr id="3789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35</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0.jpg"/>
          <p:cNvPicPr>
            <a:picLocks noChangeAspect="1"/>
          </p:cNvPicPr>
          <p:nvPr/>
        </p:nvPicPr>
        <p:blipFill>
          <a:blip r:embed="rId2"/>
          <a:stretch>
            <a:fillRect/>
          </a:stretch>
        </p:blipFill>
        <p:spPr>
          <a:xfrm>
            <a:off x="0" y="3166"/>
            <a:ext cx="6858000" cy="9137667"/>
          </a:xfrm>
          <a:prstGeom prst="rect">
            <a:avLst/>
          </a:prstGeom>
        </p:spPr>
      </p:pic>
      <p:sp>
        <p:nvSpPr>
          <p:cNvPr id="38915" name="TextBox 8"/>
          <p:cNvSpPr txBox="1">
            <a:spLocks noChangeArrowheads="1"/>
          </p:cNvSpPr>
          <p:nvPr/>
        </p:nvSpPr>
        <p:spPr bwMode="auto">
          <a:xfrm>
            <a:off x="285750" y="214313"/>
            <a:ext cx="6215063" cy="8653462"/>
          </a:xfrm>
          <a:prstGeom prst="rect">
            <a:avLst/>
          </a:prstGeom>
          <a:noFill/>
          <a:ln w="9525">
            <a:noFill/>
            <a:miter lim="800000"/>
            <a:headEnd/>
            <a:tailEnd/>
          </a:ln>
        </p:spPr>
        <p:txBody>
          <a:bodyPr>
            <a:spAutoFit/>
          </a:bodyPr>
          <a:lstStyle/>
          <a:p>
            <a:pPr algn="just"/>
            <a:r>
              <a:rPr lang="ru-RU" sz="1300" dirty="0">
                <a:latin typeface="Times New Roman" pitchFamily="18" charset="0"/>
                <a:cs typeface="Times New Roman" pitchFamily="18" charset="0"/>
              </a:rPr>
              <a:t>        Для достижения поставленной цели был запланирован ряд мероприятий, включающий в себя:</a:t>
            </a:r>
          </a:p>
          <a:p>
            <a:pPr algn="just"/>
            <a:r>
              <a:rPr lang="ru-RU" sz="1300" dirty="0">
                <a:latin typeface="Times New Roman" pitchFamily="18" charset="0"/>
                <a:cs typeface="Times New Roman" pitchFamily="18" charset="0"/>
              </a:rPr>
              <a:t>1. Работу с педагогами.</a:t>
            </a:r>
          </a:p>
          <a:p>
            <a:pPr algn="just"/>
            <a:r>
              <a:rPr lang="ru-RU" sz="1300" dirty="0">
                <a:latin typeface="Times New Roman" pitchFamily="18" charset="0"/>
                <a:cs typeface="Times New Roman" pitchFamily="18" charset="0"/>
              </a:rPr>
              <a:t>2. Работу с родителями.</a:t>
            </a:r>
          </a:p>
          <a:p>
            <a:pPr algn="just"/>
            <a:r>
              <a:rPr lang="ru-RU" sz="1300" dirty="0">
                <a:latin typeface="Times New Roman" pitchFamily="18" charset="0"/>
                <a:cs typeface="Times New Roman" pitchFamily="18" charset="0"/>
              </a:rPr>
              <a:t>3. Работу с детьми.</a:t>
            </a:r>
          </a:p>
          <a:p>
            <a:pPr algn="just"/>
            <a:r>
              <a:rPr lang="ru-RU" sz="1300" b="1" dirty="0">
                <a:latin typeface="Times New Roman" pitchFamily="18" charset="0"/>
                <a:cs typeface="Times New Roman" pitchFamily="18" charset="0"/>
              </a:rPr>
              <a:t>Работа с педагогами </a:t>
            </a:r>
            <a:r>
              <a:rPr lang="ru-RU" sz="1300" dirty="0">
                <a:latin typeface="Times New Roman" pitchFamily="18" charset="0"/>
                <a:cs typeface="Times New Roman" pitchFamily="18" charset="0"/>
              </a:rPr>
              <a:t>заключалась в проведении:</a:t>
            </a:r>
          </a:p>
          <a:p>
            <a:pPr algn="just"/>
            <a:r>
              <a:rPr lang="ru-RU" sz="1300" dirty="0">
                <a:latin typeface="Times New Roman" pitchFamily="18" charset="0"/>
                <a:cs typeface="Times New Roman" pitchFamily="18" charset="0"/>
              </a:rPr>
              <a:t>• теоретического семинара «Игра - ведущий вид деятельности ребенка - дошкольника»;</a:t>
            </a:r>
          </a:p>
          <a:p>
            <a:pPr algn="just"/>
            <a:r>
              <a:rPr lang="ru-RU" sz="1300" dirty="0">
                <a:latin typeface="Times New Roman" pitchFamily="18" charset="0"/>
                <a:cs typeface="Times New Roman" pitchFamily="18" charset="0"/>
              </a:rPr>
              <a:t>•   консультаций с педагогами: «Роль игры в развитии ребенка», «Развитие</a:t>
            </a:r>
          </a:p>
          <a:p>
            <a:pPr algn="just"/>
            <a:r>
              <a:rPr lang="ru-RU" sz="1300" dirty="0">
                <a:latin typeface="Times New Roman" pitchFamily="18" charset="0"/>
                <a:cs typeface="Times New Roman" pitchFamily="18" charset="0"/>
              </a:rPr>
              <a:t>творческих способностей», «Жизнь в игре», «Руководство игрой»;</a:t>
            </a:r>
          </a:p>
          <a:p>
            <a:pPr algn="just"/>
            <a:r>
              <a:rPr lang="ru-RU" sz="1300" i="1" dirty="0">
                <a:latin typeface="Times New Roman" pitchFamily="18" charset="0"/>
                <a:cs typeface="Times New Roman" pitchFamily="18" charset="0"/>
              </a:rPr>
              <a:t> •   </a:t>
            </a:r>
            <a:r>
              <a:rPr lang="ru-RU" sz="1300" dirty="0">
                <a:latin typeface="Times New Roman" pitchFamily="18" charset="0"/>
                <a:cs typeface="Times New Roman" pitchFamily="18" charset="0"/>
              </a:rPr>
              <a:t>диагностики развития игровых умений;</a:t>
            </a:r>
          </a:p>
          <a:p>
            <a:pPr algn="just"/>
            <a:r>
              <a:rPr lang="ru-RU" sz="1300" dirty="0">
                <a:latin typeface="Times New Roman" pitchFamily="18" charset="0"/>
                <a:cs typeface="Times New Roman" pitchFamily="18" charset="0"/>
              </a:rPr>
              <a:t>•   составление     перспективного     планирования     игровой деятельности детей всех возрастных групп;</a:t>
            </a:r>
          </a:p>
          <a:p>
            <a:pPr algn="just"/>
            <a:r>
              <a:rPr lang="ru-RU" sz="1300" dirty="0">
                <a:latin typeface="Times New Roman" pitchFamily="18" charset="0"/>
                <a:cs typeface="Times New Roman" pitchFamily="18" charset="0"/>
              </a:rPr>
              <a:t>•   деловой игры «Что? Где? Когда?»;</a:t>
            </a:r>
          </a:p>
          <a:p>
            <a:pPr algn="just"/>
            <a:r>
              <a:rPr lang="ru-RU" sz="1300" dirty="0">
                <a:latin typeface="Times New Roman" pitchFamily="18" charset="0"/>
                <a:cs typeface="Times New Roman" pitchFamily="18" charset="0"/>
              </a:rPr>
              <a:t>•   смотра - конкурса: «Атрибутика для сюжетно - ролевых игр детей»;</a:t>
            </a:r>
          </a:p>
          <a:p>
            <a:pPr algn="just"/>
            <a:r>
              <a:rPr lang="ru-RU" sz="1300" dirty="0">
                <a:latin typeface="Times New Roman" pitchFamily="18" charset="0"/>
                <a:cs typeface="Times New Roman" pitchFamily="18" charset="0"/>
              </a:rPr>
              <a:t>•   тематической    проверки    «Организация    предметно    -развивающей среды»;</a:t>
            </a:r>
          </a:p>
          <a:p>
            <a:pPr algn="just"/>
            <a:r>
              <a:rPr lang="ru-RU" sz="1300" dirty="0">
                <a:latin typeface="Times New Roman" pitchFamily="18" charset="0"/>
                <a:cs typeface="Times New Roman" pitchFamily="18" charset="0"/>
              </a:rPr>
              <a:t>•   открытых     мероприятий     по     игровой     деятельности (</a:t>
            </a:r>
            <a:r>
              <a:rPr lang="ru-RU" sz="1300" dirty="0" err="1">
                <a:latin typeface="Times New Roman" pitchFamily="18" charset="0"/>
                <a:cs typeface="Times New Roman" pitchFamily="18" charset="0"/>
              </a:rPr>
              <a:t>взаимопосещения</a:t>
            </a:r>
            <a:r>
              <a:rPr lang="ru-RU" sz="1300" dirty="0">
                <a:latin typeface="Times New Roman" pitchFamily="18" charset="0"/>
                <a:cs typeface="Times New Roman" pitchFamily="18" charset="0"/>
              </a:rPr>
              <a:t> и обмен опытом между педагогами);</a:t>
            </a:r>
          </a:p>
          <a:p>
            <a:pPr algn="just"/>
            <a:r>
              <a:rPr lang="ru-RU" sz="1300" dirty="0">
                <a:latin typeface="Times New Roman" pitchFamily="18" charset="0"/>
                <a:cs typeface="Times New Roman" pitchFamily="18" charset="0"/>
              </a:rPr>
              <a:t>•  тематического педсовета «Игра, как приоритетное средство развития ребенка».</a:t>
            </a:r>
            <a:r>
              <a:rPr lang="ru-RU" sz="1400" dirty="0"/>
              <a:t> </a:t>
            </a:r>
          </a:p>
          <a:p>
            <a:pPr algn="just"/>
            <a:r>
              <a:rPr lang="ru-RU" sz="1400" dirty="0">
                <a:latin typeface="Times New Roman" pitchFamily="18" charset="0"/>
                <a:cs typeface="Times New Roman" pitchFamily="18" charset="0"/>
              </a:rPr>
              <a:t>        </a:t>
            </a:r>
            <a:r>
              <a:rPr lang="ru-RU" sz="1300" dirty="0">
                <a:latin typeface="Times New Roman" pitchFamily="18" charset="0"/>
                <a:cs typeface="Times New Roman" pitchFamily="18" charset="0"/>
              </a:rPr>
              <a:t>Для </a:t>
            </a:r>
            <a:r>
              <a:rPr lang="ru-RU" sz="1300" b="1" dirty="0">
                <a:latin typeface="Times New Roman" pitchFamily="18" charset="0"/>
                <a:cs typeface="Times New Roman" pitchFamily="18" charset="0"/>
              </a:rPr>
              <a:t>привлечения родителей </a:t>
            </a:r>
            <a:r>
              <a:rPr lang="ru-RU" sz="1300" dirty="0">
                <a:latin typeface="Times New Roman" pitchFamily="18" charset="0"/>
                <a:cs typeface="Times New Roman" pitchFamily="18" charset="0"/>
              </a:rPr>
              <a:t>педагоги нашего ДОУ использовали следующие формы работы:</a:t>
            </a:r>
          </a:p>
          <a:p>
            <a:pPr algn="just">
              <a:buFont typeface="Arial" charset="0"/>
              <a:buChar char="•"/>
            </a:pPr>
            <a:r>
              <a:rPr lang="ru-RU" sz="1300" dirty="0">
                <a:latin typeface="Times New Roman" pitchFamily="18" charset="0"/>
                <a:cs typeface="Times New Roman" pitchFamily="18" charset="0"/>
              </a:rPr>
              <a:t>  тематические родительские собрания с показом открытых мероприятий по игровой деятельности и демонстрацией видеофильмов с сюжетно - ролевыми играми детей в группе (поведение ребенка в игре иногда настолько сильно отличается от его поведения в повседневной жизни, что заставляет родителей по-новому оценить своего ребенка, посмотреть на него как на самостоятельную личность);</a:t>
            </a:r>
          </a:p>
          <a:p>
            <a:pPr algn="just">
              <a:buFont typeface="Arial" charset="0"/>
              <a:buChar char="•"/>
            </a:pPr>
            <a:r>
              <a:rPr lang="ru-RU" sz="1300" dirty="0">
                <a:latin typeface="Times New Roman" pitchFamily="18" charset="0"/>
                <a:cs typeface="Times New Roman" pitchFamily="18" charset="0"/>
              </a:rPr>
              <a:t>  анкетирование «Во что играют дети дома?»;</a:t>
            </a:r>
          </a:p>
          <a:p>
            <a:pPr algn="just">
              <a:buFont typeface="Arial" charset="0"/>
              <a:buChar char="•"/>
            </a:pPr>
            <a:r>
              <a:rPr lang="ru-RU" sz="1300" dirty="0">
                <a:latin typeface="Times New Roman" pitchFamily="18" charset="0"/>
                <a:cs typeface="Times New Roman" pitchFamily="18" charset="0"/>
              </a:rPr>
              <a:t>  наглядная информация по организации творческих игр с детьми, оформленная на стендах, в папках - передвижках;</a:t>
            </a:r>
          </a:p>
          <a:p>
            <a:pPr algn="just">
              <a:buFont typeface="Arial" charset="0"/>
              <a:buChar char="•"/>
            </a:pPr>
            <a:r>
              <a:rPr lang="ru-RU" sz="1300" dirty="0">
                <a:latin typeface="Times New Roman" pitchFamily="18" charset="0"/>
                <a:cs typeface="Times New Roman" pitchFamily="18" charset="0"/>
              </a:rPr>
              <a:t>  акция «Подари детям игрушку!»;</a:t>
            </a:r>
          </a:p>
          <a:p>
            <a:pPr algn="just">
              <a:buFont typeface="Arial" charset="0"/>
              <a:buChar char="•"/>
            </a:pPr>
            <a:r>
              <a:rPr lang="ru-RU" sz="1300" dirty="0">
                <a:latin typeface="Times New Roman" pitchFamily="18" charset="0"/>
                <a:cs typeface="Times New Roman" pitchFamily="18" charset="0"/>
              </a:rPr>
              <a:t>  фотовыставка для родителей «Мы играем».</a:t>
            </a:r>
          </a:p>
          <a:p>
            <a:pPr algn="just"/>
            <a:r>
              <a:rPr lang="ru-RU" sz="1300" b="1" dirty="0">
                <a:latin typeface="Times New Roman" pitchFamily="18" charset="0"/>
                <a:cs typeface="Times New Roman" pitchFamily="18" charset="0"/>
              </a:rPr>
              <a:t> Для детей </a:t>
            </a:r>
            <a:r>
              <a:rPr lang="ru-RU" sz="1300" dirty="0">
                <a:latin typeface="Times New Roman" pitchFamily="18" charset="0"/>
                <a:cs typeface="Times New Roman" pitchFamily="18" charset="0"/>
              </a:rPr>
              <a:t>были также организованы интересные мероприятия:</a:t>
            </a:r>
          </a:p>
          <a:p>
            <a:pPr algn="just"/>
            <a:r>
              <a:rPr lang="ru-RU" sz="1300" dirty="0">
                <a:latin typeface="Times New Roman" pitchFamily="18" charset="0"/>
                <a:cs typeface="Times New Roman" pitchFamily="18" charset="0"/>
              </a:rPr>
              <a:t>• сюжетно - ролевые игры: «Поликлиника», «Кошка Мурка заболела», «Путешествие в город», «На улице города» по ПДЦ, экологическая игра «Сюрприз зайца Длинное ухо» и т.д.;</a:t>
            </a:r>
          </a:p>
          <a:p>
            <a:pPr algn="just"/>
            <a:r>
              <a:rPr lang="ru-RU" sz="1300" dirty="0">
                <a:latin typeface="Times New Roman" pitchFamily="18" charset="0"/>
                <a:cs typeface="Times New Roman" pitchFamily="18" charset="0"/>
              </a:rPr>
              <a:t>• театрализованные: игры - драматизации по мотивам народных сказок: «Курочка Ряба», «Колобок», «Теремок», «Репка», авторских сказок: «Три медведя», «Рукавичка» с применением настольного театра, настольного плоскостного театра,  театра на </a:t>
            </a:r>
            <a:r>
              <a:rPr lang="ru-RU" sz="1300" dirty="0" err="1">
                <a:latin typeface="Times New Roman" pitchFamily="18" charset="0"/>
                <a:cs typeface="Times New Roman" pitchFamily="18" charset="0"/>
              </a:rPr>
              <a:t>фланелеграфе</a:t>
            </a:r>
            <a:r>
              <a:rPr lang="ru-RU" sz="1300" dirty="0">
                <a:latin typeface="Times New Roman" pitchFamily="18" charset="0"/>
                <a:cs typeface="Times New Roman" pitchFamily="18" charset="0"/>
              </a:rPr>
              <a:t> и теневого театра;</a:t>
            </a:r>
          </a:p>
          <a:p>
            <a:pPr algn="just"/>
            <a:endParaRPr lang="ru-RU" sz="1300" dirty="0">
              <a:latin typeface="Times New Roman" pitchFamily="18" charset="0"/>
              <a:cs typeface="Times New Roman" pitchFamily="18" charset="0"/>
            </a:endParaRPr>
          </a:p>
          <a:p>
            <a:pPr algn="just"/>
            <a:endParaRPr lang="ru-RU" sz="1300" dirty="0">
              <a:latin typeface="Times New Roman" pitchFamily="18" charset="0"/>
              <a:cs typeface="Times New Roman" pitchFamily="18" charset="0"/>
            </a:endParaRPr>
          </a:p>
          <a:p>
            <a:pPr algn="just"/>
            <a:endParaRPr lang="ru-RU" sz="1300" dirty="0">
              <a:latin typeface="Times New Roman" pitchFamily="18" charset="0"/>
              <a:cs typeface="Times New Roman" pitchFamily="18" charset="0"/>
            </a:endParaRPr>
          </a:p>
        </p:txBody>
      </p:sp>
      <p:sp>
        <p:nvSpPr>
          <p:cNvPr id="3891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36</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010.jpg"/>
          <p:cNvPicPr>
            <a:picLocks noChangeAspect="1"/>
          </p:cNvPicPr>
          <p:nvPr/>
        </p:nvPicPr>
        <p:blipFill>
          <a:blip r:embed="rId2"/>
          <a:stretch>
            <a:fillRect/>
          </a:stretch>
        </p:blipFill>
        <p:spPr>
          <a:xfrm>
            <a:off x="0" y="3166"/>
            <a:ext cx="6858000" cy="9137667"/>
          </a:xfrm>
          <a:prstGeom prst="rect">
            <a:avLst/>
          </a:prstGeom>
        </p:spPr>
      </p:pic>
      <p:sp>
        <p:nvSpPr>
          <p:cNvPr id="39939" name="TextBox 8"/>
          <p:cNvSpPr txBox="1">
            <a:spLocks noChangeArrowheads="1"/>
          </p:cNvSpPr>
          <p:nvPr/>
        </p:nvSpPr>
        <p:spPr bwMode="auto">
          <a:xfrm>
            <a:off x="285750" y="214313"/>
            <a:ext cx="6215063" cy="2671762"/>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режиссерские: игра - ситуация «Лягушата на болоте», «Этот пальчик дедушка», «Игрушки» и т.д. с применением пальчикового театра, кукол «Бибабо»;</a:t>
            </a:r>
          </a:p>
          <a:p>
            <a:pPr algn="just"/>
            <a:r>
              <a:rPr lang="ru-RU" sz="1300">
                <a:latin typeface="Times New Roman" pitchFamily="18" charset="0"/>
                <a:cs typeface="Times New Roman" pitchFamily="18" charset="0"/>
              </a:rPr>
              <a:t>•   строительные: «Парк развлечений», «Улица», « Построим дом для Маши» и т.д. с применением наборов настольного и напольного конструкторов из пластмассовых и деревянных деталей;</a:t>
            </a:r>
          </a:p>
          <a:p>
            <a:pPr algn="just"/>
            <a:r>
              <a:rPr lang="ru-RU" sz="1300">
                <a:latin typeface="Times New Roman" pitchFamily="18" charset="0"/>
                <a:cs typeface="Times New Roman" pitchFamily="18" charset="0"/>
              </a:rPr>
              <a:t>•   конкурс детских рисунков «Моя любимая игрушка»; </a:t>
            </a:r>
          </a:p>
          <a:p>
            <a:pPr algn="just"/>
            <a:r>
              <a:rPr lang="ru-RU" sz="1300">
                <a:latin typeface="Times New Roman" pitchFamily="18" charset="0"/>
                <a:cs typeface="Times New Roman" pitchFamily="18" charset="0"/>
              </a:rPr>
              <a:t>• «Карнавал игр» (дети каждой группы вместе с воспитателем украшали свою группу и приглашали детей из других групп, чтобы познакомить их со своими играми. Дети образовали нарядное и веселое карнавальное шествие, перемещающееся по всему детскому саду,  предоставлялась возможность поиграть в каждой группе).</a:t>
            </a:r>
          </a:p>
          <a:p>
            <a:pPr algn="just"/>
            <a:r>
              <a:rPr lang="ru-RU" sz="1300">
                <a:latin typeface="Times New Roman" pitchFamily="18" charset="0"/>
                <a:cs typeface="Times New Roman" pitchFamily="18" charset="0"/>
              </a:rPr>
              <a:t>      Заключающим   этапом   нашей  работы   стало   проведение   методического объединения, на котором мы представили свой опыт работы.</a:t>
            </a:r>
          </a:p>
        </p:txBody>
      </p:sp>
      <p:sp>
        <p:nvSpPr>
          <p:cNvPr id="39943"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37</a:t>
            </a:r>
          </a:p>
        </p:txBody>
      </p:sp>
      <p:pic>
        <p:nvPicPr>
          <p:cNvPr id="8" name="Рисунок 7" descr="285.jpg"/>
          <p:cNvPicPr>
            <a:picLocks noChangeAspect="1"/>
          </p:cNvPicPr>
          <p:nvPr/>
        </p:nvPicPr>
        <p:blipFill>
          <a:blip r:embed="rId3"/>
          <a:stretch>
            <a:fillRect/>
          </a:stretch>
        </p:blipFill>
        <p:spPr>
          <a:xfrm>
            <a:off x="285728" y="3143240"/>
            <a:ext cx="3327568" cy="2082162"/>
          </a:xfrm>
          <a:prstGeom prst="rect">
            <a:avLst/>
          </a:prstGeom>
        </p:spPr>
      </p:pic>
      <p:pic>
        <p:nvPicPr>
          <p:cNvPr id="10" name="Содержимое 9" descr="295.jpg"/>
          <p:cNvPicPr>
            <a:picLocks noGrp="1" noChangeAspect="1"/>
          </p:cNvPicPr>
          <p:nvPr>
            <p:ph idx="1"/>
          </p:nvPr>
        </p:nvPicPr>
        <p:blipFill>
          <a:blip r:embed="rId4"/>
          <a:stretch>
            <a:fillRect/>
          </a:stretch>
        </p:blipFill>
        <p:spPr>
          <a:xfrm>
            <a:off x="3286124" y="4643438"/>
            <a:ext cx="3327568" cy="2305946"/>
          </a:xfrm>
        </p:spPr>
      </p:pic>
      <p:pic>
        <p:nvPicPr>
          <p:cNvPr id="12" name="Рисунок 11" descr="325.jpg"/>
          <p:cNvPicPr>
            <a:picLocks noChangeAspect="1"/>
          </p:cNvPicPr>
          <p:nvPr/>
        </p:nvPicPr>
        <p:blipFill>
          <a:blip r:embed="rId5"/>
          <a:stretch>
            <a:fillRect/>
          </a:stretch>
        </p:blipFill>
        <p:spPr>
          <a:xfrm>
            <a:off x="285728" y="6572264"/>
            <a:ext cx="3327568" cy="2052973"/>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010.jpg"/>
          <p:cNvPicPr>
            <a:picLocks noChangeAspect="1"/>
          </p:cNvPicPr>
          <p:nvPr/>
        </p:nvPicPr>
        <p:blipFill>
          <a:blip r:embed="rId2"/>
          <a:stretch>
            <a:fillRect/>
          </a:stretch>
        </p:blipFill>
        <p:spPr>
          <a:xfrm>
            <a:off x="0" y="3166"/>
            <a:ext cx="6858000" cy="9137667"/>
          </a:xfrm>
          <a:prstGeom prst="rect">
            <a:avLst/>
          </a:prstGeom>
        </p:spPr>
      </p:pic>
      <p:sp>
        <p:nvSpPr>
          <p:cNvPr id="40963" name="Прямоугольник 3"/>
          <p:cNvSpPr>
            <a:spLocks noChangeArrowheads="1"/>
          </p:cNvSpPr>
          <p:nvPr/>
        </p:nvSpPr>
        <p:spPr bwMode="auto">
          <a:xfrm>
            <a:off x="1714500" y="214313"/>
            <a:ext cx="3429000" cy="366712"/>
          </a:xfrm>
          <a:prstGeom prst="rect">
            <a:avLst/>
          </a:prstGeom>
          <a:noFill/>
          <a:ln w="9525">
            <a:noFill/>
            <a:miter lim="800000"/>
            <a:headEnd/>
            <a:tailEnd/>
          </a:ln>
        </p:spPr>
        <p:txBody>
          <a:bodyPr>
            <a:spAutoFit/>
          </a:bodyPr>
          <a:lstStyle/>
          <a:p>
            <a:pPr algn="ctr"/>
            <a:r>
              <a:rPr lang="ru-RU" b="1" i="1">
                <a:latin typeface="Monotype Corsiva" pitchFamily="66" charset="0"/>
                <a:cs typeface="Times New Roman" pitchFamily="18" charset="0"/>
              </a:rPr>
              <a:t>. </a:t>
            </a:r>
            <a:endParaRPr lang="ru-RU">
              <a:latin typeface="Monotype Corsiva" pitchFamily="66" charset="0"/>
              <a:cs typeface="Times New Roman" pitchFamily="18" charset="0"/>
            </a:endParaRPr>
          </a:p>
        </p:txBody>
      </p:sp>
      <p:sp>
        <p:nvSpPr>
          <p:cNvPr id="40964" name="TextBox 4"/>
          <p:cNvSpPr txBox="1">
            <a:spLocks noChangeArrowheads="1"/>
          </p:cNvSpPr>
          <p:nvPr/>
        </p:nvSpPr>
        <p:spPr bwMode="auto">
          <a:xfrm>
            <a:off x="285750" y="1071563"/>
            <a:ext cx="6286500" cy="7051675"/>
          </a:xfrm>
          <a:prstGeom prst="rect">
            <a:avLst/>
          </a:prstGeom>
          <a:noFill/>
          <a:ln w="9525">
            <a:noFill/>
            <a:miter lim="800000"/>
            <a:headEnd/>
            <a:tailEnd/>
          </a:ln>
        </p:spPr>
        <p:txBody>
          <a:bodyPr>
            <a:spAutoFit/>
          </a:bodyPr>
          <a:lstStyle/>
          <a:p>
            <a:pPr indent="266700" algn="just"/>
            <a:r>
              <a:rPr lang="ru-RU" sz="1300" b="1" i="1" dirty="0">
                <a:latin typeface="Times New Roman" pitchFamily="18" charset="0"/>
                <a:cs typeface="Times New Roman" pitchFamily="18" charset="0"/>
              </a:rPr>
              <a:t> Программное содержание:</a:t>
            </a:r>
            <a:endParaRPr lang="ru-RU" sz="1300" i="1" dirty="0">
              <a:latin typeface="Times New Roman" pitchFamily="18" charset="0"/>
              <a:cs typeface="Times New Roman" pitchFamily="18" charset="0"/>
            </a:endParaRPr>
          </a:p>
          <a:p>
            <a:pPr indent="266700" algn="just"/>
            <a:r>
              <a:rPr lang="ru-RU" sz="1300" dirty="0">
                <a:latin typeface="Times New Roman" pitchFamily="18" charset="0"/>
                <a:cs typeface="Times New Roman" pitchFamily="18" charset="0"/>
              </a:rPr>
              <a:t> Учить детей проявлять заботливое отношение к своему дугу Кошке</a:t>
            </a:r>
          </a:p>
          <a:p>
            <a:pPr indent="266700" algn="just"/>
            <a:r>
              <a:rPr lang="ru-RU" sz="1300" dirty="0">
                <a:latin typeface="Times New Roman" pitchFamily="18" charset="0"/>
                <a:cs typeface="Times New Roman" pitchFamily="18" charset="0"/>
              </a:rPr>
              <a:t>Мурке.</a:t>
            </a:r>
          </a:p>
          <a:p>
            <a:pPr indent="266700" algn="just"/>
            <a:r>
              <a:rPr lang="ru-RU" sz="1300" dirty="0">
                <a:latin typeface="Times New Roman" pitchFamily="18" charset="0"/>
                <a:cs typeface="Times New Roman" pitchFamily="18" charset="0"/>
              </a:rPr>
              <a:t>Учить оказывать элементарную первую медицинскую помощь.</a:t>
            </a:r>
          </a:p>
          <a:p>
            <a:pPr indent="266700" algn="just"/>
            <a:r>
              <a:rPr lang="ru-RU" sz="1300" dirty="0">
                <a:latin typeface="Times New Roman" pitchFamily="18" charset="0"/>
                <a:cs typeface="Times New Roman" pitchFamily="18" charset="0"/>
              </a:rPr>
              <a:t> Способствовать обогащению сюжета детских игр. </a:t>
            </a:r>
          </a:p>
          <a:p>
            <a:pPr indent="266700" algn="just"/>
            <a:r>
              <a:rPr lang="ru-RU" sz="1300" dirty="0">
                <a:latin typeface="Times New Roman" pitchFamily="18" charset="0"/>
                <a:cs typeface="Times New Roman" pitchFamily="18" charset="0"/>
              </a:rPr>
              <a:t>Приучать детей к самостоятельному подбору основного игрового</a:t>
            </a:r>
          </a:p>
          <a:p>
            <a:pPr indent="266700" algn="just"/>
            <a:r>
              <a:rPr lang="ru-RU" sz="1300" dirty="0">
                <a:latin typeface="Times New Roman" pitchFamily="18" charset="0"/>
                <a:cs typeface="Times New Roman" pitchFamily="18" charset="0"/>
              </a:rPr>
              <a:t>оборудования.</a:t>
            </a:r>
          </a:p>
          <a:p>
            <a:pPr indent="266700" algn="just"/>
            <a:r>
              <a:rPr lang="ru-RU" sz="1300" dirty="0">
                <a:latin typeface="Times New Roman" pitchFamily="18" charset="0"/>
                <a:cs typeface="Times New Roman" pitchFamily="18" charset="0"/>
              </a:rPr>
              <a:t> Продолжать обучение умениям ролевого взаимодействия в соответствии с нормами этикета (доброжелательный тон, расположение друг к другу). </a:t>
            </a:r>
          </a:p>
          <a:p>
            <a:pPr indent="266700"/>
            <a:r>
              <a:rPr lang="ru-RU" sz="1300" dirty="0">
                <a:latin typeface="Times New Roman" pitchFamily="18" charset="0"/>
                <a:cs typeface="Times New Roman" pitchFamily="18" charset="0"/>
              </a:rPr>
              <a:t> Обогащать речь детей.</a:t>
            </a:r>
            <a:r>
              <a:rPr lang="ru-RU" sz="1400" b="1" i="1" dirty="0"/>
              <a:t> </a:t>
            </a:r>
          </a:p>
          <a:p>
            <a:pPr indent="266700" algn="just"/>
            <a:r>
              <a:rPr lang="ru-RU" sz="1300" b="1" i="1" dirty="0">
                <a:latin typeface="Times New Roman" pitchFamily="18" charset="0"/>
                <a:cs typeface="Times New Roman" pitchFamily="18" charset="0"/>
              </a:rPr>
              <a:t>Материалы: </a:t>
            </a:r>
            <a:r>
              <a:rPr lang="ru-RU" sz="1300" dirty="0">
                <a:latin typeface="Times New Roman" pitchFamily="18" charset="0"/>
                <a:cs typeface="Times New Roman" pitchFamily="18" charset="0"/>
              </a:rPr>
              <a:t>атрибуты для игры в больницу (шпатель, градусник, фонендоскоп, витамины, пластырь), ложка. </a:t>
            </a:r>
          </a:p>
          <a:p>
            <a:pPr indent="266700" algn="just"/>
            <a:r>
              <a:rPr lang="ru-RU" sz="1300" b="1" i="1" dirty="0">
                <a:latin typeface="Times New Roman" pitchFamily="18" charset="0"/>
                <a:cs typeface="Times New Roman" pitchFamily="18" charset="0"/>
              </a:rPr>
              <a:t>Предварительная работа:</a:t>
            </a:r>
            <a:endParaRPr lang="ru-RU" sz="1300" i="1" dirty="0">
              <a:latin typeface="Times New Roman" pitchFamily="18" charset="0"/>
              <a:cs typeface="Times New Roman" pitchFamily="18" charset="0"/>
            </a:endParaRPr>
          </a:p>
          <a:p>
            <a:pPr indent="266700" algn="just"/>
            <a:r>
              <a:rPr lang="ru-RU" sz="1300" dirty="0">
                <a:latin typeface="Times New Roman" pitchFamily="18" charset="0"/>
                <a:cs typeface="Times New Roman" pitchFamily="18" charset="0"/>
              </a:rPr>
              <a:t>Беседа о том, какими качествами должен обладать врач. </a:t>
            </a:r>
          </a:p>
          <a:p>
            <a:pPr indent="266700" algn="just"/>
            <a:r>
              <a:rPr lang="ru-RU" sz="1300" dirty="0">
                <a:latin typeface="Times New Roman" pitchFamily="18" charset="0"/>
                <a:cs typeface="Times New Roman" pitchFamily="18" charset="0"/>
              </a:rPr>
              <a:t>Беседа о больничных принадлежностях. </a:t>
            </a:r>
          </a:p>
          <a:p>
            <a:pPr indent="266700" algn="just"/>
            <a:r>
              <a:rPr lang="ru-RU" sz="1300" dirty="0">
                <a:latin typeface="Times New Roman" pitchFamily="18" charset="0"/>
                <a:cs typeface="Times New Roman" pitchFamily="18" charset="0"/>
              </a:rPr>
              <a:t> Самостоятельная организация игровой обстановки в совместной деятельности с</a:t>
            </a:r>
          </a:p>
          <a:p>
            <a:pPr indent="266700" algn="just"/>
            <a:r>
              <a:rPr lang="ru-RU" sz="1300" dirty="0">
                <a:latin typeface="Times New Roman" pitchFamily="18" charset="0"/>
                <a:cs typeface="Times New Roman" pitchFamily="18" charset="0"/>
              </a:rPr>
              <a:t>воспитателем.</a:t>
            </a:r>
          </a:p>
          <a:p>
            <a:pPr indent="266700" algn="just"/>
            <a:r>
              <a:rPr lang="ru-RU" sz="1300" dirty="0">
                <a:latin typeface="Times New Roman" pitchFamily="18" charset="0"/>
                <a:cs typeface="Times New Roman" pitchFamily="18" charset="0"/>
              </a:rPr>
              <a:t> Беседа о частях тела человека. </a:t>
            </a:r>
          </a:p>
          <a:p>
            <a:pPr indent="266700" algn="just"/>
            <a:r>
              <a:rPr lang="ru-RU" sz="1300" dirty="0">
                <a:latin typeface="Times New Roman" pitchFamily="18" charset="0"/>
                <a:cs typeface="Times New Roman" pitchFamily="18" charset="0"/>
              </a:rPr>
              <a:t>Чтение сказки К. Чуковского «Доктор Айболит»</a:t>
            </a:r>
          </a:p>
          <a:p>
            <a:pPr indent="266700" algn="just"/>
            <a:r>
              <a:rPr lang="ru-RU" sz="1300" b="1" i="1" dirty="0">
                <a:latin typeface="Times New Roman" pitchFamily="18" charset="0"/>
                <a:cs typeface="Times New Roman" pitchFamily="18" charset="0"/>
              </a:rPr>
              <a:t>Ход игры: </a:t>
            </a:r>
          </a:p>
          <a:p>
            <a:pPr indent="266700" algn="just"/>
            <a:r>
              <a:rPr lang="ru-RU" sz="1300" dirty="0">
                <a:latin typeface="Times New Roman" pitchFamily="18" charset="0"/>
                <a:cs typeface="Times New Roman" pitchFamily="18" charset="0"/>
              </a:rPr>
              <a:t>Дети заходят, в групповую комнату там сидит кошка Мурка и горько  плачет.</a:t>
            </a:r>
          </a:p>
          <a:p>
            <a:pPr indent="266700" algn="just"/>
            <a:r>
              <a:rPr lang="ru-RU" sz="1300" dirty="0">
                <a:latin typeface="Times New Roman" pitchFamily="18" charset="0"/>
                <a:cs typeface="Times New Roman" pitchFamily="18" charset="0"/>
              </a:rPr>
              <a:t>-Здравствуйте!</a:t>
            </a:r>
          </a:p>
          <a:p>
            <a:pPr indent="266700" algn="just"/>
            <a:r>
              <a:rPr lang="ru-RU" sz="1300" dirty="0">
                <a:latin typeface="Times New Roman" pitchFamily="18" charset="0"/>
                <a:cs typeface="Times New Roman" pitchFamily="18" charset="0"/>
              </a:rPr>
              <a:t>-Ребята поздоровайтесь с кошкой Муркой (Здравствуйте).</a:t>
            </a:r>
          </a:p>
          <a:p>
            <a:pPr indent="266700" algn="just"/>
            <a:r>
              <a:rPr lang="ru-RU" sz="1300" dirty="0">
                <a:latin typeface="Times New Roman" pitchFamily="18" charset="0"/>
                <a:cs typeface="Times New Roman" pitchFamily="18" charset="0"/>
              </a:rPr>
              <a:t>-Как хорошо, что ты к нам пришла. Поиграешь немного с ребятами? (Нет, не</a:t>
            </a:r>
            <a:br>
              <a:rPr lang="ru-RU" sz="1300" dirty="0">
                <a:latin typeface="Times New Roman" pitchFamily="18" charset="0"/>
                <a:cs typeface="Times New Roman" pitchFamily="18" charset="0"/>
              </a:rPr>
            </a:br>
            <a:r>
              <a:rPr lang="ru-RU" sz="1300" dirty="0">
                <a:latin typeface="Times New Roman" pitchFamily="18" charset="0"/>
                <a:cs typeface="Times New Roman" pitchFamily="18" charset="0"/>
              </a:rPr>
              <a:t>хочу!).</a:t>
            </a:r>
          </a:p>
          <a:p>
            <a:pPr indent="266700" algn="just"/>
            <a:r>
              <a:rPr lang="ru-RU" sz="1300" dirty="0">
                <a:latin typeface="Times New Roman" pitchFamily="18" charset="0"/>
                <a:cs typeface="Times New Roman" pitchFamily="18" charset="0"/>
              </a:rPr>
              <a:t>-Мурка, а молоко хочешь? (Нет, не хочу!)</a:t>
            </a:r>
          </a:p>
          <a:p>
            <a:pPr indent="266700" algn="just"/>
            <a:r>
              <a:rPr lang="ru-RU" sz="1300" dirty="0">
                <a:latin typeface="Times New Roman" pitchFamily="18" charset="0"/>
                <a:cs typeface="Times New Roman" pitchFamily="18" charset="0"/>
              </a:rPr>
              <a:t>- Мурка, а печенье хочешь? (Нет, не хочу!)</a:t>
            </a:r>
          </a:p>
          <a:p>
            <a:pPr indent="266700" algn="just"/>
            <a:r>
              <a:rPr lang="ru-RU" sz="1300" dirty="0">
                <a:latin typeface="Times New Roman" pitchFamily="18" charset="0"/>
                <a:cs typeface="Times New Roman" pitchFamily="18" charset="0"/>
              </a:rPr>
              <a:t>-И игрушки новые не хочешь посмотреть у ребят? (Нет, не хочу!)</a:t>
            </a:r>
            <a:br>
              <a:rPr lang="ru-RU" sz="1300" dirty="0">
                <a:latin typeface="Times New Roman" pitchFamily="18" charset="0"/>
                <a:cs typeface="Times New Roman" pitchFamily="18" charset="0"/>
              </a:rPr>
            </a:br>
            <a:r>
              <a:rPr lang="ru-RU" sz="1300" dirty="0">
                <a:latin typeface="Times New Roman" pitchFamily="18" charset="0"/>
                <a:cs typeface="Times New Roman" pitchFamily="18" charset="0"/>
              </a:rPr>
              <a:t>-Ребята как вы думаете, что случилось с Муркой? (Мурка, наверное, заболела).</a:t>
            </a:r>
            <a:br>
              <a:rPr lang="ru-RU" sz="1300" dirty="0">
                <a:latin typeface="Times New Roman" pitchFamily="18" charset="0"/>
                <a:cs typeface="Times New Roman" pitchFamily="18" charset="0"/>
              </a:rPr>
            </a:br>
            <a:r>
              <a:rPr lang="ru-RU" sz="1300" dirty="0">
                <a:latin typeface="Times New Roman" pitchFamily="18" charset="0"/>
                <a:cs typeface="Times New Roman" pitchFamily="18" charset="0"/>
              </a:rPr>
              <a:t>-Что же нам теперь делать? (Надо лечить)</a:t>
            </a:r>
          </a:p>
          <a:p>
            <a:pPr indent="266700" algn="just"/>
            <a:r>
              <a:rPr lang="ru-RU" sz="1300" dirty="0">
                <a:latin typeface="Times New Roman" pitchFamily="18" charset="0"/>
                <a:cs typeface="Times New Roman" pitchFamily="18" charset="0"/>
              </a:rPr>
              <a:t>-А кто лечит больных? (Доктор, врач)</a:t>
            </a:r>
          </a:p>
          <a:p>
            <a:pPr indent="266700" algn="just"/>
            <a:r>
              <a:rPr lang="ru-RU" sz="1300" dirty="0">
                <a:latin typeface="Times New Roman" pitchFamily="18" charset="0"/>
                <a:cs typeface="Times New Roman" pitchFamily="18" charset="0"/>
              </a:rPr>
              <a:t>-Ребята, Мурка, давайте пройдем в больницу и там посмотрим, что же случилось</a:t>
            </a:r>
          </a:p>
          <a:p>
            <a:pPr indent="266700" algn="just"/>
            <a:r>
              <a:rPr lang="ru-RU" sz="1300" dirty="0">
                <a:latin typeface="Times New Roman" pitchFamily="18" charset="0"/>
                <a:cs typeface="Times New Roman" pitchFamily="18" charset="0"/>
              </a:rPr>
              <a:t>с нашим другом.</a:t>
            </a:r>
          </a:p>
          <a:p>
            <a:pPr indent="266700" algn="just"/>
            <a:r>
              <a:rPr lang="ru-RU" sz="1300" dirty="0">
                <a:latin typeface="Times New Roman" pitchFamily="18" charset="0"/>
                <a:cs typeface="Times New Roman" pitchFamily="18" charset="0"/>
              </a:rPr>
              <a:t>Добрый доктор Айболит,</a:t>
            </a:r>
          </a:p>
          <a:p>
            <a:pPr indent="266700" algn="just"/>
            <a:r>
              <a:rPr lang="ru-RU" sz="1300" dirty="0">
                <a:latin typeface="Times New Roman" pitchFamily="18" charset="0"/>
                <a:cs typeface="Times New Roman" pitchFamily="18" charset="0"/>
              </a:rPr>
              <a:t>Он под деревом сидит.</a:t>
            </a:r>
          </a:p>
        </p:txBody>
      </p:sp>
      <p:sp>
        <p:nvSpPr>
          <p:cNvPr id="40965" name="Rectangle 5"/>
          <p:cNvSpPr>
            <a:spLocks noChangeArrowheads="1"/>
          </p:cNvSpPr>
          <p:nvPr/>
        </p:nvSpPr>
        <p:spPr bwMode="auto">
          <a:xfrm>
            <a:off x="1557338" y="179388"/>
            <a:ext cx="3773487" cy="885825"/>
          </a:xfrm>
          <a:prstGeom prst="rect">
            <a:avLst/>
          </a:prstGeom>
          <a:noFill/>
          <a:ln w="9525">
            <a:noFill/>
            <a:miter lim="800000"/>
            <a:headEnd/>
            <a:tailEnd/>
          </a:ln>
        </p:spPr>
        <p:txBody>
          <a:bodyPr>
            <a:spAutoFit/>
          </a:bodyPr>
          <a:lstStyle/>
          <a:p>
            <a:pPr algn="ctr"/>
            <a:r>
              <a:rPr lang="ru-RU" sz="2000" b="1" i="1">
                <a:latin typeface="Monotype Corsiva" pitchFamily="66" charset="0"/>
              </a:rPr>
              <a:t>Конспект  сюжетно ролевой игры</a:t>
            </a:r>
            <a:r>
              <a:rPr lang="ru-RU" sz="1600" b="1" i="1">
                <a:latin typeface="Monotype Corsiva" pitchFamily="66" charset="0"/>
              </a:rPr>
              <a:t>    </a:t>
            </a:r>
          </a:p>
          <a:p>
            <a:pPr algn="ctr"/>
            <a:r>
              <a:rPr lang="ru-RU" sz="1600" b="1" i="1">
                <a:latin typeface="Monotype Corsiva" pitchFamily="66" charset="0"/>
              </a:rPr>
              <a:t>«Кошка Мурка заболела»  для детей 3-4 лет</a:t>
            </a:r>
          </a:p>
          <a:p>
            <a:pPr algn="ctr"/>
            <a:r>
              <a:rPr lang="ru-RU" sz="1600" b="1" i="1">
                <a:latin typeface="Monotype Corsiva" pitchFamily="66" charset="0"/>
              </a:rPr>
              <a:t>Воспитатель: Хон Е.А. </a:t>
            </a:r>
          </a:p>
        </p:txBody>
      </p:sp>
      <p:sp>
        <p:nvSpPr>
          <p:cNvPr id="4096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018.jpg"/>
          <p:cNvPicPr>
            <a:picLocks noChangeAspect="1"/>
          </p:cNvPicPr>
          <p:nvPr/>
        </p:nvPicPr>
        <p:blipFill>
          <a:blip r:embed="rId2"/>
          <a:stretch>
            <a:fillRect/>
          </a:stretch>
        </p:blipFill>
        <p:spPr>
          <a:xfrm>
            <a:off x="0" y="3166"/>
            <a:ext cx="6858000" cy="9137667"/>
          </a:xfrm>
          <a:prstGeom prst="rect">
            <a:avLst/>
          </a:prstGeom>
        </p:spPr>
      </p:pic>
      <p:sp>
        <p:nvSpPr>
          <p:cNvPr id="6146" name="Нижний колонтитул 4"/>
          <p:cNvSpPr>
            <a:spLocks noGrp="1"/>
          </p:cNvSpPr>
          <p:nvPr>
            <p:ph type="ftr" sz="quarter" idx="11"/>
          </p:nvPr>
        </p:nvSpPr>
        <p:spPr bwMode="auto">
          <a:noFill/>
          <a:ln>
            <a:miter lim="800000"/>
            <a:headEnd/>
            <a:tailEnd/>
          </a:ln>
        </p:spPr>
        <p:txBody>
          <a:bodyPr/>
          <a:lstStyle/>
          <a:p>
            <a:r>
              <a:rPr lang="ru-RU" smtClean="0"/>
              <a:t>3</a:t>
            </a:r>
          </a:p>
        </p:txBody>
      </p:sp>
      <p:sp>
        <p:nvSpPr>
          <p:cNvPr id="6148" name="WordArt 11"/>
          <p:cNvSpPr>
            <a:spLocks noChangeArrowheads="1" noChangeShapeType="1" noTextEdit="1"/>
          </p:cNvSpPr>
          <p:nvPr/>
        </p:nvSpPr>
        <p:spPr bwMode="auto">
          <a:xfrm>
            <a:off x="2708275" y="504825"/>
            <a:ext cx="2279650" cy="328613"/>
          </a:xfrm>
          <a:prstGeom prst="rect">
            <a:avLst/>
          </a:prstGeom>
        </p:spPr>
        <p:txBody>
          <a:bodyPr wrap="none" fromWordArt="1">
            <a:prstTxWarp prst="textPlain">
              <a:avLst>
                <a:gd name="adj" fmla="val 50000"/>
              </a:avLst>
            </a:prstTxWarp>
          </a:bodyPr>
          <a:lstStyle/>
          <a:p>
            <a:pPr algn="ctr"/>
            <a:r>
              <a:rPr lang="ru-RU"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Предисловие</a:t>
            </a:r>
          </a:p>
        </p:txBody>
      </p:sp>
      <p:cxnSp>
        <p:nvCxnSpPr>
          <p:cNvPr id="5" name="Прямая соединительная линия 4"/>
          <p:cNvCxnSpPr/>
          <p:nvPr/>
        </p:nvCxnSpPr>
        <p:spPr>
          <a:xfrm>
            <a:off x="1779588" y="933450"/>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6150" name="Прямоугольник 3"/>
          <p:cNvSpPr>
            <a:spLocks noChangeArrowheads="1"/>
          </p:cNvSpPr>
          <p:nvPr/>
        </p:nvSpPr>
        <p:spPr bwMode="auto">
          <a:xfrm>
            <a:off x="1844675" y="1258888"/>
            <a:ext cx="3429000" cy="685800"/>
          </a:xfrm>
          <a:prstGeom prst="rect">
            <a:avLst/>
          </a:prstGeom>
          <a:noFill/>
          <a:ln w="9525">
            <a:noFill/>
            <a:miter lim="800000"/>
            <a:headEnd/>
            <a:tailEnd/>
          </a:ln>
        </p:spPr>
        <p:txBody>
          <a:bodyPr>
            <a:spAutoFit/>
          </a:bodyPr>
          <a:lstStyle/>
          <a:p>
            <a:pPr algn="ctr">
              <a:spcBef>
                <a:spcPct val="50000"/>
              </a:spcBef>
            </a:pPr>
            <a:r>
              <a:rPr lang="ru-RU" b="1">
                <a:latin typeface="Monotype Corsiva" pitchFamily="66" charset="0"/>
              </a:rPr>
              <a:t>Уважаемые  коллеги!</a:t>
            </a:r>
          </a:p>
          <a:p>
            <a:pPr algn="ctr">
              <a:spcBef>
                <a:spcPct val="50000"/>
              </a:spcBef>
            </a:pPr>
            <a:endParaRPr lang="ru-RU" sz="1400">
              <a:latin typeface="Times New Roman" pitchFamily="18" charset="0"/>
            </a:endParaRPr>
          </a:p>
        </p:txBody>
      </p:sp>
      <p:sp>
        <p:nvSpPr>
          <p:cNvPr id="6151" name="Прямоугольник 4"/>
          <p:cNvSpPr>
            <a:spLocks noChangeArrowheads="1"/>
          </p:cNvSpPr>
          <p:nvPr/>
        </p:nvSpPr>
        <p:spPr bwMode="auto">
          <a:xfrm>
            <a:off x="476250" y="1763713"/>
            <a:ext cx="6072188" cy="5410200"/>
          </a:xfrm>
          <a:prstGeom prst="rect">
            <a:avLst/>
          </a:prstGeom>
          <a:noFill/>
          <a:ln w="9525">
            <a:noFill/>
            <a:miter lim="800000"/>
            <a:headEnd/>
            <a:tailEnd/>
          </a:ln>
        </p:spPr>
        <p:txBody>
          <a:bodyPr>
            <a:spAutoFit/>
          </a:bodyPr>
          <a:lstStyle/>
          <a:p>
            <a:pPr indent="361950" algn="r"/>
            <a:endParaRPr lang="ru-RU" sz="1400" i="1">
              <a:latin typeface="Times New Roman" pitchFamily="18" charset="0"/>
            </a:endParaRPr>
          </a:p>
          <a:p>
            <a:pPr indent="361950" algn="just"/>
            <a:r>
              <a:rPr lang="ru-RU" sz="1400" i="1">
                <a:latin typeface="Times New Roman" pitchFamily="18" charset="0"/>
                <a:cs typeface="Times New Roman" pitchFamily="18" charset="0"/>
              </a:rPr>
              <a:t>Пятый номер журнала «Разноцветный детский сад» посвящен итогам 2009- 2010 учебного года.</a:t>
            </a:r>
          </a:p>
          <a:p>
            <a:pPr indent="361950" algn="just"/>
            <a:r>
              <a:rPr lang="ru-RU" sz="1400" i="1">
                <a:latin typeface="Times New Roman" pitchFamily="18" charset="0"/>
                <a:cs typeface="Times New Roman" pitchFamily="18" charset="0"/>
              </a:rPr>
              <a:t>На страницах издания представлен опыт работы дошкольных образовательных учреждений, принимавших участие в муниципальных методических объединениях  в течение учебного года и показавших высокие результаты учебно- воспитательной работы.</a:t>
            </a:r>
          </a:p>
          <a:p>
            <a:pPr indent="361950" algn="just"/>
            <a:r>
              <a:rPr lang="ru-RU" sz="1400" i="1">
                <a:latin typeface="Times New Roman" pitchFamily="18" charset="0"/>
                <a:cs typeface="Times New Roman" pitchFamily="18" charset="0"/>
              </a:rPr>
              <a:t>В рубрике «Интервью» Вас ждет встреча с заместителем директора, начальником отдела информатизации образования МОУ ДПОС «Учебно- методического центра» г.Энгельса Бух Натальей Николаевной, которая  рассказала об итогах работы информационного отдела в прошедшем учебном году и значении информационно – коммуникационных технологий в современном образовательном учреждении.</a:t>
            </a:r>
          </a:p>
          <a:p>
            <a:pPr indent="361950" algn="just"/>
            <a:r>
              <a:rPr lang="ru-RU" sz="1400" i="1">
                <a:latin typeface="Times New Roman" pitchFamily="18" charset="0"/>
                <a:cs typeface="Times New Roman" pitchFamily="18" charset="0"/>
              </a:rPr>
              <a:t>В  «Методическом справочнике» Вы сможете познакомиться  с кратким анализом работы методистов  Борсук А.В., Сидорик Н.В. и Назаровой М.В. по  различным направлениям работы, связанных с дошкольным образованием.</a:t>
            </a:r>
          </a:p>
          <a:p>
            <a:pPr indent="361950" algn="just"/>
            <a:r>
              <a:rPr lang="ru-RU" sz="1400" i="1">
                <a:latin typeface="Times New Roman" pitchFamily="18" charset="0"/>
                <a:cs typeface="Times New Roman" pitchFamily="18" charset="0"/>
              </a:rPr>
              <a:t>В связи с днем рождения великого русского поэта А.С. Пушкина в номере размещен материал воспитателей ДОУ на поэтическую тематику: «Сочинять лимерики- это весело!» и </a:t>
            </a:r>
            <a:r>
              <a:rPr lang="ru-RU" sz="1400" i="1">
                <a:solidFill>
                  <a:srgbClr val="000000"/>
                </a:solidFill>
                <a:latin typeface="Times New Roman" pitchFamily="18" charset="0"/>
                <a:cs typeface="Times New Roman" pitchFamily="18" charset="0"/>
              </a:rPr>
              <a:t>«У Лукоморья дуб зеленый...»</a:t>
            </a:r>
            <a:r>
              <a:rPr lang="ru-RU" sz="1400">
                <a:latin typeface="Times New Roman" pitchFamily="18" charset="0"/>
                <a:cs typeface="Times New Roman" pitchFamily="18" charset="0"/>
              </a:rPr>
              <a:t> .</a:t>
            </a:r>
          </a:p>
          <a:p>
            <a:pPr indent="361950" algn="just"/>
            <a:r>
              <a:rPr lang="ru-RU" sz="1400" i="1">
                <a:latin typeface="Times New Roman" pitchFamily="18" charset="0"/>
                <a:cs typeface="Times New Roman" pitchFamily="18" charset="0"/>
              </a:rPr>
              <a:t>В следующем номере журнала «Разноцветный детский сад» мы рады представить Вам новые рубрики и  отрезные практические приложения.</a:t>
            </a:r>
          </a:p>
          <a:p>
            <a:pPr indent="361950" algn="just"/>
            <a:r>
              <a:rPr lang="ru-RU" sz="1400" i="1">
                <a:latin typeface="Times New Roman" pitchFamily="18" charset="0"/>
                <a:cs typeface="Times New Roman" pitchFamily="18" charset="0"/>
              </a:rPr>
              <a:t>Желаем Вам приятного прочтения и отличного отдыха!</a:t>
            </a:r>
          </a:p>
          <a:p>
            <a:pPr indent="361950" algn="just"/>
            <a:endParaRPr lang="ru-RU" sz="1400" i="1">
              <a:latin typeface="Times New Roman" pitchFamily="18" charset="0"/>
              <a:cs typeface="Times New Roman" pitchFamily="18" charset="0"/>
            </a:endParaRPr>
          </a:p>
          <a:p>
            <a:pPr indent="361950" algn="r"/>
            <a:r>
              <a:rPr lang="ru-RU" sz="1400" i="1">
                <a:latin typeface="Times New Roman" pitchFamily="18" charset="0"/>
                <a:cs typeface="Times New Roman" pitchFamily="18" charset="0"/>
              </a:rPr>
              <a:t>Редакция</a:t>
            </a:r>
            <a:endParaRPr lang="ru-RU" sz="1400" i="1">
              <a:latin typeface="Times New Roman" pitchFamily="18" charset="0"/>
            </a:endParaRPr>
          </a:p>
        </p:txBody>
      </p:sp>
      <p:sp>
        <p:nvSpPr>
          <p:cNvPr id="615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latin typeface="Calibri" pitchFamily="34" charset="0"/>
              </a:rPr>
              <a:t>3</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010.jpg"/>
          <p:cNvPicPr>
            <a:picLocks noChangeAspect="1"/>
          </p:cNvPicPr>
          <p:nvPr/>
        </p:nvPicPr>
        <p:blipFill>
          <a:blip r:embed="rId2"/>
          <a:stretch>
            <a:fillRect/>
          </a:stretch>
        </p:blipFill>
        <p:spPr>
          <a:xfrm>
            <a:off x="0" y="3166"/>
            <a:ext cx="6858000" cy="9137667"/>
          </a:xfrm>
          <a:prstGeom prst="rect">
            <a:avLst/>
          </a:prstGeom>
        </p:spPr>
      </p:pic>
      <p:sp>
        <p:nvSpPr>
          <p:cNvPr id="41987" name="TextBox 2"/>
          <p:cNvSpPr txBox="1">
            <a:spLocks noChangeArrowheads="1"/>
          </p:cNvSpPr>
          <p:nvPr/>
        </p:nvSpPr>
        <p:spPr bwMode="auto">
          <a:xfrm>
            <a:off x="357188" y="285750"/>
            <a:ext cx="6215062" cy="6257925"/>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Приходи к нему лечиться</a:t>
            </a:r>
          </a:p>
          <a:p>
            <a:pPr algn="just"/>
            <a:r>
              <a:rPr lang="ru-RU" sz="1300">
                <a:latin typeface="Times New Roman" pitchFamily="18" charset="0"/>
                <a:cs typeface="Times New Roman" pitchFamily="18" charset="0"/>
              </a:rPr>
              <a:t>И корова и волчица... и кошка Мурка к нам пришла. </a:t>
            </a:r>
          </a:p>
          <a:p>
            <a:pPr algn="just"/>
            <a:r>
              <a:rPr lang="ru-RU" sz="1300">
                <a:latin typeface="Times New Roman" pitchFamily="18" charset="0"/>
                <a:cs typeface="Times New Roman" pitchFamily="18" charset="0"/>
              </a:rPr>
              <a:t>-Я буду добрым доктором . А вы будете мне помогать?(Да) </a:t>
            </a:r>
          </a:p>
          <a:p>
            <a:pPr algn="just"/>
            <a:r>
              <a:rPr lang="ru-RU" sz="1300">
                <a:latin typeface="Times New Roman" pitchFamily="18" charset="0"/>
                <a:cs typeface="Times New Roman" pitchFamily="18" charset="0"/>
              </a:rPr>
              <a:t>-Тогда ты Саша будешь медбратом, а Лиза медсестрой. </a:t>
            </a:r>
          </a:p>
          <a:p>
            <a:pPr algn="just"/>
            <a:r>
              <a:rPr lang="ru-RU" sz="1300">
                <a:latin typeface="Times New Roman" pitchFamily="18" charset="0"/>
                <a:cs typeface="Times New Roman" pitchFamily="18" charset="0"/>
              </a:rPr>
              <a:t>-Надевайте халаты, колпак, косынку.</a:t>
            </a:r>
          </a:p>
          <a:p>
            <a:r>
              <a:rPr lang="ru-RU" sz="1300">
                <a:latin typeface="Times New Roman" pitchFamily="18" charset="0"/>
                <a:cs typeface="Times New Roman" pitchFamily="18" charset="0"/>
              </a:rPr>
              <a:t>-Как же нам узнать заболела она или нет? (Температуру надо померить,</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горло посмотреть и т.д.).</a:t>
            </a:r>
            <a:r>
              <a:rPr lang="ru-RU" sz="1400" i="1"/>
              <a:t> </a:t>
            </a:r>
          </a:p>
          <a:p>
            <a:r>
              <a:rPr lang="ru-RU" sz="1300">
                <a:latin typeface="Times New Roman" pitchFamily="18" charset="0"/>
                <a:cs typeface="Times New Roman" pitchFamily="18" charset="0"/>
              </a:rPr>
              <a:t>Саша и Лиза измеряют температуру, смотрят горло, живот, слушают фонендоскопом грудь.</a:t>
            </a:r>
          </a:p>
          <a:p>
            <a:r>
              <a:rPr lang="ru-RU" sz="1300">
                <a:latin typeface="Times New Roman" pitchFamily="18" charset="0"/>
                <a:cs typeface="Times New Roman" pitchFamily="18" charset="0"/>
              </a:rPr>
              <a:t>-Что у тебя болит? Живот? (Нет)</a:t>
            </a:r>
          </a:p>
          <a:p>
            <a:r>
              <a:rPr lang="ru-RU" sz="1300">
                <a:latin typeface="Times New Roman" pitchFamily="18" charset="0"/>
                <a:cs typeface="Times New Roman" pitchFamily="18" charset="0"/>
              </a:rPr>
              <a:t>- Горло? (Нет)</a:t>
            </a:r>
          </a:p>
          <a:p>
            <a:r>
              <a:rPr lang="ru-RU" sz="1300">
                <a:latin typeface="Times New Roman" pitchFamily="18" charset="0"/>
                <a:cs typeface="Times New Roman" pitchFamily="18" charset="0"/>
              </a:rPr>
              <a:t>-Голова? (Да, голова очень болит!)</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-Да у неё здесь шишка и синяк.</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-Надо срочно что-то делать!</a:t>
            </a:r>
          </a:p>
          <a:p>
            <a:r>
              <a:rPr lang="ru-RU" sz="1300">
                <a:latin typeface="Times New Roman" pitchFamily="18" charset="0"/>
                <a:cs typeface="Times New Roman" pitchFamily="18" charset="0"/>
              </a:rPr>
              <a:t>-Медбрат, медсестра, что же делать? (Надо приложить что-нибудь холодное).</a:t>
            </a:r>
          </a:p>
          <a:p>
            <a:r>
              <a:rPr lang="ru-RU" sz="1300">
                <a:latin typeface="Times New Roman" pitchFamily="18" charset="0"/>
                <a:cs typeface="Times New Roman" pitchFamily="18" charset="0"/>
              </a:rPr>
              <a:t>-Зимой можно приложить снег, лед, сосульку. Но  у нас сейчас нет под рукой снега,</a:t>
            </a:r>
          </a:p>
          <a:p>
            <a:r>
              <a:rPr lang="ru-RU" sz="1300">
                <a:latin typeface="Times New Roman" pitchFamily="18" charset="0"/>
                <a:cs typeface="Times New Roman" pitchFamily="18" charset="0"/>
              </a:rPr>
              <a:t>а-а-а можно приложить ложку. (Воспитатель дает детям потрогать, какая  ложка холодная, затем предлагает Лизе приложить ложку к синяку, а Саше  приклеить пластырь).</a:t>
            </a:r>
          </a:p>
          <a:p>
            <a:r>
              <a:rPr lang="ru-RU" sz="1300">
                <a:latin typeface="Times New Roman" pitchFamily="18" charset="0"/>
                <a:cs typeface="Times New Roman" pitchFamily="18" charset="0"/>
              </a:rPr>
              <a:t>-Ну вот, наша кошечка совсем повеселела.</a:t>
            </a:r>
          </a:p>
          <a:p>
            <a:r>
              <a:rPr lang="ru-RU" sz="1300">
                <a:latin typeface="Times New Roman" pitchFamily="18" charset="0"/>
                <a:cs typeface="Times New Roman" pitchFamily="18" charset="0"/>
              </a:rPr>
              <a:t>(Мурка благодарит детей).</a:t>
            </a:r>
          </a:p>
          <a:p>
            <a:r>
              <a:rPr lang="ru-RU" sz="1300">
                <a:latin typeface="Times New Roman" pitchFamily="18" charset="0"/>
                <a:cs typeface="Times New Roman" pitchFamily="18" charset="0"/>
              </a:rPr>
              <a:t>-Что бы мы всегда были здоровыми, Лиза даст нам витаминов.</a:t>
            </a:r>
          </a:p>
          <a:p>
            <a:r>
              <a:rPr lang="ru-RU" sz="1300">
                <a:latin typeface="Times New Roman" pitchFamily="18" charset="0"/>
                <a:cs typeface="Times New Roman" pitchFamily="18" charset="0"/>
              </a:rPr>
              <a:t>-Все хорошо себя чувствуют? (Да)</a:t>
            </a:r>
          </a:p>
          <a:p>
            <a:r>
              <a:rPr lang="ru-RU" sz="1300">
                <a:latin typeface="Times New Roman" pitchFamily="18" charset="0"/>
                <a:cs typeface="Times New Roman" pitchFamily="18" charset="0"/>
              </a:rPr>
              <a:t>-Все здоровы? (Да)</a:t>
            </a:r>
          </a:p>
          <a:p>
            <a:r>
              <a:rPr lang="ru-RU" sz="1300">
                <a:latin typeface="Times New Roman" pitchFamily="18" charset="0"/>
                <a:cs typeface="Times New Roman" pitchFamily="18" charset="0"/>
              </a:rPr>
              <a:t>-Ну а теперь Мурка и ребята давай потанцуем.</a:t>
            </a:r>
          </a:p>
          <a:p>
            <a:pPr algn="just"/>
            <a:endParaRPr lang="ru-RU" sz="1300">
              <a:latin typeface="Times New Roman" pitchFamily="18" charset="0"/>
              <a:cs typeface="Times New Roman" pitchFamily="18" charset="0"/>
            </a:endParaRPr>
          </a:p>
          <a:p>
            <a:pPr algn="just"/>
            <a:endParaRPr lang="ru-RU" sz="1300">
              <a:latin typeface="Times New Roman" pitchFamily="18" charset="0"/>
              <a:cs typeface="Times New Roman" pitchFamily="18" charset="0"/>
            </a:endParaRPr>
          </a:p>
          <a:p>
            <a:pPr algn="just"/>
            <a:endParaRPr lang="ru-RU" sz="1300">
              <a:latin typeface="Times New Roman" pitchFamily="18" charset="0"/>
              <a:cs typeface="Times New Roman" pitchFamily="18" charset="0"/>
            </a:endParaRPr>
          </a:p>
          <a:p>
            <a:pPr algn="just"/>
            <a:endParaRPr lang="ru-RU" sz="1300">
              <a:latin typeface="Times New Roman" pitchFamily="18" charset="0"/>
              <a:cs typeface="Times New Roman" pitchFamily="18" charset="0"/>
            </a:endParaRPr>
          </a:p>
          <a:p>
            <a:pPr algn="just"/>
            <a:endParaRPr lang="ru-RU" sz="1300">
              <a:latin typeface="Times New Roman" pitchFamily="18" charset="0"/>
              <a:cs typeface="Times New Roman" pitchFamily="18" charset="0"/>
            </a:endParaRPr>
          </a:p>
          <a:p>
            <a:endParaRPr lang="ru-RU" sz="1300">
              <a:latin typeface="Times New Roman" pitchFamily="18" charset="0"/>
              <a:cs typeface="Times New Roman" pitchFamily="18" charset="0"/>
            </a:endParaRPr>
          </a:p>
        </p:txBody>
      </p:sp>
      <p:sp>
        <p:nvSpPr>
          <p:cNvPr id="41989"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39</a:t>
            </a:r>
          </a:p>
        </p:txBody>
      </p:sp>
      <p:pic>
        <p:nvPicPr>
          <p:cNvPr id="6" name="Рисунок 5" descr="335.jpg"/>
          <p:cNvPicPr>
            <a:picLocks noChangeAspect="1"/>
          </p:cNvPicPr>
          <p:nvPr/>
        </p:nvPicPr>
        <p:blipFill>
          <a:blip r:embed="rId3"/>
          <a:stretch>
            <a:fillRect/>
          </a:stretch>
        </p:blipFill>
        <p:spPr>
          <a:xfrm>
            <a:off x="4000504" y="5214942"/>
            <a:ext cx="2568649" cy="3327568"/>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011.jpg"/>
          <p:cNvPicPr>
            <a:picLocks noChangeAspect="1"/>
          </p:cNvPicPr>
          <p:nvPr/>
        </p:nvPicPr>
        <p:blipFill>
          <a:blip r:embed="rId2"/>
          <a:stretch>
            <a:fillRect/>
          </a:stretch>
        </p:blipFill>
        <p:spPr>
          <a:xfrm>
            <a:off x="0" y="3166"/>
            <a:ext cx="6858000" cy="9137667"/>
          </a:xfrm>
          <a:prstGeom prst="rect">
            <a:avLst/>
          </a:prstGeom>
        </p:spPr>
      </p:pic>
      <p:sp>
        <p:nvSpPr>
          <p:cNvPr id="43011" name="Text Box 5"/>
          <p:cNvSpPr txBox="1">
            <a:spLocks noChangeArrowheads="1"/>
          </p:cNvSpPr>
          <p:nvPr/>
        </p:nvSpPr>
        <p:spPr bwMode="auto">
          <a:xfrm>
            <a:off x="2000250" y="785813"/>
            <a:ext cx="4286250" cy="1431925"/>
          </a:xfrm>
          <a:prstGeom prst="rect">
            <a:avLst/>
          </a:prstGeom>
          <a:noFill/>
          <a:ln w="9525">
            <a:noFill/>
            <a:miter lim="800000"/>
            <a:headEnd/>
            <a:tailEnd/>
          </a:ln>
        </p:spPr>
        <p:txBody>
          <a:bodyPr>
            <a:spAutoFit/>
          </a:bodyPr>
          <a:lstStyle/>
          <a:p>
            <a:pPr algn="ctr"/>
            <a:r>
              <a:rPr lang="ru-RU" sz="2000" b="1">
                <a:latin typeface="Monotype Corsiva" pitchFamily="66" charset="0"/>
              </a:rPr>
              <a:t>Программа духовно-нравственного </a:t>
            </a:r>
          </a:p>
          <a:p>
            <a:pPr algn="ctr"/>
            <a:r>
              <a:rPr lang="ru-RU" sz="2000" b="1">
                <a:latin typeface="Monotype Corsiva" pitchFamily="66" charset="0"/>
              </a:rPr>
              <a:t>воспитания дошкольников</a:t>
            </a:r>
          </a:p>
          <a:p>
            <a:pPr algn="ctr"/>
            <a:r>
              <a:rPr lang="ru-RU" sz="2000" b="1">
                <a:latin typeface="Monotype Corsiva" pitchFamily="66" charset="0"/>
              </a:rPr>
              <a:t>«</a:t>
            </a:r>
            <a:r>
              <a:rPr lang="ru-RU" sz="2000" b="1" i="1">
                <a:latin typeface="Monotype Corsiva" pitchFamily="66" charset="0"/>
              </a:rPr>
              <a:t>ЛЕСТВИЦА</a:t>
            </a:r>
            <a:r>
              <a:rPr lang="ru-RU" sz="2000" b="1">
                <a:latin typeface="Monotype Corsiva" pitchFamily="66" charset="0"/>
              </a:rPr>
              <a:t>»</a:t>
            </a:r>
            <a:endParaRPr lang="ru-RU" sz="2000">
              <a:latin typeface="Monotype Corsiva" pitchFamily="66" charset="0"/>
            </a:endParaRPr>
          </a:p>
          <a:p>
            <a:pPr algn="ctr"/>
            <a:r>
              <a:rPr lang="ru-RU" sz="1400">
                <a:latin typeface="Monotype Corsiva" pitchFamily="66" charset="0"/>
              </a:rPr>
              <a:t>(Программно-методическое сопровождение  организации </a:t>
            </a:r>
          </a:p>
          <a:p>
            <a:pPr algn="ctr"/>
            <a:r>
              <a:rPr lang="ru-RU" sz="1400">
                <a:latin typeface="Monotype Corsiva" pitchFamily="66" charset="0"/>
              </a:rPr>
              <a:t>деятельности клуба « Дошколенок»)</a:t>
            </a:r>
          </a:p>
        </p:txBody>
      </p:sp>
      <p:sp>
        <p:nvSpPr>
          <p:cNvPr id="43012" name="Text Box 6"/>
          <p:cNvSpPr txBox="1">
            <a:spLocks noChangeArrowheads="1"/>
          </p:cNvSpPr>
          <p:nvPr/>
        </p:nvSpPr>
        <p:spPr bwMode="auto">
          <a:xfrm>
            <a:off x="285750" y="2928938"/>
            <a:ext cx="6215063" cy="5846762"/>
          </a:xfrm>
          <a:prstGeom prst="rect">
            <a:avLst/>
          </a:prstGeom>
          <a:noFill/>
          <a:ln w="9525">
            <a:noFill/>
            <a:miter lim="800000"/>
            <a:headEnd/>
            <a:tailEnd/>
          </a:ln>
        </p:spPr>
        <p:txBody>
          <a:bodyPr>
            <a:spAutoFit/>
          </a:bodyPr>
          <a:lstStyle/>
          <a:p>
            <a:pPr algn="just">
              <a:tabLst>
                <a:tab pos="361950" algn="l"/>
              </a:tabLst>
            </a:pPr>
            <a:r>
              <a:rPr lang="ru-RU" sz="1300">
                <a:latin typeface="Times New Roman" pitchFamily="18" charset="0"/>
              </a:rPr>
              <a:t>отношения с окружающими, тяга к познанию и творчеству  – эти важнейшие аспекты внутреннего мира, соприкасаясь и взаимодействуя с которыми, формируется личность с позитивным взглядом на жизнь.</a:t>
            </a:r>
          </a:p>
          <a:p>
            <a:pPr algn="just">
              <a:tabLst>
                <a:tab pos="361950" algn="l"/>
              </a:tabLst>
            </a:pPr>
            <a:r>
              <a:rPr lang="ru-RU" sz="1300">
                <a:latin typeface="Times New Roman" pitchFamily="18" charset="0"/>
              </a:rPr>
              <a:t>        В настоящее время проблема воспитания душевно, психологически и физически здоровых детей стоит особенно остро. Погруженный в технократию мир предлагает ребенку информацию вместо чувства, заданную программу – вместо развития собственной фантазии, телевизор и игровой компьютер – вместо необходимого человеческого общения.   </a:t>
            </a:r>
          </a:p>
          <a:p>
            <a:pPr algn="just">
              <a:tabLst>
                <a:tab pos="361950" algn="l"/>
              </a:tabLst>
            </a:pPr>
            <a:r>
              <a:rPr lang="ru-RU" sz="1300">
                <a:latin typeface="Times New Roman" pitchFamily="18" charset="0"/>
              </a:rPr>
              <a:t>        Названные проблемы стали определяющими в разработке программы   по духовно-нравственному воспитанию дошкольников «ЛЕСТВИЦА», авторами которой являются Елисеева Елена Александровна, педагог дополнительного образования Детского центра «Кораблик»  и Белокопытова Ирина Юрьевна, учитель начальных классов МОУ СОШ № 42. </a:t>
            </a:r>
          </a:p>
          <a:p>
            <a:pPr algn="just">
              <a:tabLst>
                <a:tab pos="361950" algn="l"/>
              </a:tabLst>
            </a:pPr>
            <a:r>
              <a:rPr lang="ru-RU" sz="1300">
                <a:latin typeface="Times New Roman" pitchFamily="18" charset="0"/>
              </a:rPr>
              <a:t>        Программа духовно-нравственного воспитания дошкольников  «ЛЕСТВИЦА» - это  результат  работы   клуба  «Дошколенок», созданного  на базе МОУ ООШ № 2 в 2008 году.   Содержание  программы выстроено с учетом  преемственности  с тематическими блоками Программы педагогического сопровождения в духовно-нравственном воспитании участников образовательного процесса  МОУ ООШ № 2 «Одигитрия». Программа духовно-нравственного воспитания дошкольников  «ЛЕСТВИЦА» является подпрограммой  комплексной районной программы по духовно-нравственному воспитанию «Путь преображенья».</a:t>
            </a:r>
          </a:p>
          <a:p>
            <a:pPr algn="just">
              <a:tabLst>
                <a:tab pos="361950" algn="l"/>
              </a:tabLst>
            </a:pPr>
            <a:r>
              <a:rPr lang="ru-RU" sz="1300">
                <a:latin typeface="Times New Roman" pitchFamily="18" charset="0"/>
              </a:rPr>
              <a:t>        Работая  с дошкольниками, мы соблюдали  следующие </a:t>
            </a:r>
            <a:r>
              <a:rPr lang="ru-RU" sz="1300" u="sng">
                <a:latin typeface="Times New Roman" pitchFamily="18" charset="0"/>
              </a:rPr>
              <a:t>педагогические принципы</a:t>
            </a:r>
            <a:r>
              <a:rPr lang="ru-RU" sz="1300">
                <a:latin typeface="Times New Roman" pitchFamily="18" charset="0"/>
              </a:rPr>
              <a:t>:</a:t>
            </a:r>
          </a:p>
          <a:p>
            <a:pPr algn="just">
              <a:tabLst>
                <a:tab pos="361950" algn="l"/>
              </a:tabLst>
            </a:pPr>
            <a:r>
              <a:rPr lang="ru-RU" sz="1300">
                <a:latin typeface="Times New Roman" pitchFamily="18" charset="0"/>
              </a:rPr>
              <a:t>-принцип единства образовательного и воспитательного процессов;</a:t>
            </a:r>
          </a:p>
          <a:p>
            <a:pPr algn="just">
              <a:tabLst>
                <a:tab pos="361950" algn="l"/>
              </a:tabLst>
            </a:pPr>
            <a:r>
              <a:rPr lang="ru-RU" sz="1300">
                <a:latin typeface="Times New Roman" pitchFamily="18" charset="0"/>
              </a:rPr>
              <a:t>-приоритет духовных ценностей в воспитательно-образовательном процессе;</a:t>
            </a:r>
          </a:p>
          <a:p>
            <a:pPr algn="just">
              <a:tabLst>
                <a:tab pos="361950" algn="l"/>
              </a:tabLst>
            </a:pPr>
            <a:r>
              <a:rPr lang="ru-RU" sz="1300">
                <a:latin typeface="Times New Roman" pitchFamily="18" charset="0"/>
              </a:rPr>
              <a:t>-принцип интегрированного построения занятий;</a:t>
            </a:r>
          </a:p>
          <a:p>
            <a:pPr algn="just">
              <a:tabLst>
                <a:tab pos="361950" algn="l"/>
              </a:tabLst>
            </a:pPr>
            <a:r>
              <a:rPr lang="ru-RU" sz="1300">
                <a:latin typeface="Times New Roman" pitchFamily="18" charset="0"/>
              </a:rPr>
              <a:t>- принцип рефлексивного обучения;</a:t>
            </a:r>
          </a:p>
          <a:p>
            <a:pPr algn="just">
              <a:tabLst>
                <a:tab pos="361950" algn="l"/>
              </a:tabLst>
            </a:pPr>
            <a:r>
              <a:rPr lang="ru-RU" sz="1300">
                <a:latin typeface="Times New Roman" pitchFamily="18" charset="0"/>
              </a:rPr>
              <a:t>-принцип  дифференцированного подхода, учет индивидуальных особенностей каждого ребенка; </a:t>
            </a:r>
          </a:p>
        </p:txBody>
      </p:sp>
      <p:sp>
        <p:nvSpPr>
          <p:cNvPr id="43013" name="Text Box 7"/>
          <p:cNvSpPr txBox="1">
            <a:spLocks noChangeArrowheads="1"/>
          </p:cNvSpPr>
          <p:nvPr/>
        </p:nvSpPr>
        <p:spPr bwMode="auto">
          <a:xfrm>
            <a:off x="214313" y="1928813"/>
            <a:ext cx="2071687" cy="1004887"/>
          </a:xfrm>
          <a:prstGeom prst="rect">
            <a:avLst/>
          </a:prstGeom>
          <a:noFill/>
          <a:ln w="9525">
            <a:noFill/>
            <a:miter lim="800000"/>
            <a:headEnd/>
            <a:tailEnd/>
          </a:ln>
        </p:spPr>
        <p:txBody>
          <a:bodyPr>
            <a:spAutoFit/>
          </a:bodyPr>
          <a:lstStyle/>
          <a:p>
            <a:pPr algn="ctr"/>
            <a:r>
              <a:rPr lang="ru-RU" sz="1200">
                <a:latin typeface="Monotype Corsiva" pitchFamily="66" charset="0"/>
              </a:rPr>
              <a:t>Педагог дополнительного  образования                     </a:t>
            </a:r>
            <a:r>
              <a:rPr lang="ru-RU" sz="1200" b="1">
                <a:latin typeface="Monotype Corsiva" pitchFamily="66" charset="0"/>
              </a:rPr>
              <a:t>Елисеева Е.А.                   </a:t>
            </a:r>
            <a:r>
              <a:rPr lang="ru-RU" sz="1200">
                <a:latin typeface="Monotype Corsiva" pitchFamily="66" charset="0"/>
              </a:rPr>
              <a:t>Детский центр «Кораблик»</a:t>
            </a:r>
          </a:p>
          <a:p>
            <a:pPr algn="ctr"/>
            <a:r>
              <a:rPr lang="ru-RU" sz="1200">
                <a:latin typeface="Monotype Corsiva" pitchFamily="66" charset="0"/>
              </a:rPr>
              <a:t>г.Энгельс</a:t>
            </a:r>
          </a:p>
        </p:txBody>
      </p:sp>
      <p:sp>
        <p:nvSpPr>
          <p:cNvPr id="43014" name="WordArt 11"/>
          <p:cNvSpPr>
            <a:spLocks noChangeArrowheads="1" noChangeShapeType="1" noTextEdit="1"/>
          </p:cNvSpPr>
          <p:nvPr/>
        </p:nvSpPr>
        <p:spPr bwMode="auto">
          <a:xfrm>
            <a:off x="2143125" y="250825"/>
            <a:ext cx="4357688" cy="5080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педагога   дополнительного  образования </a:t>
            </a:r>
          </a:p>
        </p:txBody>
      </p:sp>
      <p:sp>
        <p:nvSpPr>
          <p:cNvPr id="43015" name="Line 11"/>
          <p:cNvSpPr>
            <a:spLocks noChangeShapeType="1"/>
          </p:cNvSpPr>
          <p:nvPr/>
        </p:nvSpPr>
        <p:spPr bwMode="auto">
          <a:xfrm>
            <a:off x="2143125" y="785813"/>
            <a:ext cx="4321175" cy="0"/>
          </a:xfrm>
          <a:prstGeom prst="line">
            <a:avLst/>
          </a:prstGeom>
          <a:noFill/>
          <a:ln w="19050">
            <a:solidFill>
              <a:srgbClr val="00FF00"/>
            </a:solidFill>
            <a:round/>
            <a:headEnd/>
            <a:tailEnd/>
          </a:ln>
        </p:spPr>
        <p:txBody>
          <a:bodyPr/>
          <a:lstStyle/>
          <a:p>
            <a:endParaRPr lang="ru-RU"/>
          </a:p>
        </p:txBody>
      </p:sp>
      <p:pic>
        <p:nvPicPr>
          <p:cNvPr id="43016" name="Picture 9" descr="IMG_0402"/>
          <p:cNvPicPr>
            <a:picLocks noChangeAspect="1" noChangeArrowheads="1"/>
          </p:cNvPicPr>
          <p:nvPr/>
        </p:nvPicPr>
        <p:blipFill>
          <a:blip r:embed="rId3"/>
          <a:srcRect/>
          <a:stretch>
            <a:fillRect/>
          </a:stretch>
        </p:blipFill>
        <p:spPr bwMode="auto">
          <a:xfrm>
            <a:off x="476250" y="179388"/>
            <a:ext cx="1414463" cy="1728787"/>
          </a:xfrm>
          <a:prstGeom prst="rect">
            <a:avLst/>
          </a:prstGeom>
          <a:noFill/>
          <a:ln w="9525">
            <a:noFill/>
            <a:miter lim="800000"/>
            <a:headEnd/>
            <a:tailEnd/>
          </a:ln>
        </p:spPr>
      </p:pic>
      <p:sp>
        <p:nvSpPr>
          <p:cNvPr id="43017" name="TextBox 8"/>
          <p:cNvSpPr txBox="1">
            <a:spLocks noChangeArrowheads="1"/>
          </p:cNvSpPr>
          <p:nvPr/>
        </p:nvSpPr>
        <p:spPr bwMode="auto">
          <a:xfrm>
            <a:off x="2071688" y="2143125"/>
            <a:ext cx="4500562" cy="885825"/>
          </a:xfrm>
          <a:prstGeom prst="rect">
            <a:avLst/>
          </a:prstGeom>
          <a:noFill/>
          <a:ln w="9525">
            <a:noFill/>
            <a:miter lim="800000"/>
            <a:headEnd/>
            <a:tailEnd/>
          </a:ln>
        </p:spPr>
        <p:txBody>
          <a:bodyPr>
            <a:spAutoFit/>
          </a:bodyPr>
          <a:lstStyle/>
          <a:p>
            <a:pPr algn="just"/>
            <a:r>
              <a:rPr lang="ru-RU" sz="1300">
                <a:latin typeface="Times New Roman" pitchFamily="18" charset="0"/>
              </a:rPr>
              <a:t>        Мир прекрасен своей гармонией, и познание его маленьким человеком также должно быть гармонично. Понятие о нравственности, причастность к исторической, культурной традиции своего народа, умение строить</a:t>
            </a:r>
            <a:endParaRPr lang="ru-RU" sz="1300"/>
          </a:p>
        </p:txBody>
      </p:sp>
      <p:sp>
        <p:nvSpPr>
          <p:cNvPr id="4301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40</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011.jpg"/>
          <p:cNvPicPr>
            <a:picLocks noChangeAspect="1"/>
          </p:cNvPicPr>
          <p:nvPr/>
        </p:nvPicPr>
        <p:blipFill>
          <a:blip r:embed="rId2"/>
          <a:stretch>
            <a:fillRect/>
          </a:stretch>
        </p:blipFill>
        <p:spPr>
          <a:xfrm>
            <a:off x="0" y="3166"/>
            <a:ext cx="6858000" cy="9137667"/>
          </a:xfrm>
          <a:prstGeom prst="rect">
            <a:avLst/>
          </a:prstGeom>
        </p:spPr>
      </p:pic>
      <p:sp>
        <p:nvSpPr>
          <p:cNvPr id="44035" name="Text Box 4"/>
          <p:cNvSpPr txBox="1">
            <a:spLocks noChangeArrowheads="1"/>
          </p:cNvSpPr>
          <p:nvPr/>
        </p:nvSpPr>
        <p:spPr bwMode="auto">
          <a:xfrm>
            <a:off x="214313" y="250825"/>
            <a:ext cx="6310312" cy="2671763"/>
          </a:xfrm>
          <a:prstGeom prst="rect">
            <a:avLst/>
          </a:prstGeom>
          <a:noFill/>
          <a:ln w="9525">
            <a:noFill/>
            <a:miter lim="800000"/>
            <a:headEnd/>
            <a:tailEnd/>
          </a:ln>
        </p:spPr>
        <p:txBody>
          <a:bodyPr>
            <a:spAutoFit/>
          </a:bodyPr>
          <a:lstStyle/>
          <a:p>
            <a:pPr indent="361950" algn="just"/>
            <a:r>
              <a:rPr lang="ru-RU" sz="1300">
                <a:latin typeface="Times New Roman" pitchFamily="18" charset="0"/>
              </a:rPr>
              <a:t>-принцип ответственности педагога, но не ребенка за неуспех в осуществлении воспитательно-образовательных задач и в выполнении какого-то отдельного задания;</a:t>
            </a:r>
          </a:p>
          <a:p>
            <a:pPr indent="361950" algn="just"/>
            <a:r>
              <a:rPr lang="ru-RU" sz="1300">
                <a:latin typeface="Times New Roman" pitchFamily="18" charset="0"/>
              </a:rPr>
              <a:t>-принцип непрямого воздействия на ребенка, уважение к его внутреннему миру;</a:t>
            </a:r>
          </a:p>
          <a:p>
            <a:pPr indent="361950" algn="just"/>
            <a:r>
              <a:rPr lang="ru-RU" sz="1300">
                <a:latin typeface="Times New Roman" pitchFamily="18" charset="0"/>
              </a:rPr>
              <a:t>- признание всеобщей талантливости.</a:t>
            </a:r>
          </a:p>
          <a:p>
            <a:pPr indent="361950" algn="just"/>
            <a:r>
              <a:rPr lang="ru-RU" sz="1300">
                <a:latin typeface="Times New Roman" pitchFamily="18" charset="0"/>
              </a:rPr>
              <a:t>Данный курс  ставит перед собой </a:t>
            </a:r>
            <a:r>
              <a:rPr lang="ru-RU" sz="1300" u="sng">
                <a:latin typeface="Times New Roman" pitchFamily="18" charset="0"/>
              </a:rPr>
              <a:t>следующие цели:</a:t>
            </a:r>
            <a:endParaRPr lang="ru-RU" sz="1300">
              <a:latin typeface="Times New Roman" pitchFamily="18" charset="0"/>
            </a:endParaRPr>
          </a:p>
          <a:p>
            <a:pPr indent="361950" algn="just"/>
            <a:r>
              <a:rPr lang="ru-RU" sz="1300">
                <a:latin typeface="Times New Roman" pitchFamily="18" charset="0"/>
              </a:rPr>
              <a:t>1 Адаптация воспитанников  в детском коллективе.</a:t>
            </a:r>
          </a:p>
          <a:p>
            <a:pPr indent="361950" algn="just"/>
            <a:r>
              <a:rPr lang="ru-RU" sz="1300">
                <a:latin typeface="Times New Roman" pitchFamily="18" charset="0"/>
              </a:rPr>
              <a:t>2 Воспитание на основе православных традиций русского народа через занятия по годовому кругу православных праздников (Рождество, Пасха, Благовещение, Троица, Покрова Богородицы и др.).</a:t>
            </a:r>
          </a:p>
          <a:p>
            <a:pPr indent="361950" algn="just"/>
            <a:r>
              <a:rPr lang="ru-RU" sz="1300">
                <a:latin typeface="Times New Roman" pitchFamily="18" charset="0"/>
              </a:rPr>
              <a:t>3 Раскрытие таланта и творческих способностей детей в атмосфере открытия и принятия уникальности каждого, с использованием  творческих заданий и проектно-исследовательской деятельности.</a:t>
            </a:r>
          </a:p>
          <a:p>
            <a:pPr indent="361950" algn="just"/>
            <a:r>
              <a:rPr lang="ru-RU" sz="1300">
                <a:latin typeface="Times New Roman" pitchFamily="18" charset="0"/>
              </a:rPr>
              <a:t>4 Развитие эмоциональной сферы ребенка </a:t>
            </a:r>
          </a:p>
        </p:txBody>
      </p:sp>
      <p:sp>
        <p:nvSpPr>
          <p:cNvPr id="44037" name="Text Box 6"/>
          <p:cNvSpPr txBox="1">
            <a:spLocks noChangeArrowheads="1"/>
          </p:cNvSpPr>
          <p:nvPr/>
        </p:nvSpPr>
        <p:spPr bwMode="auto">
          <a:xfrm>
            <a:off x="214313" y="2857500"/>
            <a:ext cx="2806700" cy="2870200"/>
          </a:xfrm>
          <a:prstGeom prst="rect">
            <a:avLst/>
          </a:prstGeom>
          <a:noFill/>
          <a:ln w="9525">
            <a:noFill/>
            <a:miter lim="800000"/>
            <a:headEnd/>
            <a:tailEnd/>
          </a:ln>
        </p:spPr>
        <p:txBody>
          <a:bodyPr>
            <a:spAutoFit/>
          </a:bodyPr>
          <a:lstStyle/>
          <a:p>
            <a:pPr algn="just"/>
            <a:r>
              <a:rPr lang="ru-RU" sz="1300" u="sng">
                <a:latin typeface="Times New Roman" pitchFamily="18" charset="0"/>
              </a:rPr>
              <a:t>Задачи духовно-нравственного направления: </a:t>
            </a:r>
            <a:endParaRPr lang="ru-RU" sz="1300">
              <a:latin typeface="Times New Roman" pitchFamily="18" charset="0"/>
            </a:endParaRPr>
          </a:p>
          <a:p>
            <a:pPr algn="just"/>
            <a:r>
              <a:rPr lang="ru-RU" sz="1300">
                <a:latin typeface="Times New Roman" pitchFamily="18" charset="0"/>
              </a:rPr>
              <a:t>- дать первые православные представления и понятия об обществе, православной церкви и православном храме, о  христи-анском образе жизни человека;</a:t>
            </a:r>
          </a:p>
          <a:p>
            <a:pPr algn="just"/>
            <a:r>
              <a:rPr lang="ru-RU" sz="1300">
                <a:latin typeface="Times New Roman" pitchFamily="18" charset="0"/>
              </a:rPr>
              <a:t>-познакомить с представлениями и понятиями о Боге, мироустроении и миропорядке;</a:t>
            </a:r>
          </a:p>
          <a:p>
            <a:pPr algn="just"/>
            <a:r>
              <a:rPr lang="ru-RU" sz="1300">
                <a:latin typeface="Times New Roman" pitchFamily="18" charset="0"/>
              </a:rPr>
              <a:t>-формировать культурно-нравственные установки и прос-тейшие культурные навыки на основе отечественных традиций</a:t>
            </a:r>
          </a:p>
        </p:txBody>
      </p:sp>
      <p:sp>
        <p:nvSpPr>
          <p:cNvPr id="44038" name="Text Box 7"/>
          <p:cNvSpPr txBox="1">
            <a:spLocks noChangeArrowheads="1"/>
          </p:cNvSpPr>
          <p:nvPr/>
        </p:nvSpPr>
        <p:spPr bwMode="auto">
          <a:xfrm>
            <a:off x="214313" y="5643563"/>
            <a:ext cx="6286500" cy="3267075"/>
          </a:xfrm>
          <a:prstGeom prst="rect">
            <a:avLst/>
          </a:prstGeom>
          <a:noFill/>
          <a:ln w="9525">
            <a:noFill/>
            <a:miter lim="800000"/>
            <a:headEnd/>
            <a:tailEnd/>
          </a:ln>
        </p:spPr>
        <p:txBody>
          <a:bodyPr>
            <a:spAutoFit/>
          </a:bodyPr>
          <a:lstStyle/>
          <a:p>
            <a:pPr algn="just"/>
            <a:r>
              <a:rPr lang="ru-RU" sz="1300">
                <a:latin typeface="Times New Roman" pitchFamily="18" charset="0"/>
              </a:rPr>
              <a:t>(умение вести себя в храме, за столом, в быту, не отвечать злом на зло);</a:t>
            </a:r>
          </a:p>
          <a:p>
            <a:pPr algn="just"/>
            <a:r>
              <a:rPr lang="ru-RU" sz="1300">
                <a:latin typeface="Times New Roman" pitchFamily="18" charset="0"/>
              </a:rPr>
              <a:t>-  воспитывать уважение к старшим, послушание родителям;</a:t>
            </a:r>
          </a:p>
          <a:p>
            <a:pPr algn="just"/>
            <a:r>
              <a:rPr lang="ru-RU" sz="1300">
                <a:latin typeface="Times New Roman" pitchFamily="18" charset="0"/>
              </a:rPr>
              <a:t>-  учить осознавать ответственность за свои поступки, анализировать причины тех или иных поступков, оценивать их с точки зрения традиционных ценностей отечественной культуры;</a:t>
            </a:r>
          </a:p>
          <a:p>
            <a:pPr algn="just"/>
            <a:r>
              <a:rPr lang="ru-RU" sz="1300">
                <a:latin typeface="Times New Roman" pitchFamily="18" charset="0"/>
              </a:rPr>
              <a:t>-  формировать способность справедливо оценивать поступки других детей;</a:t>
            </a:r>
          </a:p>
          <a:p>
            <a:pPr algn="just"/>
            <a:r>
              <a:rPr lang="ru-RU" sz="1300">
                <a:latin typeface="Times New Roman" pitchFamily="18" charset="0"/>
              </a:rPr>
              <a:t>- учить ориентироваться в системе нравственных и культурных ценностей;</a:t>
            </a:r>
          </a:p>
          <a:p>
            <a:pPr algn="just"/>
            <a:r>
              <a:rPr lang="ru-RU" sz="1300">
                <a:latin typeface="Times New Roman" pitchFamily="18" charset="0"/>
              </a:rPr>
              <a:t> - воспитывать уважение к православной культуре, религиозным и иным убеждениям и чувствам верующих.</a:t>
            </a:r>
          </a:p>
          <a:p>
            <a:pPr algn="just"/>
            <a:r>
              <a:rPr lang="ru-RU" sz="1300" u="sng">
                <a:latin typeface="Times New Roman" pitchFamily="18" charset="0"/>
              </a:rPr>
              <a:t>Задачи по развитию творческих способностей:</a:t>
            </a:r>
            <a:endParaRPr lang="ru-RU" sz="1300">
              <a:latin typeface="Times New Roman" pitchFamily="18" charset="0"/>
            </a:endParaRPr>
          </a:p>
          <a:p>
            <a:pPr algn="just"/>
            <a:r>
              <a:rPr lang="ru-RU" sz="1300">
                <a:latin typeface="Times New Roman" pitchFamily="18" charset="0"/>
              </a:rPr>
              <a:t>-обучать детей навыкам работы с природным материалом, ножницами, бумагой, акварелью, простым и цветными карандашами;</a:t>
            </a:r>
          </a:p>
          <a:p>
            <a:pPr algn="just">
              <a:buFontTx/>
              <a:buChar char="-"/>
            </a:pPr>
            <a:r>
              <a:rPr lang="ru-RU" sz="1300">
                <a:latin typeface="Times New Roman" pitchFamily="18" charset="0"/>
              </a:rPr>
              <a:t>обучать навыкам планирования творческой деятельности;</a:t>
            </a:r>
          </a:p>
          <a:p>
            <a:pPr algn="just">
              <a:buFontTx/>
              <a:buChar char="-"/>
            </a:pPr>
            <a:r>
              <a:rPr lang="ru-RU" sz="1300">
                <a:latin typeface="Times New Roman" pitchFamily="18" charset="0"/>
              </a:rPr>
              <a:t>формировать умение творчески осмысливать задачу (логическую, речевую, изобразительную, психологическую) путем вхождения в роль, обыгрывания ситуации;</a:t>
            </a:r>
          </a:p>
        </p:txBody>
      </p:sp>
      <p:sp>
        <p:nvSpPr>
          <p:cNvPr id="44039"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41</a:t>
            </a:r>
          </a:p>
        </p:txBody>
      </p:sp>
      <p:pic>
        <p:nvPicPr>
          <p:cNvPr id="8" name="Рисунок 7" descr="345.jpg"/>
          <p:cNvPicPr>
            <a:picLocks noChangeAspect="1"/>
          </p:cNvPicPr>
          <p:nvPr/>
        </p:nvPicPr>
        <p:blipFill>
          <a:blip r:embed="rId3"/>
          <a:stretch>
            <a:fillRect/>
          </a:stretch>
        </p:blipFill>
        <p:spPr>
          <a:xfrm>
            <a:off x="3214686" y="3000364"/>
            <a:ext cx="3298379" cy="253946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011.jpg"/>
          <p:cNvPicPr>
            <a:picLocks noChangeAspect="1"/>
          </p:cNvPicPr>
          <p:nvPr/>
        </p:nvPicPr>
        <p:blipFill>
          <a:blip r:embed="rId2"/>
          <a:stretch>
            <a:fillRect/>
          </a:stretch>
        </p:blipFill>
        <p:spPr>
          <a:xfrm>
            <a:off x="0" y="3166"/>
            <a:ext cx="6858000" cy="9137667"/>
          </a:xfrm>
          <a:prstGeom prst="rect">
            <a:avLst/>
          </a:prstGeom>
        </p:spPr>
      </p:pic>
      <p:sp>
        <p:nvSpPr>
          <p:cNvPr id="45059" name="Text Box 2"/>
          <p:cNvSpPr txBox="1">
            <a:spLocks noChangeArrowheads="1"/>
          </p:cNvSpPr>
          <p:nvPr/>
        </p:nvSpPr>
        <p:spPr bwMode="auto">
          <a:xfrm>
            <a:off x="285750" y="0"/>
            <a:ext cx="6286500" cy="2671763"/>
          </a:xfrm>
          <a:prstGeom prst="rect">
            <a:avLst/>
          </a:prstGeom>
          <a:noFill/>
          <a:ln w="9525">
            <a:noFill/>
            <a:miter lim="800000"/>
            <a:headEnd/>
            <a:tailEnd/>
          </a:ln>
        </p:spPr>
        <p:txBody>
          <a:bodyPr>
            <a:spAutoFit/>
          </a:bodyPr>
          <a:lstStyle/>
          <a:p>
            <a:pPr indent="361950" algn="just"/>
            <a:endParaRPr lang="ru-RU" sz="1300">
              <a:latin typeface="Times New Roman" pitchFamily="18" charset="0"/>
            </a:endParaRPr>
          </a:p>
          <a:p>
            <a:pPr indent="361950" algn="just"/>
            <a:r>
              <a:rPr lang="ru-RU" sz="1300">
                <a:latin typeface="Times New Roman" pitchFamily="18" charset="0"/>
              </a:rPr>
              <a:t>- формировать у детей потребность в самовыражении в разных видах творческой деятельности.</a:t>
            </a:r>
            <a:endParaRPr lang="ru-RU" sz="1300" u="sng">
              <a:latin typeface="Times New Roman" pitchFamily="18" charset="0"/>
            </a:endParaRPr>
          </a:p>
          <a:p>
            <a:pPr indent="361950" algn="just"/>
            <a:r>
              <a:rPr lang="ru-RU" sz="1300" u="sng">
                <a:latin typeface="Times New Roman" pitchFamily="18" charset="0"/>
              </a:rPr>
              <a:t>Развивающие задачи: </a:t>
            </a:r>
            <a:endParaRPr lang="ru-RU" sz="1300">
              <a:latin typeface="Times New Roman" pitchFamily="18" charset="0"/>
            </a:endParaRPr>
          </a:p>
          <a:p>
            <a:pPr indent="361950" algn="just"/>
            <a:r>
              <a:rPr lang="ru-RU" sz="1300">
                <a:latin typeface="Times New Roman" pitchFamily="18" charset="0"/>
              </a:rPr>
              <a:t>- развивать у детей внимание, воображение, мышление, целостное восприятие мира;</a:t>
            </a:r>
          </a:p>
          <a:p>
            <a:pPr indent="361950" algn="just"/>
            <a:r>
              <a:rPr lang="ru-RU" sz="1300">
                <a:latin typeface="Times New Roman" pitchFamily="18" charset="0"/>
              </a:rPr>
              <a:t>- формировать умение отвечать на вопросы, задавать их, составлять связный рассказ, пересказ; </a:t>
            </a:r>
          </a:p>
          <a:p>
            <a:pPr indent="361950" algn="just"/>
            <a:r>
              <a:rPr lang="ru-RU" sz="1300">
                <a:latin typeface="Times New Roman" pitchFamily="18" charset="0"/>
              </a:rPr>
              <a:t>- воспитывать интерес к окружающему миру, явлениям природы, жизни и деятельности людей, к устному народному творчеству, к культуре Отечества, славянской культуре.</a:t>
            </a:r>
          </a:p>
          <a:p>
            <a:pPr indent="361950" algn="just"/>
            <a:r>
              <a:rPr lang="ru-RU" sz="1300">
                <a:latin typeface="Times New Roman" pitchFamily="18" charset="0"/>
              </a:rPr>
              <a:t>-способствовать освоению ребенком мира и развитию познавательной, эмоциональной сферы, а затем и элементарных волевых качеств.</a:t>
            </a:r>
          </a:p>
        </p:txBody>
      </p:sp>
      <p:sp>
        <p:nvSpPr>
          <p:cNvPr id="45061" name="Text Box 4"/>
          <p:cNvSpPr txBox="1">
            <a:spLocks noChangeArrowheads="1"/>
          </p:cNvSpPr>
          <p:nvPr/>
        </p:nvSpPr>
        <p:spPr bwMode="auto">
          <a:xfrm>
            <a:off x="3571875" y="2643188"/>
            <a:ext cx="3000375" cy="2671762"/>
          </a:xfrm>
          <a:prstGeom prst="rect">
            <a:avLst/>
          </a:prstGeom>
          <a:noFill/>
          <a:ln w="9525">
            <a:noFill/>
            <a:miter lim="800000"/>
            <a:headEnd/>
            <a:tailEnd/>
          </a:ln>
        </p:spPr>
        <p:txBody>
          <a:bodyPr>
            <a:spAutoFit/>
          </a:bodyPr>
          <a:lstStyle/>
          <a:p>
            <a:pPr algn="just"/>
            <a:r>
              <a:rPr lang="ru-RU" sz="1300" u="sng">
                <a:latin typeface="Times New Roman" pitchFamily="18" charset="0"/>
              </a:rPr>
              <a:t>Программа занятий</a:t>
            </a:r>
            <a:r>
              <a:rPr lang="ru-RU" sz="1300">
                <a:latin typeface="Times New Roman" pitchFamily="18" charset="0"/>
              </a:rPr>
              <a:t> рассчитана на детей 4-6 лет</a:t>
            </a:r>
            <a:endParaRPr lang="ru-RU" sz="1300" u="sng">
              <a:latin typeface="Times New Roman" pitchFamily="18" charset="0"/>
            </a:endParaRPr>
          </a:p>
          <a:p>
            <a:pPr algn="just"/>
            <a:r>
              <a:rPr lang="ru-RU" sz="1300" u="sng">
                <a:latin typeface="Times New Roman" pitchFamily="18" charset="0"/>
              </a:rPr>
              <a:t>Освоение программы</a:t>
            </a:r>
            <a:r>
              <a:rPr lang="ru-RU" sz="1300">
                <a:latin typeface="Times New Roman" pitchFamily="18" charset="0"/>
              </a:rPr>
              <a:t> с сентября по май.</a:t>
            </a:r>
            <a:endParaRPr lang="ru-RU" sz="1300" u="sng">
              <a:latin typeface="Times New Roman" pitchFamily="18" charset="0"/>
            </a:endParaRPr>
          </a:p>
          <a:p>
            <a:pPr algn="just"/>
            <a:r>
              <a:rPr lang="ru-RU" sz="1300" u="sng">
                <a:latin typeface="Times New Roman" pitchFamily="18" charset="0"/>
              </a:rPr>
              <a:t>Количество занятий</a:t>
            </a:r>
            <a:r>
              <a:rPr lang="ru-RU" sz="1300">
                <a:latin typeface="Times New Roman" pitchFamily="18" charset="0"/>
              </a:rPr>
              <a:t>:  </a:t>
            </a:r>
          </a:p>
          <a:p>
            <a:pPr algn="just"/>
            <a:r>
              <a:rPr lang="ru-RU" sz="1300">
                <a:latin typeface="Times New Roman" pitchFamily="18" charset="0"/>
              </a:rPr>
              <a:t>Всего 36 часов  (1 час  в неделю, с учетом каникул и праздничных дней).</a:t>
            </a:r>
          </a:p>
          <a:p>
            <a:pPr algn="just"/>
            <a:r>
              <a:rPr lang="ru-RU" sz="1300">
                <a:latin typeface="Times New Roman" pitchFamily="18" charset="0"/>
              </a:rPr>
              <a:t>Количество занятий:  2   (по 20- 25 минут каждое).</a:t>
            </a:r>
          </a:p>
          <a:p>
            <a:pPr algn="just"/>
            <a:r>
              <a:rPr lang="ru-RU" sz="1300">
                <a:latin typeface="Times New Roman" pitchFamily="18" charset="0"/>
              </a:rPr>
              <a:t>1 занятие – православного цикла  с 11.00-11.25.</a:t>
            </a:r>
          </a:p>
          <a:p>
            <a:pPr algn="just"/>
            <a:r>
              <a:rPr lang="ru-RU" sz="1300">
                <a:latin typeface="Times New Roman" pitchFamily="18" charset="0"/>
              </a:rPr>
              <a:t>2 занятие – творческого направления с 11.35- 12.00. </a:t>
            </a:r>
          </a:p>
        </p:txBody>
      </p:sp>
      <p:sp>
        <p:nvSpPr>
          <p:cNvPr id="45062" name="Text Box 5"/>
          <p:cNvSpPr txBox="1">
            <a:spLocks noChangeArrowheads="1"/>
          </p:cNvSpPr>
          <p:nvPr/>
        </p:nvSpPr>
        <p:spPr bwMode="auto">
          <a:xfrm>
            <a:off x="285750" y="5214938"/>
            <a:ext cx="6286500" cy="3465512"/>
          </a:xfrm>
          <a:prstGeom prst="rect">
            <a:avLst/>
          </a:prstGeom>
          <a:noFill/>
          <a:ln w="9525">
            <a:noFill/>
            <a:miter lim="800000"/>
            <a:headEnd/>
            <a:tailEnd/>
          </a:ln>
        </p:spPr>
        <p:txBody>
          <a:bodyPr>
            <a:spAutoFit/>
          </a:bodyPr>
          <a:lstStyle/>
          <a:p>
            <a:pPr indent="361950" algn="just"/>
            <a:r>
              <a:rPr lang="ru-RU" sz="1300">
                <a:latin typeface="Times New Roman" pitchFamily="18" charset="0"/>
              </a:rPr>
              <a:t>В процессе реализации  программы нами были  созданы  условия для духовно-нравственного развития личности ребенка.  Приобщение детей к духовно-нравственным традициям русского народа происходит   на занятиях,  в процессе различных видов  детской деятельности, подготовки и проведении праздничных утренников, сюжетно-ролевых игр, самостоятельной творческой деятельности.</a:t>
            </a:r>
          </a:p>
          <a:p>
            <a:pPr indent="361950" algn="just"/>
            <a:r>
              <a:rPr lang="ru-RU" sz="1300">
                <a:latin typeface="Times New Roman" pitchFamily="18" charset="0"/>
              </a:rPr>
              <a:t>         Нами осуществлялось  деятельное включение семьи в круг занятий, что  является особенностью программы.   Постепенное   включение родителей   в активное воспитание своих детей идет от принятия детских работ в виде подарков, до подготовки общих детско-родительских спектаклей, праздников и участия в семейных поездках и экскурсиях. </a:t>
            </a:r>
          </a:p>
          <a:p>
            <a:pPr indent="361950" algn="just"/>
            <a:r>
              <a:rPr lang="ru-RU" sz="1300">
                <a:latin typeface="Times New Roman" pitchFamily="18" charset="0"/>
              </a:rPr>
              <a:t>Главный результат, на который  мы рассчитывали при реализации программы,  это  усвоение ребенком вечных человеческих ценностей: милосердия, сострадания, правдолюбия;  стремление его к добру и неприятие зла.</a:t>
            </a:r>
          </a:p>
          <a:p>
            <a:pPr indent="361950" algn="just"/>
            <a:r>
              <a:rPr lang="ru-RU" sz="1300">
                <a:latin typeface="Times New Roman" pitchFamily="18" charset="0"/>
              </a:rPr>
              <a:t>          Авторы программы - активные участники  районной научно-практической конференции  по духовно-нравственному  воспитанию «Жизненные ценности человека», фестиваля «Преображение» и образовательных чтений «Аз, Буки, Веди».</a:t>
            </a:r>
          </a:p>
          <a:p>
            <a:pPr indent="361950" algn="just"/>
            <a:endParaRPr lang="ru-RU" sz="1300">
              <a:latin typeface="Times New Roman" pitchFamily="18" charset="0"/>
            </a:endParaRPr>
          </a:p>
        </p:txBody>
      </p:sp>
      <p:sp>
        <p:nvSpPr>
          <p:cNvPr id="45063"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42</a:t>
            </a:r>
          </a:p>
        </p:txBody>
      </p:sp>
      <p:pic>
        <p:nvPicPr>
          <p:cNvPr id="8" name="Рисунок 7" descr="355.jpg"/>
          <p:cNvPicPr>
            <a:picLocks noChangeAspect="1"/>
          </p:cNvPicPr>
          <p:nvPr/>
        </p:nvPicPr>
        <p:blipFill>
          <a:blip r:embed="rId3"/>
          <a:stretch>
            <a:fillRect/>
          </a:stretch>
        </p:blipFill>
        <p:spPr>
          <a:xfrm>
            <a:off x="214290" y="2714612"/>
            <a:ext cx="3327568" cy="2549189"/>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descr="011.jpg"/>
          <p:cNvPicPr>
            <a:picLocks noChangeAspect="1"/>
          </p:cNvPicPr>
          <p:nvPr/>
        </p:nvPicPr>
        <p:blipFill>
          <a:blip r:embed="rId2"/>
          <a:stretch>
            <a:fillRect/>
          </a:stretch>
        </p:blipFill>
        <p:spPr>
          <a:xfrm>
            <a:off x="0" y="3166"/>
            <a:ext cx="6858000" cy="9137667"/>
          </a:xfrm>
          <a:prstGeom prst="rect">
            <a:avLst/>
          </a:prstGeom>
        </p:spPr>
      </p:pic>
      <p:sp>
        <p:nvSpPr>
          <p:cNvPr id="46083" name="Text Box 2"/>
          <p:cNvSpPr txBox="1">
            <a:spLocks noChangeArrowheads="1"/>
          </p:cNvSpPr>
          <p:nvPr/>
        </p:nvSpPr>
        <p:spPr bwMode="auto">
          <a:xfrm>
            <a:off x="260350" y="250825"/>
            <a:ext cx="6337300" cy="1382713"/>
          </a:xfrm>
          <a:prstGeom prst="rect">
            <a:avLst/>
          </a:prstGeom>
          <a:noFill/>
          <a:ln w="9525">
            <a:noFill/>
            <a:miter lim="800000"/>
            <a:headEnd/>
            <a:tailEnd/>
          </a:ln>
        </p:spPr>
        <p:txBody>
          <a:bodyPr>
            <a:spAutoFit/>
          </a:bodyPr>
          <a:lstStyle/>
          <a:p>
            <a:pPr algn="just">
              <a:tabLst>
                <a:tab pos="361950" algn="l"/>
              </a:tabLst>
            </a:pPr>
            <a:r>
              <a:rPr lang="ru-RU" sz="1300">
                <a:latin typeface="Times New Roman" pitchFamily="18" charset="0"/>
              </a:rPr>
              <a:t>        В рамках межшкольного сетевого  методического семинара «Культурно-исторические народные традиции как ориентиры формирования у учащихся системы нравственных ценностей» Елисеева Е.А. и Белокопытова И.Ю. выступали с опытом работы по теме «Формирование нравственных ценностей у дошкольников  на основе русского народного творчества».</a:t>
            </a:r>
          </a:p>
          <a:p>
            <a:pPr algn="just">
              <a:spcBef>
                <a:spcPct val="50000"/>
              </a:spcBef>
              <a:tabLst>
                <a:tab pos="361950" algn="l"/>
              </a:tabLst>
            </a:pPr>
            <a:endParaRPr lang="ru-RU" sz="1300">
              <a:latin typeface="Times New Roman" pitchFamily="18" charset="0"/>
            </a:endParaRPr>
          </a:p>
        </p:txBody>
      </p:sp>
      <p:sp>
        <p:nvSpPr>
          <p:cNvPr id="46085" name="Text Box 4"/>
          <p:cNvSpPr txBox="1">
            <a:spLocks noChangeArrowheads="1"/>
          </p:cNvSpPr>
          <p:nvPr/>
        </p:nvSpPr>
        <p:spPr bwMode="auto">
          <a:xfrm>
            <a:off x="285750" y="1285875"/>
            <a:ext cx="3024188" cy="2473325"/>
          </a:xfrm>
          <a:prstGeom prst="rect">
            <a:avLst/>
          </a:prstGeom>
          <a:noFill/>
          <a:ln w="9525">
            <a:noFill/>
            <a:miter lim="800000"/>
            <a:headEnd/>
            <a:tailEnd/>
          </a:ln>
        </p:spPr>
        <p:txBody>
          <a:bodyPr>
            <a:spAutoFit/>
          </a:bodyPr>
          <a:lstStyle/>
          <a:p>
            <a:pPr indent="361950" algn="just"/>
            <a:r>
              <a:rPr lang="ru-RU" sz="1300">
                <a:latin typeface="Times New Roman" pitchFamily="18" charset="0"/>
              </a:rPr>
              <a:t>Мы делились опытом своей работы, проводя мастер-класс «Хлеб-дар Божий, отец, кормилец»  на областном семинаре «Формирование общекультурной компетентности подрастающего поколения через преподавание курса «Основы православной культуры».    </a:t>
            </a:r>
          </a:p>
          <a:p>
            <a:pPr indent="361950" algn="just"/>
            <a:r>
              <a:rPr lang="ru-RU" sz="1300">
                <a:latin typeface="Times New Roman" pitchFamily="18" charset="0"/>
              </a:rPr>
              <a:t>Опыт нашей работы по программе «ЛЕСТВИЦА», в частности тематический план и методические рекомендации по реализации</a:t>
            </a:r>
          </a:p>
        </p:txBody>
      </p:sp>
      <p:sp>
        <p:nvSpPr>
          <p:cNvPr id="46086" name="Text Box 5"/>
          <p:cNvSpPr txBox="1">
            <a:spLocks noChangeArrowheads="1"/>
          </p:cNvSpPr>
          <p:nvPr/>
        </p:nvSpPr>
        <p:spPr bwMode="auto">
          <a:xfrm>
            <a:off x="285750" y="3714750"/>
            <a:ext cx="6335713" cy="787400"/>
          </a:xfrm>
          <a:prstGeom prst="rect">
            <a:avLst/>
          </a:prstGeom>
          <a:noFill/>
          <a:ln w="9525">
            <a:noFill/>
            <a:miter lim="800000"/>
            <a:headEnd/>
            <a:tailEnd/>
          </a:ln>
        </p:spPr>
        <p:txBody>
          <a:bodyPr>
            <a:spAutoFit/>
          </a:bodyPr>
          <a:lstStyle/>
          <a:p>
            <a:pPr algn="just"/>
            <a:r>
              <a:rPr lang="ru-RU" sz="1300">
                <a:latin typeface="Times New Roman" pitchFamily="18" charset="0"/>
              </a:rPr>
              <a:t>программы используются педагогами района (см. Журнал  «Разноцветный детский сад» №2,  статья «Духовно-нравственное воспитание в условиях детского сада» )</a:t>
            </a:r>
          </a:p>
          <a:p>
            <a:pPr>
              <a:spcBef>
                <a:spcPct val="50000"/>
              </a:spcBef>
            </a:pPr>
            <a:endParaRPr lang="ru-RU" sz="1300">
              <a:latin typeface="Times New Roman" pitchFamily="18" charset="0"/>
            </a:endParaRPr>
          </a:p>
        </p:txBody>
      </p:sp>
      <p:sp>
        <p:nvSpPr>
          <p:cNvPr id="46087" name="Text Box 6"/>
          <p:cNvSpPr txBox="1">
            <a:spLocks noChangeArrowheads="1"/>
          </p:cNvSpPr>
          <p:nvPr/>
        </p:nvSpPr>
        <p:spPr bwMode="auto">
          <a:xfrm>
            <a:off x="3643313" y="4286250"/>
            <a:ext cx="2881312" cy="2092325"/>
          </a:xfrm>
          <a:prstGeom prst="rect">
            <a:avLst/>
          </a:prstGeom>
          <a:noFill/>
          <a:ln w="9525">
            <a:noFill/>
            <a:miter lim="800000"/>
            <a:headEnd/>
            <a:tailEnd/>
          </a:ln>
        </p:spPr>
        <p:txBody>
          <a:bodyPr>
            <a:spAutoFit/>
          </a:bodyPr>
          <a:lstStyle/>
          <a:p>
            <a:pPr indent="361950" algn="just"/>
            <a:r>
              <a:rPr lang="ru-RU" sz="1300">
                <a:latin typeface="Times New Roman" pitchFamily="18" charset="0"/>
              </a:rPr>
              <a:t>Педагогическая деятельность Елены Александровны и Ирины Юрьевны  в области духовно-нравственного воспитания  отмечена грамотами Комитета по образованию и молодежной политике администрации Энгельсского муниципального района в 2007-2008 годах, грамотами Саратовской Епархии  в 2008 году.</a:t>
            </a:r>
          </a:p>
        </p:txBody>
      </p:sp>
      <p:sp>
        <p:nvSpPr>
          <p:cNvPr id="46089" name="TextBox 8"/>
          <p:cNvSpPr txBox="1">
            <a:spLocks noChangeArrowheads="1"/>
          </p:cNvSpPr>
          <p:nvPr/>
        </p:nvSpPr>
        <p:spPr bwMode="auto">
          <a:xfrm>
            <a:off x="214313" y="6357938"/>
            <a:ext cx="6357937" cy="1846262"/>
          </a:xfrm>
          <a:prstGeom prst="rect">
            <a:avLst/>
          </a:prstGeom>
          <a:noFill/>
          <a:ln w="9525">
            <a:noFill/>
            <a:miter lim="800000"/>
            <a:headEnd/>
            <a:tailEnd/>
          </a:ln>
        </p:spPr>
        <p:txBody>
          <a:bodyPr>
            <a:spAutoFit/>
          </a:bodyPr>
          <a:lstStyle/>
          <a:p>
            <a:pPr algn="just"/>
            <a:r>
              <a:rPr lang="ru-RU">
                <a:latin typeface="Times New Roman" pitchFamily="18" charset="0"/>
              </a:rPr>
              <a:t>      </a:t>
            </a:r>
            <a:r>
              <a:rPr lang="ru-RU" sz="1300">
                <a:latin typeface="Times New Roman" pitchFamily="18" charset="0"/>
              </a:rPr>
              <a:t>Опыт работы педагогов района   по духовно нравственному воспитанию  подрастающего поколения был высоко оценен на Всероссийском конкурсе в области педагогики, воспитания и работы с детьми  и молодежью «За нравственный подвиг учителя».  Коллектив авторов районной Комплексной программы духовно-нравственного воспитания детей и молодёжи   «Путь преображения»  в лице Ермаковой Л.В., Елисеевой Е.А., Белокопытовой И.Ю и Галичкиной И.В.  награжден Дипломом 3 степени  12 октября 2009  года.</a:t>
            </a:r>
          </a:p>
          <a:p>
            <a:endParaRPr lang="ru-RU"/>
          </a:p>
        </p:txBody>
      </p:sp>
      <p:sp>
        <p:nvSpPr>
          <p:cNvPr id="4609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43</a:t>
            </a:r>
          </a:p>
        </p:txBody>
      </p:sp>
      <p:pic>
        <p:nvPicPr>
          <p:cNvPr id="11" name="Рисунок 10" descr="356.jpg"/>
          <p:cNvPicPr>
            <a:picLocks noChangeAspect="1"/>
          </p:cNvPicPr>
          <p:nvPr/>
        </p:nvPicPr>
        <p:blipFill>
          <a:blip r:embed="rId3"/>
          <a:stretch>
            <a:fillRect/>
          </a:stretch>
        </p:blipFill>
        <p:spPr>
          <a:xfrm>
            <a:off x="3357562" y="1214414"/>
            <a:ext cx="3298379" cy="2481081"/>
          </a:xfrm>
          <a:prstGeom prst="rect">
            <a:avLst/>
          </a:prstGeom>
        </p:spPr>
      </p:pic>
      <p:pic>
        <p:nvPicPr>
          <p:cNvPr id="13" name="Рисунок 12" descr="09876.jpg"/>
          <p:cNvPicPr>
            <a:picLocks noChangeAspect="1"/>
          </p:cNvPicPr>
          <p:nvPr/>
        </p:nvPicPr>
        <p:blipFill>
          <a:blip r:embed="rId4"/>
          <a:stretch>
            <a:fillRect/>
          </a:stretch>
        </p:blipFill>
        <p:spPr>
          <a:xfrm>
            <a:off x="285728" y="4286248"/>
            <a:ext cx="3008739" cy="2133621"/>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1.jpg"/>
          <p:cNvPicPr>
            <a:picLocks noChangeAspect="1"/>
          </p:cNvPicPr>
          <p:nvPr/>
        </p:nvPicPr>
        <p:blipFill>
          <a:blip r:embed="rId2"/>
          <a:stretch>
            <a:fillRect/>
          </a:stretch>
        </p:blipFill>
        <p:spPr>
          <a:xfrm>
            <a:off x="0" y="3166"/>
            <a:ext cx="6858000" cy="9137667"/>
          </a:xfrm>
          <a:prstGeom prst="rect">
            <a:avLst/>
          </a:prstGeom>
        </p:spPr>
      </p:pic>
      <p:sp>
        <p:nvSpPr>
          <p:cNvPr id="47107" name="Text Box 4"/>
          <p:cNvSpPr txBox="1">
            <a:spLocks noChangeArrowheads="1"/>
          </p:cNvSpPr>
          <p:nvPr/>
        </p:nvSpPr>
        <p:spPr bwMode="auto">
          <a:xfrm>
            <a:off x="404813" y="323850"/>
            <a:ext cx="6048375" cy="8181975"/>
          </a:xfrm>
          <a:prstGeom prst="rect">
            <a:avLst/>
          </a:prstGeom>
          <a:noFill/>
          <a:ln w="9525">
            <a:noFill/>
            <a:miter lim="800000"/>
            <a:headEnd/>
            <a:tailEnd/>
          </a:ln>
        </p:spPr>
        <p:txBody>
          <a:bodyPr>
            <a:spAutoFit/>
          </a:bodyPr>
          <a:lstStyle/>
          <a:p>
            <a:pPr indent="361950" algn="ctr"/>
            <a:r>
              <a:rPr lang="ru-RU" sz="2000" b="1" dirty="0">
                <a:latin typeface="Monotype Corsiva" pitchFamily="66" charset="0"/>
              </a:rPr>
              <a:t>Занятие клуба «Дошколенок» для детей 5- 6 лет</a:t>
            </a:r>
            <a:endParaRPr lang="ru-RU" sz="2000" b="1" u="sng" dirty="0">
              <a:latin typeface="Monotype Corsiva" pitchFamily="66" charset="0"/>
            </a:endParaRPr>
          </a:p>
          <a:p>
            <a:pPr indent="361950" algn="ctr"/>
            <a:r>
              <a:rPr lang="ru-RU" sz="1600" b="1" dirty="0">
                <a:latin typeface="Monotype Corsiva" pitchFamily="66" charset="0"/>
              </a:rPr>
              <a:t>Тема </a:t>
            </a:r>
            <a:r>
              <a:rPr lang="ru-RU" sz="1600" b="1" dirty="0"/>
              <a:t>:</a:t>
            </a:r>
            <a:r>
              <a:rPr lang="ru-RU" sz="1600" b="1" dirty="0">
                <a:latin typeface="Monotype Corsiva" pitchFamily="66" charset="0"/>
              </a:rPr>
              <a:t>  «Хлеб-дар божий, отец, кормилец»</a:t>
            </a:r>
            <a:endParaRPr lang="ru-RU" sz="1600" b="1" u="sng" dirty="0">
              <a:latin typeface="Monotype Corsiva" pitchFamily="66" charset="0"/>
            </a:endParaRPr>
          </a:p>
          <a:p>
            <a:pPr indent="361950" algn="just"/>
            <a:r>
              <a:rPr lang="ru-RU" sz="1300" b="1" i="1" dirty="0">
                <a:latin typeface="Times New Roman" pitchFamily="18" charset="0"/>
              </a:rPr>
              <a:t>Цель:</a:t>
            </a:r>
            <a:r>
              <a:rPr lang="ru-RU" sz="1300" u="sng" dirty="0">
                <a:latin typeface="Times New Roman" pitchFamily="18" charset="0"/>
              </a:rPr>
              <a:t> </a:t>
            </a:r>
            <a:endParaRPr lang="ru-RU" sz="1300" dirty="0">
              <a:latin typeface="Times New Roman" pitchFamily="18" charset="0"/>
            </a:endParaRPr>
          </a:p>
          <a:p>
            <a:pPr indent="361950" algn="just"/>
            <a:r>
              <a:rPr lang="ru-RU" sz="1300" dirty="0">
                <a:latin typeface="Times New Roman" pitchFamily="18" charset="0"/>
              </a:rPr>
              <a:t>1. Формировать у детей  интерес к православной художественной культуре посредством знакомства с иконой «</a:t>
            </a:r>
            <a:r>
              <a:rPr lang="ru-RU" sz="1300" dirty="0" err="1">
                <a:latin typeface="Times New Roman" pitchFamily="18" charset="0"/>
              </a:rPr>
              <a:t>Спорительница</a:t>
            </a:r>
            <a:r>
              <a:rPr lang="ru-RU" sz="1300" dirty="0">
                <a:latin typeface="Times New Roman" pitchFamily="18" charset="0"/>
              </a:rPr>
              <a:t> хлебов», а также с элементами русского народного творчества и искусства, посвященных хлебу.</a:t>
            </a:r>
          </a:p>
          <a:p>
            <a:pPr indent="361950" algn="just"/>
            <a:r>
              <a:rPr lang="ru-RU" sz="1300" dirty="0">
                <a:latin typeface="Times New Roman" pitchFamily="18" charset="0"/>
              </a:rPr>
              <a:t>2.Обогащать словарный запас детей, развивать умение мыслить и рассуждать.</a:t>
            </a:r>
          </a:p>
          <a:p>
            <a:pPr indent="361950" algn="just"/>
            <a:r>
              <a:rPr lang="ru-RU" sz="1300" dirty="0">
                <a:latin typeface="Times New Roman" pitchFamily="18" charset="0"/>
              </a:rPr>
              <a:t>3. Воспитывать бережное отношение к хлебу и чувство благодарности к людям, выращивающим хлеб.</a:t>
            </a:r>
          </a:p>
          <a:p>
            <a:pPr indent="361950" algn="just"/>
            <a:r>
              <a:rPr lang="ru-RU" sz="1300" dirty="0">
                <a:latin typeface="Times New Roman" pitchFamily="18" charset="0"/>
              </a:rPr>
              <a:t>4. Развивать творческие возможности детей, умение работать коллективно.</a:t>
            </a:r>
            <a:endParaRPr lang="ru-RU" sz="1300" u="sng" dirty="0">
              <a:latin typeface="Times New Roman" pitchFamily="18" charset="0"/>
            </a:endParaRPr>
          </a:p>
          <a:p>
            <a:pPr indent="361950" algn="just"/>
            <a:r>
              <a:rPr lang="ru-RU" sz="1300" b="1" i="1" dirty="0">
                <a:latin typeface="Times New Roman" pitchFamily="18" charset="0"/>
              </a:rPr>
              <a:t>Оборудование к занятию:</a:t>
            </a:r>
          </a:p>
          <a:p>
            <a:pPr indent="361950" algn="just"/>
            <a:r>
              <a:rPr lang="ru-RU" sz="1300" dirty="0">
                <a:latin typeface="Times New Roman" pitchFamily="18" charset="0"/>
              </a:rPr>
              <a:t>Репродукции картин:            Саврасов  «Грачи прилетели»</a:t>
            </a:r>
          </a:p>
          <a:p>
            <a:pPr indent="361950" algn="just"/>
            <a:r>
              <a:rPr lang="ru-RU" sz="1300" dirty="0">
                <a:latin typeface="Times New Roman" pitchFamily="18" charset="0"/>
              </a:rPr>
              <a:t>И.И. Шишкин «Рожь»,       Венецианов «Жатва».</a:t>
            </a:r>
          </a:p>
          <a:p>
            <a:pPr indent="361950" algn="just"/>
            <a:r>
              <a:rPr lang="ru-RU" sz="1300" dirty="0">
                <a:latin typeface="Times New Roman" pitchFamily="18" charset="0"/>
              </a:rPr>
              <a:t>Икона «</a:t>
            </a:r>
            <a:r>
              <a:rPr lang="ru-RU" sz="1300" dirty="0" err="1">
                <a:latin typeface="Times New Roman" pitchFamily="18" charset="0"/>
              </a:rPr>
              <a:t>Спорительница</a:t>
            </a:r>
            <a:r>
              <a:rPr lang="ru-RU" sz="1300" dirty="0">
                <a:latin typeface="Times New Roman" pitchFamily="18" charset="0"/>
              </a:rPr>
              <a:t> хлебов».</a:t>
            </a:r>
          </a:p>
          <a:p>
            <a:pPr indent="361950" algn="just"/>
            <a:r>
              <a:rPr lang="ru-RU" sz="1300" dirty="0">
                <a:latin typeface="Times New Roman" pitchFamily="18" charset="0"/>
              </a:rPr>
              <a:t>Картинки и слова, изображающие последовательность полевых работ.</a:t>
            </a:r>
          </a:p>
          <a:p>
            <a:pPr indent="361950" algn="just"/>
            <a:r>
              <a:rPr lang="ru-RU" sz="1300" dirty="0">
                <a:latin typeface="Times New Roman" pitchFamily="18" charset="0"/>
              </a:rPr>
              <a:t>Две коробочки (пустая и наполненная ) для проведения эксперимента.</a:t>
            </a:r>
          </a:p>
          <a:p>
            <a:pPr indent="361950" algn="just"/>
            <a:r>
              <a:rPr lang="ru-RU" sz="1300" dirty="0">
                <a:latin typeface="Times New Roman" pitchFamily="18" charset="0"/>
              </a:rPr>
              <a:t>Материалы для творческой работы: соленое тесто, подготовленные основы панно, влажные тряпочки .</a:t>
            </a:r>
            <a:endParaRPr lang="ru-RU" sz="1300" u="sng" dirty="0">
              <a:latin typeface="Times New Roman" pitchFamily="18" charset="0"/>
            </a:endParaRPr>
          </a:p>
          <a:p>
            <a:pPr indent="361950" algn="just"/>
            <a:r>
              <a:rPr lang="ru-RU" sz="1300" b="1" i="1" dirty="0">
                <a:latin typeface="Times New Roman" pitchFamily="18" charset="0"/>
              </a:rPr>
              <a:t>Ход занятия </a:t>
            </a:r>
          </a:p>
          <a:p>
            <a:pPr indent="361950" algn="just"/>
            <a:r>
              <a:rPr lang="ru-RU" sz="1300" b="1" dirty="0">
                <a:latin typeface="Times New Roman" pitchFamily="18" charset="0"/>
              </a:rPr>
              <a:t>1. Приветствие</a:t>
            </a:r>
            <a:r>
              <a:rPr lang="ru-RU" sz="1300" dirty="0">
                <a:latin typeface="Times New Roman" pitchFamily="18" charset="0"/>
              </a:rPr>
              <a:t> (с помощью весенней веточки). </a:t>
            </a:r>
          </a:p>
          <a:p>
            <a:pPr indent="361950" algn="just"/>
            <a:r>
              <a:rPr lang="ru-RU" sz="1300" dirty="0">
                <a:latin typeface="Times New Roman" pitchFamily="18" charset="0"/>
              </a:rPr>
              <a:t>Педагог: давайте поздороваемся друг с другом различными словами приветствия, прикасаясь  ладошка к ладошке. </a:t>
            </a:r>
          </a:p>
          <a:p>
            <a:pPr indent="361950" algn="just"/>
            <a:r>
              <a:rPr lang="ru-RU" sz="1300" dirty="0">
                <a:latin typeface="Times New Roman" pitchFamily="18" charset="0"/>
              </a:rPr>
              <a:t>(здравствуйте, привет, рада тебя видеть, доброе утро и т.д.)  </a:t>
            </a:r>
          </a:p>
          <a:p>
            <a:pPr indent="361950" algn="just"/>
            <a:r>
              <a:rPr lang="ru-RU" sz="1300" dirty="0">
                <a:latin typeface="Times New Roman" pitchFamily="18" charset="0"/>
              </a:rPr>
              <a:t>Все вместе: «Всем - </a:t>
            </a:r>
            <a:r>
              <a:rPr lang="ru-RU" sz="1300" dirty="0" err="1">
                <a:latin typeface="Times New Roman" pitchFamily="18" charset="0"/>
              </a:rPr>
              <a:t>всем</a:t>
            </a:r>
            <a:r>
              <a:rPr lang="ru-RU" sz="1300" dirty="0">
                <a:latin typeface="Times New Roman" pitchFamily="18" charset="0"/>
              </a:rPr>
              <a:t>, доброе утро!» </a:t>
            </a:r>
          </a:p>
          <a:p>
            <a:pPr indent="361950" algn="just"/>
            <a:r>
              <a:rPr lang="ru-RU" sz="1300" dirty="0">
                <a:latin typeface="Times New Roman" pitchFamily="18" charset="0"/>
              </a:rPr>
              <a:t>Обозначение темы «Хлеб-дар божий, отец, кормилец».</a:t>
            </a:r>
            <a:endParaRPr lang="ru-RU" sz="1300" b="1" dirty="0">
              <a:latin typeface="Times New Roman" pitchFamily="18" charset="0"/>
            </a:endParaRPr>
          </a:p>
          <a:p>
            <a:pPr indent="361950" algn="just"/>
            <a:r>
              <a:rPr lang="ru-RU" sz="1300" b="1" dirty="0">
                <a:latin typeface="Times New Roman" pitchFamily="18" charset="0"/>
              </a:rPr>
              <a:t>2.Педагог: </a:t>
            </a:r>
            <a:r>
              <a:rPr lang="ru-RU" sz="1300" dirty="0">
                <a:latin typeface="Times New Roman" pitchFamily="18" charset="0"/>
              </a:rPr>
              <a:t>Какой сейчас месяц? Какое  время года? Как вы думаете, какое время года изобразил художник Саврасов на картине  «Грачи прилетели»? Как вы узнали? Какие изменения в природе говорят нам о том, что наступила весна?  (с помощью весенней веточки). </a:t>
            </a:r>
          </a:p>
          <a:p>
            <a:pPr indent="361950" algn="just"/>
            <a:r>
              <a:rPr lang="ru-RU" sz="1300" dirty="0">
                <a:latin typeface="Times New Roman" pitchFamily="18" charset="0"/>
              </a:rPr>
              <a:t>Какое время года изобразил художник И. Шишкин на картине «Рожь»?</a:t>
            </a:r>
          </a:p>
          <a:p>
            <a:pPr indent="361950" algn="just"/>
            <a:r>
              <a:rPr lang="ru-RU" sz="1300" dirty="0">
                <a:latin typeface="Times New Roman" pitchFamily="18" charset="0"/>
              </a:rPr>
              <a:t>Какой главный цвет его картины?  (желтый ,золотой, золотистый).</a:t>
            </a:r>
          </a:p>
          <a:p>
            <a:pPr indent="361950" algn="just"/>
            <a:r>
              <a:rPr lang="ru-RU" sz="1300" dirty="0">
                <a:latin typeface="Times New Roman" pitchFamily="18" charset="0"/>
              </a:rPr>
              <a:t>Что должны сделать люди, чтобы поле стало таким золотым?</a:t>
            </a:r>
            <a:endParaRPr lang="ru-RU" sz="1300" b="1" dirty="0">
              <a:latin typeface="Times New Roman" pitchFamily="18" charset="0"/>
            </a:endParaRPr>
          </a:p>
          <a:p>
            <a:pPr indent="361950" algn="just"/>
            <a:r>
              <a:rPr lang="ru-RU" sz="1300" b="1" dirty="0">
                <a:latin typeface="Times New Roman" pitchFamily="18" charset="0"/>
              </a:rPr>
              <a:t>3. Игра «Слова-картинки»</a:t>
            </a:r>
            <a:endParaRPr lang="ru-RU" sz="1300" dirty="0">
              <a:latin typeface="Times New Roman" pitchFamily="18" charset="0"/>
            </a:endParaRPr>
          </a:p>
          <a:p>
            <a:pPr indent="361950" algn="just"/>
            <a:r>
              <a:rPr lang="ru-RU" sz="1300" dirty="0">
                <a:latin typeface="Times New Roman" pitchFamily="18" charset="0"/>
              </a:rPr>
              <a:t>Предлагаю детям составить цепочку из слов, определяющих последовательность полевых работ и расположить их напротив картинок, изображающих данный вид деятельности.</a:t>
            </a:r>
          </a:p>
          <a:p>
            <a:pPr indent="361950" algn="just"/>
            <a:r>
              <a:rPr lang="ru-RU" sz="1300" dirty="0">
                <a:latin typeface="Times New Roman" pitchFamily="18" charset="0"/>
              </a:rPr>
              <a:t>Пахать</a:t>
            </a:r>
          </a:p>
          <a:p>
            <a:pPr indent="361950" algn="just"/>
            <a:r>
              <a:rPr lang="ru-RU" sz="1300" dirty="0">
                <a:latin typeface="Times New Roman" pitchFamily="18" charset="0"/>
              </a:rPr>
              <a:t>Боронить</a:t>
            </a:r>
          </a:p>
          <a:p>
            <a:pPr indent="361950" algn="just"/>
            <a:endParaRPr lang="ru-RU" sz="1300" dirty="0">
              <a:latin typeface="Times New Roman" pitchFamily="18" charset="0"/>
            </a:endParaRPr>
          </a:p>
        </p:txBody>
      </p:sp>
      <p:sp>
        <p:nvSpPr>
          <p:cNvPr id="4710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44</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1.jpg"/>
          <p:cNvPicPr>
            <a:picLocks noChangeAspect="1"/>
          </p:cNvPicPr>
          <p:nvPr/>
        </p:nvPicPr>
        <p:blipFill>
          <a:blip r:embed="rId2"/>
          <a:stretch>
            <a:fillRect/>
          </a:stretch>
        </p:blipFill>
        <p:spPr>
          <a:xfrm>
            <a:off x="0" y="3166"/>
            <a:ext cx="6858000" cy="9137667"/>
          </a:xfrm>
          <a:prstGeom prst="rect">
            <a:avLst/>
          </a:prstGeom>
        </p:spPr>
      </p:pic>
      <p:sp>
        <p:nvSpPr>
          <p:cNvPr id="48131" name="Text Box 4"/>
          <p:cNvSpPr txBox="1">
            <a:spLocks noChangeArrowheads="1"/>
          </p:cNvSpPr>
          <p:nvPr/>
        </p:nvSpPr>
        <p:spPr bwMode="auto">
          <a:xfrm>
            <a:off x="260350" y="250825"/>
            <a:ext cx="6192838" cy="8228013"/>
          </a:xfrm>
          <a:prstGeom prst="rect">
            <a:avLst/>
          </a:prstGeom>
          <a:noFill/>
          <a:ln w="9525">
            <a:noFill/>
            <a:miter lim="800000"/>
            <a:headEnd/>
            <a:tailEnd/>
          </a:ln>
        </p:spPr>
        <p:txBody>
          <a:bodyPr>
            <a:spAutoFit/>
          </a:bodyPr>
          <a:lstStyle/>
          <a:p>
            <a:pPr indent="361950"/>
            <a:r>
              <a:rPr lang="ru-RU" sz="1300" dirty="0">
                <a:latin typeface="Times New Roman" pitchFamily="18" charset="0"/>
              </a:rPr>
              <a:t>Удобрять</a:t>
            </a:r>
          </a:p>
          <a:p>
            <a:pPr indent="361950"/>
            <a:r>
              <a:rPr lang="ru-RU" sz="1300" dirty="0">
                <a:latin typeface="Times New Roman" pitchFamily="18" charset="0"/>
              </a:rPr>
              <a:t>Сеять</a:t>
            </a:r>
          </a:p>
          <a:p>
            <a:pPr indent="361950"/>
            <a:r>
              <a:rPr lang="ru-RU" sz="1300" dirty="0">
                <a:latin typeface="Times New Roman" pitchFamily="18" charset="0"/>
              </a:rPr>
              <a:t>Опылять </a:t>
            </a:r>
          </a:p>
          <a:p>
            <a:pPr indent="361950"/>
            <a:r>
              <a:rPr lang="ru-RU" sz="1300" dirty="0">
                <a:latin typeface="Times New Roman" pitchFamily="18" charset="0"/>
              </a:rPr>
              <a:t>Поливать</a:t>
            </a:r>
          </a:p>
          <a:p>
            <a:pPr indent="361950" algn="just"/>
            <a:r>
              <a:rPr lang="ru-RU" sz="1300" i="1" u="sng" dirty="0">
                <a:latin typeface="Times New Roman" pitchFamily="18" charset="0"/>
              </a:rPr>
              <a:t>Люди потрудились, и Бог наградил их хорошим урожаем.</a:t>
            </a:r>
            <a:endParaRPr lang="ru-RU" sz="1300" dirty="0">
              <a:latin typeface="Times New Roman" pitchFamily="18" charset="0"/>
            </a:endParaRPr>
          </a:p>
          <a:p>
            <a:pPr indent="361950" algn="just"/>
            <a:r>
              <a:rPr lang="ru-RU" sz="1300" dirty="0">
                <a:latin typeface="Times New Roman" pitchFamily="18" charset="0"/>
              </a:rPr>
              <a:t>Чтение стихотворения: </a:t>
            </a:r>
          </a:p>
          <a:p>
            <a:pPr indent="361950" algn="just"/>
            <a:r>
              <a:rPr lang="ru-RU" sz="1300" dirty="0">
                <a:latin typeface="Times New Roman" pitchFamily="18" charset="0"/>
              </a:rPr>
              <a:t>«Посмотрю пойду, </a:t>
            </a:r>
            <a:r>
              <a:rPr lang="ru-RU" sz="1300" dirty="0" err="1">
                <a:latin typeface="Times New Roman" pitchFamily="18" charset="0"/>
              </a:rPr>
              <a:t>полюбуюся</a:t>
            </a:r>
            <a:r>
              <a:rPr lang="ru-RU" sz="1300" dirty="0">
                <a:latin typeface="Times New Roman" pitchFamily="18" charset="0"/>
              </a:rPr>
              <a:t> </a:t>
            </a:r>
          </a:p>
          <a:p>
            <a:pPr indent="361950" algn="just"/>
            <a:r>
              <a:rPr lang="ru-RU" sz="1300" dirty="0">
                <a:latin typeface="Times New Roman" pitchFamily="18" charset="0"/>
              </a:rPr>
              <a:t>Что послал Господь за труды людям.</a:t>
            </a:r>
          </a:p>
          <a:p>
            <a:pPr indent="361950" algn="just"/>
            <a:r>
              <a:rPr lang="ru-RU" sz="1300" dirty="0">
                <a:latin typeface="Times New Roman" pitchFamily="18" charset="0"/>
              </a:rPr>
              <a:t>Выше пояса рожь зернистая </a:t>
            </a:r>
          </a:p>
          <a:p>
            <a:pPr indent="361950" algn="just"/>
            <a:r>
              <a:rPr lang="ru-RU" sz="1300" dirty="0">
                <a:latin typeface="Times New Roman" pitchFamily="18" charset="0"/>
              </a:rPr>
              <a:t>Дремлет колосом почти до земли..»</a:t>
            </a:r>
            <a:endParaRPr lang="ru-RU" sz="1300" b="1" dirty="0">
              <a:latin typeface="Times New Roman" pitchFamily="18" charset="0"/>
            </a:endParaRPr>
          </a:p>
          <a:p>
            <a:pPr indent="361950" algn="just"/>
            <a:r>
              <a:rPr lang="ru-RU" sz="1300" b="1" dirty="0">
                <a:latin typeface="Times New Roman" pitchFamily="18" charset="0"/>
              </a:rPr>
              <a:t>4. Поразмышляем </a:t>
            </a:r>
            <a:endParaRPr lang="ru-RU" sz="1300" dirty="0">
              <a:latin typeface="Times New Roman" pitchFamily="18" charset="0"/>
            </a:endParaRPr>
          </a:p>
          <a:p>
            <a:pPr indent="361950" algn="just"/>
            <a:r>
              <a:rPr lang="ru-RU" sz="1300" dirty="0">
                <a:latin typeface="Times New Roman" pitchFamily="18" charset="0"/>
              </a:rPr>
              <a:t>Чтение стихотворения «Два колоска» А.Жуковский.</a:t>
            </a:r>
          </a:p>
          <a:p>
            <a:pPr indent="361950" algn="just"/>
            <a:r>
              <a:rPr lang="ru-RU" sz="1300" dirty="0">
                <a:latin typeface="Times New Roman" pitchFamily="18" charset="0"/>
              </a:rPr>
              <a:t>Будто солнцу улыбаясь, на  соломке молодой </a:t>
            </a:r>
          </a:p>
          <a:p>
            <a:pPr indent="361950" algn="just"/>
            <a:r>
              <a:rPr lang="ru-RU" sz="1300" dirty="0">
                <a:latin typeface="Times New Roman" pitchFamily="18" charset="0"/>
              </a:rPr>
              <a:t>Дремлет медленно качаясь, ржи </a:t>
            </a:r>
            <a:r>
              <a:rPr lang="ru-RU" sz="1300" dirty="0" err="1">
                <a:latin typeface="Times New Roman" pitchFamily="18" charset="0"/>
              </a:rPr>
              <a:t>колосик</a:t>
            </a:r>
            <a:r>
              <a:rPr lang="ru-RU" sz="1300" dirty="0">
                <a:latin typeface="Times New Roman" pitchFamily="18" charset="0"/>
              </a:rPr>
              <a:t> золотой.</a:t>
            </a:r>
          </a:p>
          <a:p>
            <a:pPr indent="361950" algn="just"/>
            <a:r>
              <a:rPr lang="ru-RU" sz="1300" dirty="0">
                <a:latin typeface="Times New Roman" pitchFamily="18" charset="0"/>
              </a:rPr>
              <a:t>Весь с рогами – как улитка, жизни внутренней полна,</a:t>
            </a:r>
          </a:p>
          <a:p>
            <a:pPr indent="361950" algn="just"/>
            <a:r>
              <a:rPr lang="ru-RU" sz="1300" dirty="0">
                <a:latin typeface="Times New Roman" pitchFamily="18" charset="0"/>
              </a:rPr>
              <a:t>Он пригнулся от избытка </a:t>
            </a:r>
          </a:p>
          <a:p>
            <a:pPr indent="361950" algn="just"/>
            <a:r>
              <a:rPr lang="ru-RU" sz="1300" dirty="0">
                <a:latin typeface="Times New Roman" pitchFamily="18" charset="0"/>
              </a:rPr>
              <a:t>Полновесного зерна.</a:t>
            </a:r>
          </a:p>
          <a:p>
            <a:pPr indent="361950" algn="just"/>
            <a:r>
              <a:rPr lang="ru-RU" sz="1300" dirty="0">
                <a:latin typeface="Times New Roman" pitchFamily="18" charset="0"/>
              </a:rPr>
              <a:t>А вблизи, поднявшись важно,</a:t>
            </a:r>
          </a:p>
          <a:p>
            <a:pPr indent="361950" algn="just"/>
            <a:r>
              <a:rPr lang="ru-RU" sz="1300" dirty="0">
                <a:latin typeface="Times New Roman" pitchFamily="18" charset="0"/>
              </a:rPr>
              <a:t>Смотрит с гордостью другой, все лишь кверху, да отважно-</a:t>
            </a:r>
          </a:p>
          <a:p>
            <a:pPr indent="361950" algn="just"/>
            <a:r>
              <a:rPr lang="ru-RU" sz="1300" dirty="0">
                <a:latin typeface="Times New Roman" pitchFamily="18" charset="0"/>
              </a:rPr>
              <a:t>Так и видно, что пустой.</a:t>
            </a:r>
            <a:endParaRPr lang="ru-RU" sz="1300" b="1" dirty="0">
              <a:latin typeface="Times New Roman" pitchFamily="18" charset="0"/>
            </a:endParaRPr>
          </a:p>
          <a:p>
            <a:pPr indent="361950" algn="just"/>
            <a:r>
              <a:rPr lang="ru-RU" sz="1300" b="1" dirty="0">
                <a:latin typeface="Times New Roman" pitchFamily="18" charset="0"/>
              </a:rPr>
              <a:t>Педагог: </a:t>
            </a:r>
          </a:p>
          <a:p>
            <a:pPr indent="361950" algn="just"/>
            <a:r>
              <a:rPr lang="ru-RU" sz="1300" b="1" dirty="0">
                <a:latin typeface="Times New Roman" pitchFamily="18" charset="0"/>
              </a:rPr>
              <a:t>- </a:t>
            </a:r>
            <a:r>
              <a:rPr lang="ru-RU" sz="1300" dirty="0">
                <a:latin typeface="Times New Roman" pitchFamily="18" charset="0"/>
              </a:rPr>
              <a:t>О каких двух колосках говорится в стихотворении?</a:t>
            </a:r>
          </a:p>
          <a:p>
            <a:pPr indent="361950" algn="just"/>
            <a:r>
              <a:rPr lang="ru-RU" sz="1300" dirty="0">
                <a:latin typeface="Times New Roman" pitchFamily="18" charset="0"/>
              </a:rPr>
              <a:t>- Чем отличается пустой колос от полного зерна? («пустой» - легкий, значит, колосок прямостоящий; «полный» - тяжелый, оттого и колос склоненный).</a:t>
            </a:r>
            <a:endParaRPr lang="ru-RU" sz="1300" b="1" dirty="0">
              <a:latin typeface="Times New Roman" pitchFamily="18" charset="0"/>
            </a:endParaRPr>
          </a:p>
          <a:p>
            <a:pPr indent="361950" algn="just"/>
            <a:r>
              <a:rPr lang="ru-RU" sz="1300" b="1" dirty="0">
                <a:latin typeface="Times New Roman" pitchFamily="18" charset="0"/>
              </a:rPr>
              <a:t>Эксперимент</a:t>
            </a:r>
            <a:r>
              <a:rPr lang="ru-RU" sz="1300" dirty="0">
                <a:latin typeface="Times New Roman" pitchFamily="18" charset="0"/>
              </a:rPr>
              <a:t>: предложить ребенку соотнести вес чего-либо пустого и полного, чтобы понять качества описанных колосков.</a:t>
            </a:r>
          </a:p>
          <a:p>
            <a:pPr indent="361950" algn="just"/>
            <a:r>
              <a:rPr lang="ru-RU" sz="1300" dirty="0">
                <a:latin typeface="Times New Roman" pitchFamily="18" charset="0"/>
              </a:rPr>
              <a:t>- Есть ли польза от пустого колоса, в котором нет зерна?</a:t>
            </a:r>
          </a:p>
          <a:p>
            <a:pPr indent="361950" algn="just"/>
            <a:r>
              <a:rPr lang="ru-RU" sz="1300" dirty="0">
                <a:latin typeface="Times New Roman" pitchFamily="18" charset="0"/>
              </a:rPr>
              <a:t>-Чем полезен колос, полный зерна?</a:t>
            </a:r>
          </a:p>
          <a:p>
            <a:pPr indent="361950" algn="just"/>
            <a:r>
              <a:rPr lang="ru-RU" sz="1300" dirty="0">
                <a:latin typeface="Times New Roman" pitchFamily="18" charset="0"/>
              </a:rPr>
              <a:t>-Каким качеством наделяет поэт колос полный зерна? (скромностью, смирением).</a:t>
            </a:r>
          </a:p>
          <a:p>
            <a:pPr indent="361950" algn="just"/>
            <a:r>
              <a:rPr lang="ru-RU" sz="1300" dirty="0">
                <a:latin typeface="Times New Roman" pitchFamily="18" charset="0"/>
              </a:rPr>
              <a:t>-Каким качеством наделяет поэт пустой  колос? (гордостью, хвастовством, высокомерием).</a:t>
            </a:r>
          </a:p>
          <a:p>
            <a:pPr indent="361950" algn="just"/>
            <a:r>
              <a:rPr lang="ru-RU" sz="1300" dirty="0">
                <a:latin typeface="Times New Roman" pitchFamily="18" charset="0"/>
              </a:rPr>
              <a:t>- Какому из колосков можно было бы гордиться собою больше? </a:t>
            </a:r>
          </a:p>
          <a:p>
            <a:pPr indent="361950" algn="just"/>
            <a:r>
              <a:rPr lang="ru-RU" sz="1300" dirty="0">
                <a:latin typeface="Times New Roman" pitchFamily="18" charset="0"/>
              </a:rPr>
              <a:t>(полному, потому что он склонился от наполняемых его зерен).</a:t>
            </a:r>
          </a:p>
          <a:p>
            <a:pPr indent="361950" algn="just"/>
            <a:r>
              <a:rPr lang="ru-RU" sz="1300" dirty="0">
                <a:latin typeface="Times New Roman" pitchFamily="18" charset="0"/>
              </a:rPr>
              <a:t>-Что есть «гордость» перед Богом? (один из самых больших грехов).</a:t>
            </a:r>
          </a:p>
          <a:p>
            <a:pPr indent="361950"/>
            <a:r>
              <a:rPr lang="ru-RU" sz="1300" b="1" dirty="0">
                <a:latin typeface="Times New Roman" pitchFamily="18" charset="0"/>
              </a:rPr>
              <a:t>5. Хоровод. </a:t>
            </a:r>
            <a:endParaRPr lang="ru-RU" sz="1300" dirty="0">
              <a:latin typeface="Times New Roman" pitchFamily="18" charset="0"/>
            </a:endParaRPr>
          </a:p>
          <a:p>
            <a:pPr indent="361950"/>
            <a:r>
              <a:rPr lang="ru-RU" sz="1300" dirty="0">
                <a:latin typeface="Times New Roman" pitchFamily="18" charset="0"/>
              </a:rPr>
              <a:t>Дети идут в хороводе , один ребенок  в кругу. </a:t>
            </a:r>
          </a:p>
          <a:p>
            <a:pPr indent="361950"/>
            <a:r>
              <a:rPr lang="ru-RU" sz="1300" dirty="0">
                <a:latin typeface="Times New Roman" pitchFamily="18" charset="0"/>
              </a:rPr>
              <a:t>Дети: Дождик, дождик поливай, </a:t>
            </a:r>
          </a:p>
          <a:p>
            <a:pPr indent="361950"/>
            <a:r>
              <a:rPr lang="ru-RU" sz="1300" dirty="0">
                <a:latin typeface="Times New Roman" pitchFamily="18" charset="0"/>
              </a:rPr>
              <a:t>            Будет хлеба каравай. </a:t>
            </a:r>
          </a:p>
          <a:p>
            <a:pPr indent="361950"/>
            <a:r>
              <a:rPr lang="ru-RU" sz="1300" dirty="0">
                <a:latin typeface="Times New Roman" pitchFamily="18" charset="0"/>
              </a:rPr>
              <a:t>            Дождик, дождик припусти </a:t>
            </a:r>
          </a:p>
          <a:p>
            <a:pPr indent="361950"/>
            <a:r>
              <a:rPr lang="ru-RU" sz="1300" dirty="0">
                <a:latin typeface="Times New Roman" pitchFamily="18" charset="0"/>
              </a:rPr>
              <a:t>            Дай пшенице подрасти. </a:t>
            </a:r>
          </a:p>
        </p:txBody>
      </p:sp>
      <p:sp>
        <p:nvSpPr>
          <p:cNvPr id="4813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45</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1.jpg"/>
          <p:cNvPicPr>
            <a:picLocks noChangeAspect="1"/>
          </p:cNvPicPr>
          <p:nvPr/>
        </p:nvPicPr>
        <p:blipFill>
          <a:blip r:embed="rId2"/>
          <a:stretch>
            <a:fillRect/>
          </a:stretch>
        </p:blipFill>
        <p:spPr>
          <a:xfrm>
            <a:off x="0" y="3166"/>
            <a:ext cx="6858000" cy="9137667"/>
          </a:xfrm>
          <a:prstGeom prst="rect">
            <a:avLst/>
          </a:prstGeom>
        </p:spPr>
      </p:pic>
      <p:sp>
        <p:nvSpPr>
          <p:cNvPr id="49155" name="Text Box 4"/>
          <p:cNvSpPr txBox="1">
            <a:spLocks noChangeArrowheads="1"/>
          </p:cNvSpPr>
          <p:nvPr/>
        </p:nvSpPr>
        <p:spPr bwMode="auto">
          <a:xfrm>
            <a:off x="404813" y="323850"/>
            <a:ext cx="6048375" cy="7037388"/>
          </a:xfrm>
          <a:prstGeom prst="rect">
            <a:avLst/>
          </a:prstGeom>
          <a:noFill/>
          <a:ln w="9525">
            <a:noFill/>
            <a:miter lim="800000"/>
            <a:headEnd/>
            <a:tailEnd/>
          </a:ln>
        </p:spPr>
        <p:txBody>
          <a:bodyPr>
            <a:spAutoFit/>
          </a:bodyPr>
          <a:lstStyle/>
          <a:p>
            <a:r>
              <a:rPr lang="ru-RU" sz="1300" dirty="0">
                <a:latin typeface="Times New Roman" pitchFamily="18" charset="0"/>
              </a:rPr>
              <a:t>Дети, обращаются к ребенку, стоящему в кругу:</a:t>
            </a:r>
          </a:p>
          <a:p>
            <a:r>
              <a:rPr lang="ru-RU" sz="1300" dirty="0">
                <a:latin typeface="Times New Roman" pitchFamily="18" charset="0"/>
              </a:rPr>
              <a:t>- Ты поле вспахал?- вспахал</a:t>
            </a:r>
          </a:p>
          <a:p>
            <a:r>
              <a:rPr lang="ru-RU" sz="1300" dirty="0">
                <a:latin typeface="Times New Roman" pitchFamily="18" charset="0"/>
              </a:rPr>
              <a:t>- Пшеницу  в поле сеял? - сеял</a:t>
            </a:r>
          </a:p>
          <a:p>
            <a:r>
              <a:rPr lang="ru-RU" sz="1300" dirty="0">
                <a:latin typeface="Times New Roman" pitchFamily="18" charset="0"/>
              </a:rPr>
              <a:t>- Дождик пшеницу поливал? - поливал</a:t>
            </a:r>
          </a:p>
          <a:p>
            <a:r>
              <a:rPr lang="ru-RU" sz="1300" dirty="0">
                <a:latin typeface="Times New Roman" pitchFamily="18" charset="0"/>
              </a:rPr>
              <a:t>- А поспела пшеница?- нет (да).   </a:t>
            </a:r>
          </a:p>
          <a:p>
            <a:r>
              <a:rPr lang="ru-RU" sz="1300" dirty="0">
                <a:latin typeface="Times New Roman" pitchFamily="18" charset="0"/>
              </a:rPr>
              <a:t>- Как ты ее собирал? (игра продолжается).</a:t>
            </a:r>
            <a:endParaRPr lang="ru-RU" sz="1300" b="1" dirty="0">
              <a:latin typeface="Times New Roman" pitchFamily="18" charset="0"/>
            </a:endParaRPr>
          </a:p>
          <a:p>
            <a:r>
              <a:rPr lang="ru-RU" sz="1300" b="1" dirty="0">
                <a:latin typeface="Times New Roman" pitchFamily="18" charset="0"/>
              </a:rPr>
              <a:t>6. Загадка </a:t>
            </a:r>
            <a:endParaRPr lang="ru-RU" sz="1300" dirty="0">
              <a:latin typeface="Times New Roman" pitchFamily="18" charset="0"/>
            </a:endParaRPr>
          </a:p>
          <a:p>
            <a:r>
              <a:rPr lang="ru-RU" sz="1300" dirty="0">
                <a:latin typeface="Times New Roman" pitchFamily="18" charset="0"/>
              </a:rPr>
              <a:t>Стоит </a:t>
            </a:r>
            <a:r>
              <a:rPr lang="ru-RU" sz="1300" dirty="0" err="1">
                <a:latin typeface="Times New Roman" pitchFamily="18" charset="0"/>
              </a:rPr>
              <a:t>Федосья</a:t>
            </a:r>
            <a:r>
              <a:rPr lang="ru-RU" sz="1300" dirty="0">
                <a:latin typeface="Times New Roman" pitchFamily="18" charset="0"/>
              </a:rPr>
              <a:t> – растрепаны </a:t>
            </a:r>
            <a:r>
              <a:rPr lang="ru-RU" sz="1300" dirty="0" err="1">
                <a:latin typeface="Times New Roman" pitchFamily="18" charset="0"/>
              </a:rPr>
              <a:t>волосья</a:t>
            </a:r>
            <a:r>
              <a:rPr lang="ru-RU" sz="1300" dirty="0">
                <a:latin typeface="Times New Roman" pitchFamily="18" charset="0"/>
              </a:rPr>
              <a:t>  (сноп)</a:t>
            </a:r>
          </a:p>
          <a:p>
            <a:r>
              <a:rPr lang="ru-RU" sz="1300" dirty="0">
                <a:latin typeface="Times New Roman" pitchFamily="18" charset="0"/>
              </a:rPr>
              <a:t>Лежит мужичок в золотом кафтане.</a:t>
            </a:r>
          </a:p>
          <a:p>
            <a:r>
              <a:rPr lang="ru-RU" sz="1300" dirty="0">
                <a:latin typeface="Times New Roman" pitchFamily="18" charset="0"/>
              </a:rPr>
              <a:t>Подпоясан, а не поясом; не поднимешь, так не встанет (сноп)</a:t>
            </a:r>
          </a:p>
          <a:p>
            <a:r>
              <a:rPr lang="ru-RU" sz="1300" dirty="0">
                <a:latin typeface="Times New Roman" pitchFamily="18" charset="0"/>
              </a:rPr>
              <a:t>Венецианов «Жатва»</a:t>
            </a:r>
          </a:p>
          <a:p>
            <a:r>
              <a:rPr lang="ru-RU" sz="1300" dirty="0">
                <a:latin typeface="Times New Roman" pitchFamily="18" charset="0"/>
              </a:rPr>
              <a:t>Икона «</a:t>
            </a:r>
            <a:r>
              <a:rPr lang="ru-RU" sz="1300" dirty="0" err="1">
                <a:latin typeface="Times New Roman" pitchFamily="18" charset="0"/>
              </a:rPr>
              <a:t>Спорительница</a:t>
            </a:r>
            <a:r>
              <a:rPr lang="ru-RU" sz="1300" dirty="0">
                <a:latin typeface="Times New Roman" pitchFamily="18" charset="0"/>
              </a:rPr>
              <a:t> хлебов»</a:t>
            </a:r>
          </a:p>
          <a:p>
            <a:r>
              <a:rPr lang="ru-RU" sz="1300" dirty="0">
                <a:latin typeface="Times New Roman" pitchFamily="18" charset="0"/>
              </a:rPr>
              <a:t>Чтобы хлеб пришел на стол нужно потрудиться.</a:t>
            </a:r>
            <a:endParaRPr lang="ru-RU" sz="1300" b="1" dirty="0">
              <a:latin typeface="Times New Roman" pitchFamily="18" charset="0"/>
            </a:endParaRPr>
          </a:p>
          <a:p>
            <a:r>
              <a:rPr lang="ru-RU" sz="1300" b="1" dirty="0">
                <a:latin typeface="Times New Roman" pitchFamily="18" charset="0"/>
              </a:rPr>
              <a:t>7. Игра «Слова-картинки»</a:t>
            </a:r>
            <a:r>
              <a:rPr lang="ru-RU" sz="1300" dirty="0">
                <a:latin typeface="Times New Roman" pitchFamily="18" charset="0"/>
              </a:rPr>
              <a:t> </a:t>
            </a:r>
          </a:p>
          <a:p>
            <a:r>
              <a:rPr lang="ru-RU" sz="1300" dirty="0">
                <a:latin typeface="Times New Roman" pitchFamily="18" charset="0"/>
              </a:rPr>
              <a:t>Предлагаю детям составить цепочку из слов, определяющих последовательность уборки урожая хлеба  и расположить их напротив картинок, изображающих данный вид деятельности.</a:t>
            </a:r>
          </a:p>
          <a:p>
            <a:r>
              <a:rPr lang="ru-RU" sz="1300" dirty="0">
                <a:latin typeface="Times New Roman" pitchFamily="18" charset="0"/>
              </a:rPr>
              <a:t>Жать</a:t>
            </a:r>
          </a:p>
          <a:p>
            <a:r>
              <a:rPr lang="ru-RU" sz="1300" dirty="0">
                <a:latin typeface="Times New Roman" pitchFamily="18" charset="0"/>
              </a:rPr>
              <a:t>Молотить</a:t>
            </a:r>
          </a:p>
          <a:p>
            <a:r>
              <a:rPr lang="ru-RU" sz="1300" dirty="0">
                <a:latin typeface="Times New Roman" pitchFamily="18" charset="0"/>
              </a:rPr>
              <a:t>Сушить</a:t>
            </a:r>
          </a:p>
          <a:p>
            <a:r>
              <a:rPr lang="ru-RU" sz="1300" dirty="0">
                <a:latin typeface="Times New Roman" pitchFamily="18" charset="0"/>
              </a:rPr>
              <a:t>Перемолоть</a:t>
            </a:r>
          </a:p>
          <a:p>
            <a:r>
              <a:rPr lang="ru-RU" sz="1300" dirty="0">
                <a:latin typeface="Times New Roman" pitchFamily="18" charset="0"/>
              </a:rPr>
              <a:t>Замесить</a:t>
            </a:r>
          </a:p>
          <a:p>
            <a:r>
              <a:rPr lang="ru-RU" sz="1300" dirty="0">
                <a:latin typeface="Times New Roman" pitchFamily="18" charset="0"/>
              </a:rPr>
              <a:t>Испечь</a:t>
            </a:r>
          </a:p>
          <a:p>
            <a:r>
              <a:rPr lang="ru-RU" sz="1300" dirty="0">
                <a:latin typeface="Times New Roman" pitchFamily="18" charset="0"/>
              </a:rPr>
              <a:t>Накормить</a:t>
            </a:r>
            <a:endParaRPr lang="ru-RU" sz="1300" b="1" dirty="0">
              <a:latin typeface="Times New Roman" pitchFamily="18" charset="0"/>
            </a:endParaRPr>
          </a:p>
          <a:p>
            <a:r>
              <a:rPr lang="ru-RU" sz="1300" b="1" dirty="0">
                <a:latin typeface="Times New Roman" pitchFamily="18" charset="0"/>
              </a:rPr>
              <a:t>8. Пословицы о хлебе </a:t>
            </a:r>
            <a:endParaRPr lang="ru-RU" sz="1300" dirty="0">
              <a:latin typeface="Times New Roman" pitchFamily="18" charset="0"/>
            </a:endParaRPr>
          </a:p>
          <a:p>
            <a:r>
              <a:rPr lang="ru-RU" sz="1300" dirty="0">
                <a:latin typeface="Times New Roman" pitchFamily="18" charset="0"/>
              </a:rPr>
              <a:t>Предложить детям вспомнить пословицы и поговорки о хлебе.</a:t>
            </a:r>
            <a:endParaRPr lang="ru-RU" sz="1300" i="1" dirty="0">
              <a:latin typeface="Times New Roman" pitchFamily="18" charset="0"/>
            </a:endParaRPr>
          </a:p>
          <a:p>
            <a:r>
              <a:rPr lang="ru-RU" sz="1300" i="1" dirty="0">
                <a:latin typeface="Times New Roman" pitchFamily="18" charset="0"/>
              </a:rPr>
              <a:t>Хлеб - всему голова. </a:t>
            </a:r>
          </a:p>
          <a:p>
            <a:r>
              <a:rPr lang="ru-RU" sz="1300" i="1" dirty="0">
                <a:latin typeface="Times New Roman" pitchFamily="18" charset="0"/>
              </a:rPr>
              <a:t>Гречневая каша – матушка наша, а хлеб ржаной - отец родной.</a:t>
            </a:r>
            <a:endParaRPr lang="ru-RU" sz="1300" b="1" dirty="0">
              <a:latin typeface="Times New Roman" pitchFamily="18" charset="0"/>
            </a:endParaRPr>
          </a:p>
          <a:p>
            <a:r>
              <a:rPr lang="ru-RU" sz="1300" b="1" dirty="0">
                <a:latin typeface="Times New Roman" pitchFamily="18" charset="0"/>
              </a:rPr>
              <a:t>9. Итог: </a:t>
            </a:r>
            <a:endParaRPr lang="ru-RU" sz="1300" dirty="0">
              <a:latin typeface="Times New Roman" pitchFamily="18" charset="0"/>
            </a:endParaRPr>
          </a:p>
          <a:p>
            <a:r>
              <a:rPr lang="ru-RU" sz="1300" dirty="0">
                <a:latin typeface="Times New Roman" pitchFamily="18" charset="0"/>
              </a:rPr>
              <a:t>Как понимаете выражение</a:t>
            </a:r>
            <a:r>
              <a:rPr lang="ru-RU" sz="1300" b="1" dirty="0">
                <a:latin typeface="Times New Roman" pitchFamily="18" charset="0"/>
              </a:rPr>
              <a:t>  </a:t>
            </a:r>
            <a:r>
              <a:rPr lang="ru-RU" sz="1300" dirty="0">
                <a:latin typeface="Times New Roman" pitchFamily="18" charset="0"/>
              </a:rPr>
              <a:t>«Хлеб-дар божий, отец, кормилец»?</a:t>
            </a:r>
          </a:p>
          <a:p>
            <a:r>
              <a:rPr lang="ru-RU" sz="1300" dirty="0">
                <a:latin typeface="Times New Roman" pitchFamily="18" charset="0"/>
              </a:rPr>
              <a:t>Не зря на Руси так значимо  бережное отношение к хлебу. Как вы думаете, почему? А что для вас значит бережно относиться к хлебу?</a:t>
            </a:r>
            <a:endParaRPr lang="ru-RU" sz="1300" b="1" dirty="0">
              <a:latin typeface="Times New Roman" pitchFamily="18" charset="0"/>
            </a:endParaRPr>
          </a:p>
          <a:p>
            <a:r>
              <a:rPr lang="ru-RU" sz="1300" b="1" dirty="0">
                <a:latin typeface="Times New Roman" pitchFamily="18" charset="0"/>
              </a:rPr>
              <a:t>10. Творческая работа </a:t>
            </a:r>
            <a:r>
              <a:rPr lang="ru-RU" sz="1300" dirty="0">
                <a:latin typeface="Times New Roman" pitchFamily="18" charset="0"/>
              </a:rPr>
              <a:t>Панно из соленого теста</a:t>
            </a:r>
            <a:r>
              <a:rPr lang="ru-RU" sz="1300" b="1" dirty="0">
                <a:latin typeface="Times New Roman" pitchFamily="18" charset="0"/>
              </a:rPr>
              <a:t> .</a:t>
            </a:r>
          </a:p>
          <a:p>
            <a:r>
              <a:rPr lang="ru-RU" sz="1300" b="1" dirty="0">
                <a:latin typeface="Times New Roman" pitchFamily="18" charset="0"/>
              </a:rPr>
              <a:t>11. Прощание </a:t>
            </a:r>
            <a:endParaRPr lang="ru-RU" sz="1300" dirty="0">
              <a:latin typeface="Times New Roman" pitchFamily="18" charset="0"/>
            </a:endParaRPr>
          </a:p>
          <a:p>
            <a:r>
              <a:rPr lang="ru-RU" sz="1300" dirty="0">
                <a:latin typeface="Times New Roman" pitchFamily="18" charset="0"/>
              </a:rPr>
              <a:t>Дети встают в круг за руки «Всем, всем  до свидания!»</a:t>
            </a:r>
          </a:p>
        </p:txBody>
      </p:sp>
      <p:sp>
        <p:nvSpPr>
          <p:cNvPr id="4915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46</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011.jpg"/>
          <p:cNvPicPr>
            <a:picLocks noChangeAspect="1"/>
          </p:cNvPicPr>
          <p:nvPr/>
        </p:nvPicPr>
        <p:blipFill>
          <a:blip r:embed="rId2"/>
          <a:stretch>
            <a:fillRect/>
          </a:stretch>
        </p:blipFill>
        <p:spPr>
          <a:xfrm>
            <a:off x="0" y="3166"/>
            <a:ext cx="6858000" cy="9137667"/>
          </a:xfrm>
          <a:prstGeom prst="rect">
            <a:avLst/>
          </a:prstGeom>
        </p:spPr>
      </p:pic>
      <p:sp>
        <p:nvSpPr>
          <p:cNvPr id="50179" name="Text Box 4"/>
          <p:cNvSpPr txBox="1">
            <a:spLocks noChangeArrowheads="1"/>
          </p:cNvSpPr>
          <p:nvPr/>
        </p:nvSpPr>
        <p:spPr bwMode="auto">
          <a:xfrm>
            <a:off x="404813" y="323850"/>
            <a:ext cx="6119812" cy="641350"/>
          </a:xfrm>
          <a:prstGeom prst="rect">
            <a:avLst/>
          </a:prstGeom>
          <a:noFill/>
          <a:ln w="9525">
            <a:noFill/>
            <a:miter lim="800000"/>
            <a:headEnd/>
            <a:tailEnd/>
          </a:ln>
        </p:spPr>
        <p:txBody>
          <a:bodyPr>
            <a:spAutoFit/>
          </a:bodyPr>
          <a:lstStyle/>
          <a:p>
            <a:pPr algn="ctr"/>
            <a:r>
              <a:rPr lang="ru-RU"/>
              <a:t> </a:t>
            </a:r>
            <a:r>
              <a:rPr lang="ru-RU" sz="2000" b="1">
                <a:latin typeface="Monotype Corsiva" pitchFamily="66" charset="0"/>
              </a:rPr>
              <a:t>Занятие клуба «Дошколенок» для детей 4-6 лет</a:t>
            </a:r>
          </a:p>
          <a:p>
            <a:pPr algn="ctr"/>
            <a:r>
              <a:rPr lang="ru-RU" sz="1600" b="1">
                <a:latin typeface="Monotype Corsiva" pitchFamily="66" charset="0"/>
              </a:rPr>
              <a:t>Тема : Знакомство со Священным Писанием. Сотворение мира.</a:t>
            </a:r>
          </a:p>
        </p:txBody>
      </p:sp>
      <p:sp>
        <p:nvSpPr>
          <p:cNvPr id="50180" name="Text Box 5"/>
          <p:cNvSpPr txBox="1">
            <a:spLocks noChangeArrowheads="1"/>
          </p:cNvSpPr>
          <p:nvPr/>
        </p:nvSpPr>
        <p:spPr bwMode="auto">
          <a:xfrm>
            <a:off x="333375" y="900113"/>
            <a:ext cx="6264275" cy="7434262"/>
          </a:xfrm>
          <a:prstGeom prst="rect">
            <a:avLst/>
          </a:prstGeom>
          <a:noFill/>
          <a:ln w="9525">
            <a:noFill/>
            <a:miter lim="800000"/>
            <a:headEnd/>
            <a:tailEnd/>
          </a:ln>
        </p:spPr>
        <p:txBody>
          <a:bodyPr>
            <a:spAutoFit/>
          </a:bodyPr>
          <a:lstStyle/>
          <a:p>
            <a:pPr indent="361950" algn="just"/>
            <a:r>
              <a:rPr lang="ru-RU" sz="1300" b="1" i="1">
                <a:latin typeface="Times New Roman" pitchFamily="18" charset="0"/>
              </a:rPr>
              <a:t>Обучающие задачи:</a:t>
            </a:r>
          </a:p>
          <a:p>
            <a:pPr indent="361950" algn="just"/>
            <a:r>
              <a:rPr lang="ru-RU" sz="1300">
                <a:latin typeface="Times New Roman" pitchFamily="18" charset="0"/>
              </a:rPr>
              <a:t>Формировать у детей первоначальные представления о Боге как Творце Мира.</a:t>
            </a:r>
          </a:p>
          <a:p>
            <a:pPr indent="361950" algn="just"/>
            <a:r>
              <a:rPr lang="ru-RU" sz="1300">
                <a:latin typeface="Times New Roman" pitchFamily="18" charset="0"/>
              </a:rPr>
              <a:t>Систематизировать имеющиеся у детей представления о многообразии мира.</a:t>
            </a:r>
            <a:endParaRPr lang="ru-RU" sz="1300" u="sng">
              <a:latin typeface="Times New Roman" pitchFamily="18" charset="0"/>
            </a:endParaRPr>
          </a:p>
          <a:p>
            <a:pPr indent="361950" algn="just"/>
            <a:r>
              <a:rPr lang="ru-RU" sz="1300" b="1" i="1">
                <a:latin typeface="Times New Roman" pitchFamily="18" charset="0"/>
              </a:rPr>
              <a:t>Воспитательные задачи : </a:t>
            </a:r>
          </a:p>
          <a:p>
            <a:pPr indent="361950" algn="just"/>
            <a:r>
              <a:rPr lang="ru-RU" sz="1300">
                <a:latin typeface="Times New Roman" pitchFamily="18" charset="0"/>
              </a:rPr>
              <a:t>Воспитывать чувство сопричастности к живому миру, заботливое отношение к растениям и животным.</a:t>
            </a:r>
            <a:endParaRPr lang="ru-RU" sz="1300" u="sng">
              <a:latin typeface="Times New Roman" pitchFamily="18" charset="0"/>
            </a:endParaRPr>
          </a:p>
          <a:p>
            <a:pPr indent="361950" algn="just"/>
            <a:r>
              <a:rPr lang="ru-RU" sz="1300" b="1" i="1">
                <a:latin typeface="Times New Roman" pitchFamily="18" charset="0"/>
              </a:rPr>
              <a:t>Развивающие задачи:</a:t>
            </a:r>
            <a:r>
              <a:rPr lang="ru-RU" sz="1300">
                <a:latin typeface="Times New Roman" pitchFamily="18" charset="0"/>
              </a:rPr>
              <a:t>  </a:t>
            </a:r>
          </a:p>
          <a:p>
            <a:pPr indent="361950" algn="just"/>
            <a:r>
              <a:rPr lang="ru-RU" sz="1300">
                <a:latin typeface="Times New Roman" pitchFamily="18" charset="0"/>
              </a:rPr>
              <a:t>Способствовать становлению творческой личности ребенка.</a:t>
            </a:r>
          </a:p>
          <a:p>
            <a:pPr indent="361950" algn="just"/>
            <a:r>
              <a:rPr lang="ru-RU" sz="1300">
                <a:latin typeface="Times New Roman" pitchFamily="18" charset="0"/>
              </a:rPr>
              <a:t>Развивать умения  пользоваться ножницами, работать с бумагой и клеем.</a:t>
            </a:r>
          </a:p>
          <a:p>
            <a:pPr indent="361950" algn="just"/>
            <a:r>
              <a:rPr lang="ru-RU" sz="1300">
                <a:latin typeface="Times New Roman" pitchFamily="18" charset="0"/>
              </a:rPr>
              <a:t>Развивать желание выразить свою радость в коллективной творческой деятельности. </a:t>
            </a:r>
          </a:p>
          <a:p>
            <a:pPr indent="361950" algn="just"/>
            <a:r>
              <a:rPr lang="ru-RU" sz="1300" b="1" i="1">
                <a:latin typeface="Times New Roman" pitchFamily="18" charset="0"/>
              </a:rPr>
              <a:t>     Оборудование :</a:t>
            </a:r>
          </a:p>
          <a:p>
            <a:pPr indent="361950" algn="just"/>
            <a:r>
              <a:rPr lang="ru-RU" sz="1300">
                <a:latin typeface="Times New Roman" pitchFamily="18" charset="0"/>
              </a:rPr>
              <a:t>Библия для детей , иллюстрации с сюжетами о сотворении мира.</a:t>
            </a:r>
          </a:p>
          <a:p>
            <a:pPr indent="361950" algn="just"/>
            <a:r>
              <a:rPr lang="ru-RU" sz="1300">
                <a:latin typeface="Times New Roman" pitchFamily="18" charset="0"/>
              </a:rPr>
              <a:t>Картинки с изображением птиц, рыб, зверей, насекомых  для дидактической игры « Найди свой дом».</a:t>
            </a:r>
          </a:p>
          <a:p>
            <a:pPr indent="361950" algn="just"/>
            <a:r>
              <a:rPr lang="ru-RU" sz="1300">
                <a:latin typeface="Times New Roman" pitchFamily="18" charset="0"/>
              </a:rPr>
              <a:t>Картинки и иллюстрации с изображением разнообразия растений, животных, птиц, а также Светил.</a:t>
            </a:r>
          </a:p>
          <a:p>
            <a:pPr indent="361950" algn="just"/>
            <a:r>
              <a:rPr lang="ru-RU" sz="1300">
                <a:latin typeface="Times New Roman" pitchFamily="18" charset="0"/>
              </a:rPr>
              <a:t>Лист ватмана , ножницы , клей , карандаши, краски.</a:t>
            </a:r>
            <a:endParaRPr lang="ru-RU" sz="1300" u="sng">
              <a:latin typeface="Times New Roman" pitchFamily="18" charset="0"/>
            </a:endParaRPr>
          </a:p>
          <a:p>
            <a:pPr indent="361950" algn="just"/>
            <a:r>
              <a:rPr lang="ru-RU" sz="1300" b="1" i="1">
                <a:latin typeface="Times New Roman" pitchFamily="18" charset="0"/>
              </a:rPr>
              <a:t>Ход занятия </a:t>
            </a:r>
          </a:p>
          <a:p>
            <a:pPr indent="361950" algn="just"/>
            <a:r>
              <a:rPr lang="ru-RU" sz="1300">
                <a:latin typeface="Times New Roman" pitchFamily="18" charset="0"/>
              </a:rPr>
              <a:t>1 часть.  </a:t>
            </a:r>
            <a:r>
              <a:rPr lang="ru-RU" sz="1300" b="1" u="sng">
                <a:latin typeface="Times New Roman" pitchFamily="18" charset="0"/>
              </a:rPr>
              <a:t>Традиция приветствия</a:t>
            </a:r>
            <a:r>
              <a:rPr lang="ru-RU" sz="1300" b="1">
                <a:latin typeface="Times New Roman" pitchFamily="18" charset="0"/>
              </a:rPr>
              <a:t>:</a:t>
            </a:r>
            <a:endParaRPr lang="ru-RU" sz="1300">
              <a:latin typeface="Times New Roman" pitchFamily="18" charset="0"/>
            </a:endParaRPr>
          </a:p>
          <a:p>
            <a:pPr indent="361950" algn="just"/>
            <a:r>
              <a:rPr lang="ru-RU" sz="1300">
                <a:latin typeface="Times New Roman" pitchFamily="18" charset="0"/>
              </a:rPr>
              <a:t> Дети стоят в кругу. Педагог предлагает поприветствовать друг друга словами: здравствуй, привет, я рад(а) тебя видеть, доброе утро, приветствую тебя и др.</a:t>
            </a:r>
          </a:p>
          <a:p>
            <a:pPr indent="361950" algn="just"/>
            <a:r>
              <a:rPr lang="ru-RU" sz="1300">
                <a:latin typeface="Times New Roman" pitchFamily="18" charset="0"/>
              </a:rPr>
              <a:t>Предлагает  поздороваться « ладошка к ладошке»,называя имя соседа.</a:t>
            </a:r>
          </a:p>
          <a:p>
            <a:pPr indent="361950" algn="just"/>
            <a:r>
              <a:rPr lang="ru-RU" sz="1300">
                <a:latin typeface="Times New Roman" pitchFamily="18" charset="0"/>
              </a:rPr>
              <a:t>В конце все хором дети произносят: «Всем-всем добрый день!»</a:t>
            </a:r>
          </a:p>
          <a:p>
            <a:pPr indent="361950" algn="just"/>
            <a:r>
              <a:rPr lang="ru-RU" sz="1300">
                <a:latin typeface="Times New Roman" pitchFamily="18" charset="0"/>
              </a:rPr>
              <a:t>2 часть. </a:t>
            </a:r>
            <a:endParaRPr lang="ru-RU" sz="1300" b="1" u="sng">
              <a:latin typeface="Times New Roman" pitchFamily="18" charset="0"/>
            </a:endParaRPr>
          </a:p>
          <a:p>
            <a:pPr indent="361950" algn="just"/>
            <a:r>
              <a:rPr lang="ru-RU" sz="1300" b="1" u="sng">
                <a:latin typeface="Times New Roman" pitchFamily="18" charset="0"/>
              </a:rPr>
              <a:t>Вспоминаем </a:t>
            </a:r>
            <a:r>
              <a:rPr lang="ru-RU" sz="1300" b="1">
                <a:latin typeface="Times New Roman" pitchFamily="18" charset="0"/>
              </a:rPr>
              <a:t>:</a:t>
            </a:r>
            <a:r>
              <a:rPr lang="ru-RU" sz="1300">
                <a:latin typeface="Times New Roman" pitchFamily="18" charset="0"/>
              </a:rPr>
              <a:t>какое  домашнее задание дети должны были сделать.</a:t>
            </a:r>
          </a:p>
          <a:p>
            <a:pPr indent="361950" algn="just"/>
            <a:r>
              <a:rPr lang="ru-RU" sz="1300">
                <a:latin typeface="Times New Roman" pitchFamily="18" charset="0"/>
              </a:rPr>
              <a:t>Повесить изготовленные  на занятии кормушки  возле своего дома и понаблюдать  за тем, какие птицы прилетают к ней, какой корм любят? </a:t>
            </a:r>
          </a:p>
          <a:p>
            <a:pPr indent="361950" algn="just"/>
            <a:r>
              <a:rPr lang="ru-RU" sz="1300">
                <a:latin typeface="Times New Roman" pitchFamily="18" charset="0"/>
              </a:rPr>
              <a:t>Не забывали ли дети подкармливать их? </a:t>
            </a:r>
          </a:p>
          <a:p>
            <a:pPr indent="361950" algn="just"/>
            <a:r>
              <a:rPr lang="ru-RU" sz="1300">
                <a:latin typeface="Times New Roman" pitchFamily="18" charset="0"/>
              </a:rPr>
              <a:t>Игра « Птицы, рыбы, звери» ведущий называет одно из данных слов, а дети имитируют характерные движения птиц, зверей или рыб.</a:t>
            </a:r>
            <a:endParaRPr lang="ru-RU" sz="1300" b="1" u="sng">
              <a:latin typeface="Times New Roman" pitchFamily="18" charset="0"/>
            </a:endParaRPr>
          </a:p>
          <a:p>
            <a:pPr indent="361950" algn="just"/>
            <a:r>
              <a:rPr lang="ru-RU" sz="1300" b="1" u="sng">
                <a:latin typeface="Times New Roman" pitchFamily="18" charset="0"/>
              </a:rPr>
              <a:t>Рассуждаем:</a:t>
            </a:r>
            <a:r>
              <a:rPr lang="ru-RU" sz="1300" b="1">
                <a:latin typeface="Times New Roman" pitchFamily="18" charset="0"/>
              </a:rPr>
              <a:t> </a:t>
            </a:r>
            <a:r>
              <a:rPr lang="ru-RU" sz="1300">
                <a:latin typeface="Times New Roman" pitchFamily="18" charset="0"/>
              </a:rPr>
              <a:t>Откуда же появилось все живое на Земле? Как появился этот огромный, прекрасный мир и мы - люди в нем? (выслушиваю рассуждения детей). Говорю о том, что существует несколько гипотез создания Вселенной. </a:t>
            </a:r>
          </a:p>
          <a:p>
            <a:pPr indent="361950" algn="just"/>
            <a:r>
              <a:rPr lang="ru-RU" sz="1300">
                <a:latin typeface="Times New Roman" pitchFamily="18" charset="0"/>
              </a:rPr>
              <a:t>Православные люди ищут ответ на этот вопрос в Библии.</a:t>
            </a:r>
          </a:p>
          <a:p>
            <a:pPr indent="361950" algn="just"/>
            <a:r>
              <a:rPr lang="ru-RU" sz="1300">
                <a:latin typeface="Times New Roman" pitchFamily="18" charset="0"/>
              </a:rPr>
              <a:t>Рассматриваем иллюстрации «Сотворение мира», зачитываю отрывки из Библии о сотворении мира.</a:t>
            </a:r>
          </a:p>
        </p:txBody>
      </p:sp>
      <p:sp>
        <p:nvSpPr>
          <p:cNvPr id="50181"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47</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011.jpg"/>
          <p:cNvPicPr>
            <a:picLocks noChangeAspect="1"/>
          </p:cNvPicPr>
          <p:nvPr/>
        </p:nvPicPr>
        <p:blipFill>
          <a:blip r:embed="rId2"/>
          <a:stretch>
            <a:fillRect/>
          </a:stretch>
        </p:blipFill>
        <p:spPr>
          <a:xfrm>
            <a:off x="0" y="3166"/>
            <a:ext cx="6858000" cy="9137667"/>
          </a:xfrm>
          <a:prstGeom prst="rect">
            <a:avLst/>
          </a:prstGeom>
        </p:spPr>
      </p:pic>
      <p:sp>
        <p:nvSpPr>
          <p:cNvPr id="51204" name="Text Box 3"/>
          <p:cNvSpPr txBox="1">
            <a:spLocks noChangeArrowheads="1"/>
          </p:cNvSpPr>
          <p:nvPr/>
        </p:nvSpPr>
        <p:spPr bwMode="auto">
          <a:xfrm>
            <a:off x="3644900" y="323850"/>
            <a:ext cx="2808288" cy="2274888"/>
          </a:xfrm>
          <a:prstGeom prst="rect">
            <a:avLst/>
          </a:prstGeom>
          <a:noFill/>
          <a:ln w="9525">
            <a:noFill/>
            <a:miter lim="800000"/>
            <a:headEnd/>
            <a:tailEnd/>
          </a:ln>
        </p:spPr>
        <p:txBody>
          <a:bodyPr>
            <a:spAutoFit/>
          </a:bodyPr>
          <a:lstStyle/>
          <a:p>
            <a:pPr algn="just"/>
            <a:r>
              <a:rPr lang="ru-RU" sz="1300">
                <a:latin typeface="Times New Roman" pitchFamily="18" charset="0"/>
              </a:rPr>
              <a:t>По иллюстрациям воспроизводим рассказ.</a:t>
            </a:r>
          </a:p>
          <a:p>
            <a:pPr algn="just"/>
            <a:r>
              <a:rPr lang="ru-RU" sz="1300">
                <a:latin typeface="Times New Roman" pitchFamily="18" charset="0"/>
              </a:rPr>
              <a:t>3 часть. Предлагаю детям назвать живые существа, которых создал Бог (рыбы, лягушки, змеи, черепахи, птицы, звери).</a:t>
            </a:r>
          </a:p>
          <a:p>
            <a:pPr algn="just"/>
            <a:r>
              <a:rPr lang="ru-RU" sz="1300">
                <a:latin typeface="Times New Roman" pitchFamily="18" charset="0"/>
              </a:rPr>
              <a:t>Дидактическая игра «Найди свой дом» дети размещают птиц -в небо,</a:t>
            </a:r>
          </a:p>
          <a:p>
            <a:pPr algn="just"/>
            <a:r>
              <a:rPr lang="ru-RU" sz="1300">
                <a:latin typeface="Times New Roman" pitchFamily="18" charset="0"/>
              </a:rPr>
              <a:t>рыб- в море, животных - в леса и т.д.</a:t>
            </a:r>
          </a:p>
          <a:p>
            <a:pPr algn="just"/>
            <a:r>
              <a:rPr lang="ru-RU" sz="1300">
                <a:latin typeface="Times New Roman" pitchFamily="18" charset="0"/>
              </a:rPr>
              <a:t>4 часть. </a:t>
            </a:r>
            <a:r>
              <a:rPr lang="ru-RU" sz="1300" b="1">
                <a:latin typeface="Times New Roman" pitchFamily="18" charset="0"/>
              </a:rPr>
              <a:t>Творческая: </a:t>
            </a:r>
            <a:r>
              <a:rPr lang="ru-RU" sz="1300">
                <a:latin typeface="Times New Roman" pitchFamily="18" charset="0"/>
              </a:rPr>
              <a:t>Дети работают в подгруппах..</a:t>
            </a:r>
          </a:p>
        </p:txBody>
      </p:sp>
      <p:sp>
        <p:nvSpPr>
          <p:cNvPr id="51205" name="Text Box 4"/>
          <p:cNvSpPr txBox="1">
            <a:spLocks noChangeArrowheads="1"/>
          </p:cNvSpPr>
          <p:nvPr/>
        </p:nvSpPr>
        <p:spPr bwMode="auto">
          <a:xfrm>
            <a:off x="260350" y="2771775"/>
            <a:ext cx="6264275" cy="6145213"/>
          </a:xfrm>
          <a:prstGeom prst="rect">
            <a:avLst/>
          </a:prstGeom>
          <a:noFill/>
          <a:ln w="9525">
            <a:noFill/>
            <a:miter lim="800000"/>
            <a:headEnd/>
            <a:tailEnd/>
          </a:ln>
        </p:spPr>
        <p:txBody>
          <a:bodyPr>
            <a:spAutoFit/>
          </a:bodyPr>
          <a:lstStyle/>
          <a:p>
            <a:r>
              <a:rPr lang="ru-RU" sz="1300" dirty="0">
                <a:latin typeface="Times New Roman" pitchFamily="18" charset="0"/>
              </a:rPr>
              <a:t>Создание детской  книжки  « Сотворение мира». </a:t>
            </a:r>
          </a:p>
          <a:p>
            <a:r>
              <a:rPr lang="ru-RU" sz="1300" dirty="0">
                <a:latin typeface="Times New Roman" pitchFamily="18" charset="0"/>
              </a:rPr>
              <a:t>     Каждая подгруппа выполняет свою работу, вырезая картинки и </a:t>
            </a:r>
          </a:p>
          <a:p>
            <a:r>
              <a:rPr lang="ru-RU" sz="1300" dirty="0">
                <a:latin typeface="Times New Roman" pitchFamily="18" charset="0"/>
              </a:rPr>
              <a:t>      оформляя      страницу:</a:t>
            </a:r>
          </a:p>
          <a:p>
            <a:r>
              <a:rPr lang="ru-RU" sz="1300" dirty="0">
                <a:latin typeface="Times New Roman" pitchFamily="18" charset="0"/>
              </a:rPr>
              <a:t>    -солнце и звезды;</a:t>
            </a:r>
          </a:p>
          <a:p>
            <a:r>
              <a:rPr lang="ru-RU" sz="1300" dirty="0">
                <a:latin typeface="Times New Roman" pitchFamily="18" charset="0"/>
              </a:rPr>
              <a:t>    -рыбы, лягушки, пресмыкающиеся;</a:t>
            </a:r>
          </a:p>
          <a:p>
            <a:r>
              <a:rPr lang="ru-RU" sz="1300" dirty="0">
                <a:latin typeface="Times New Roman" pitchFamily="18" charset="0"/>
              </a:rPr>
              <a:t>    - деревья, цветы;</a:t>
            </a:r>
          </a:p>
          <a:p>
            <a:r>
              <a:rPr lang="ru-RU" sz="1300" dirty="0">
                <a:latin typeface="Times New Roman" pitchFamily="18" charset="0"/>
              </a:rPr>
              <a:t>    - птицы;</a:t>
            </a:r>
          </a:p>
          <a:p>
            <a:r>
              <a:rPr lang="ru-RU" sz="1300" dirty="0">
                <a:latin typeface="Times New Roman" pitchFamily="18" charset="0"/>
              </a:rPr>
              <a:t>   - животные .</a:t>
            </a:r>
          </a:p>
          <a:p>
            <a:r>
              <a:rPr lang="ru-RU" sz="1300" dirty="0">
                <a:latin typeface="Times New Roman" pitchFamily="18" charset="0"/>
              </a:rPr>
              <a:t>     5 часть. </a:t>
            </a:r>
            <a:r>
              <a:rPr lang="ru-RU" sz="1300" b="1" dirty="0">
                <a:latin typeface="Times New Roman" pitchFamily="18" charset="0"/>
              </a:rPr>
              <a:t>Подведение итогов.</a:t>
            </a:r>
            <a:r>
              <a:rPr lang="ru-RU" sz="1300" dirty="0">
                <a:latin typeface="Times New Roman" pitchFamily="18" charset="0"/>
              </a:rPr>
              <a:t> Что запомнилось? Что нового узнали?</a:t>
            </a:r>
          </a:p>
          <a:p>
            <a:r>
              <a:rPr lang="ru-RU" sz="1300" dirty="0">
                <a:latin typeface="Times New Roman" pitchFamily="18" charset="0"/>
              </a:rPr>
              <a:t>     </a:t>
            </a:r>
            <a:r>
              <a:rPr lang="ru-RU" sz="1300" b="1" dirty="0">
                <a:latin typeface="Times New Roman" pitchFamily="18" charset="0"/>
              </a:rPr>
              <a:t>Традиция прощания</a:t>
            </a:r>
            <a:r>
              <a:rPr lang="ru-RU" sz="1300" dirty="0">
                <a:latin typeface="Times New Roman" pitchFamily="18" charset="0"/>
              </a:rPr>
              <a:t>. Дети стоят в кругу, взявшись за руки.</a:t>
            </a:r>
          </a:p>
          <a:p>
            <a:r>
              <a:rPr lang="ru-RU" sz="1300" dirty="0">
                <a:latin typeface="Times New Roman" pitchFamily="18" charset="0"/>
              </a:rPr>
              <a:t>    «Всем-всем до свиданья!»</a:t>
            </a:r>
          </a:p>
          <a:p>
            <a:pPr algn="ctr"/>
            <a:r>
              <a:rPr lang="ru-RU" sz="1100" b="1" i="1" dirty="0">
                <a:latin typeface="Times New Roman" pitchFamily="18" charset="0"/>
              </a:rPr>
              <a:t>Литература:</a:t>
            </a:r>
          </a:p>
          <a:p>
            <a:pPr algn="just"/>
            <a:r>
              <a:rPr lang="ru-RU" sz="1100" dirty="0">
                <a:latin typeface="Times New Roman" pitchFamily="18" charset="0"/>
              </a:rPr>
              <a:t>1. А.В. Бородина «Основы православной культуры : организация курса». Лекции по курсу основы православной культуры.</a:t>
            </a:r>
          </a:p>
          <a:p>
            <a:pPr algn="just"/>
            <a:r>
              <a:rPr lang="ru-RU" sz="1100" dirty="0">
                <a:latin typeface="Times New Roman" pitchFamily="18" charset="0"/>
              </a:rPr>
              <a:t>2 А.В. Бородина  Программа  «Культура и творчество в детском саду». </a:t>
            </a:r>
          </a:p>
          <a:p>
            <a:pPr algn="just"/>
            <a:r>
              <a:rPr lang="ru-RU" sz="1100" dirty="0">
                <a:latin typeface="Times New Roman" pitchFamily="18" charset="0"/>
              </a:rPr>
              <a:t>имеет учебно-методический комплект , состоящий из : 	</a:t>
            </a:r>
          </a:p>
          <a:p>
            <a:pPr algn="just"/>
            <a:r>
              <a:rPr lang="ru-RU" sz="1100" dirty="0">
                <a:latin typeface="Times New Roman" pitchFamily="18" charset="0"/>
              </a:rPr>
              <a:t>1) Комплекта демонстрационного материала из 2-х частей  по теме: </a:t>
            </a:r>
          </a:p>
          <a:p>
            <a:pPr algn="just"/>
            <a:r>
              <a:rPr lang="ru-RU" sz="1100" dirty="0">
                <a:latin typeface="Times New Roman" pitchFamily="18" charset="0"/>
              </a:rPr>
              <a:t>«Основы православной культуры». Ознакомление с окружающим и развитие речи. Часть 1: для детей с 2-х до 5-ти лет. Часть 2: для детей с 5-ти до 7-ми лет.</a:t>
            </a:r>
          </a:p>
          <a:p>
            <a:pPr algn="just"/>
            <a:r>
              <a:rPr lang="ru-RU" sz="1100" dirty="0">
                <a:latin typeface="Times New Roman" pitchFamily="18" charset="0"/>
              </a:rPr>
              <a:t>А.В. Бородина –М.: Основы православной культуры  2006 год.</a:t>
            </a:r>
          </a:p>
          <a:p>
            <a:pPr algn="just"/>
            <a:r>
              <a:rPr lang="ru-RU" sz="1100" dirty="0">
                <a:latin typeface="Times New Roman" pitchFamily="18" charset="0"/>
              </a:rPr>
              <a:t>2) Пособие для воспитателей дошкольных образовательных учреждений «Основы православной культуры: методика обучения дошкольников»</a:t>
            </a:r>
          </a:p>
          <a:p>
            <a:pPr algn="just"/>
            <a:r>
              <a:rPr lang="ru-RU" sz="1100" dirty="0">
                <a:latin typeface="Times New Roman" pitchFamily="18" charset="0"/>
              </a:rPr>
              <a:t>3) Серия книг «Праздники» для чтения детям,</a:t>
            </a:r>
          </a:p>
          <a:p>
            <a:pPr algn="just"/>
            <a:r>
              <a:rPr lang="ru-RU" sz="1100" dirty="0">
                <a:latin typeface="Times New Roman" pitchFamily="18" charset="0"/>
              </a:rPr>
              <a:t>А.В. Бородина  -М:  Основы православной культуры  2007 год</a:t>
            </a:r>
          </a:p>
          <a:p>
            <a:pPr algn="just"/>
            <a:r>
              <a:rPr lang="ru-RU" sz="1100" dirty="0">
                <a:latin typeface="Times New Roman" pitchFamily="18" charset="0"/>
              </a:rPr>
              <a:t>3. </a:t>
            </a:r>
            <a:r>
              <a:rPr lang="ru-RU" sz="1100" dirty="0" err="1">
                <a:latin typeface="Times New Roman" pitchFamily="18" charset="0"/>
              </a:rPr>
              <a:t>Киркос</a:t>
            </a:r>
            <a:r>
              <a:rPr lang="ru-RU" sz="1100" dirty="0">
                <a:latin typeface="Times New Roman" pitchFamily="18" charset="0"/>
              </a:rPr>
              <a:t> Р.Ю. «Православное воспитание детей дошкольного возраста»  М:   Современник , 2007 г.</a:t>
            </a:r>
          </a:p>
          <a:p>
            <a:pPr algn="just"/>
            <a:r>
              <a:rPr lang="ru-RU" sz="1100" dirty="0">
                <a:latin typeface="Times New Roman" pitchFamily="18" charset="0"/>
              </a:rPr>
              <a:t>4. </a:t>
            </a:r>
            <a:r>
              <a:rPr lang="ru-RU" sz="1100" dirty="0" err="1">
                <a:latin typeface="Times New Roman" pitchFamily="18" charset="0"/>
              </a:rPr>
              <a:t>Ишимова</a:t>
            </a:r>
            <a:r>
              <a:rPr lang="ru-RU" sz="1100" dirty="0">
                <a:latin typeface="Times New Roman" pitchFamily="18" charset="0"/>
              </a:rPr>
              <a:t> А.О. История России в рассказах для детей.  М: Современник , 2007 год</a:t>
            </a:r>
          </a:p>
          <a:p>
            <a:pPr algn="just"/>
            <a:r>
              <a:rPr lang="ru-RU" sz="1100" dirty="0">
                <a:latin typeface="Times New Roman" pitchFamily="18" charset="0"/>
              </a:rPr>
              <a:t>5.Князева О.Л, </a:t>
            </a:r>
            <a:r>
              <a:rPr lang="ru-RU" sz="1100" dirty="0" err="1">
                <a:latin typeface="Times New Roman" pitchFamily="18" charset="0"/>
              </a:rPr>
              <a:t>М.Д.Маханева</a:t>
            </a:r>
            <a:r>
              <a:rPr lang="ru-RU" sz="1100" dirty="0">
                <a:latin typeface="Times New Roman" pitchFamily="18" charset="0"/>
              </a:rPr>
              <a:t> Программа «Приобщение детей к истокам русской народной культуры»   рекомендовано Министерством образования </a:t>
            </a:r>
            <a:r>
              <a:rPr lang="ru-RU" sz="1100" dirty="0" err="1">
                <a:latin typeface="Times New Roman" pitchFamily="18" charset="0"/>
              </a:rPr>
              <a:t>РФ.С-Петербург</a:t>
            </a:r>
            <a:r>
              <a:rPr lang="ru-RU" sz="1100" dirty="0">
                <a:latin typeface="Times New Roman" pitchFamily="18" charset="0"/>
              </a:rPr>
              <a:t> .Издательство «Детство-Пресс» 1998 год.</a:t>
            </a:r>
          </a:p>
          <a:p>
            <a:pPr algn="just"/>
            <a:r>
              <a:rPr lang="ru-RU" sz="1100" dirty="0">
                <a:latin typeface="Times New Roman" pitchFamily="18" charset="0"/>
              </a:rPr>
              <a:t> 6 Мерзлякова С.И. Фольклор-музыка-театр. Программы и конспекты занятий для педагогов дополнительного образования, работающих с дошкольниками. Издательство </a:t>
            </a:r>
            <a:r>
              <a:rPr lang="ru-RU" sz="1100" dirty="0" err="1">
                <a:latin typeface="Times New Roman" pitchFamily="18" charset="0"/>
              </a:rPr>
              <a:t>Владос</a:t>
            </a:r>
            <a:r>
              <a:rPr lang="ru-RU" sz="1100" dirty="0">
                <a:latin typeface="Times New Roman" pitchFamily="18" charset="0"/>
              </a:rPr>
              <a:t> 2007 год.</a:t>
            </a:r>
          </a:p>
          <a:p>
            <a:pPr algn="just"/>
            <a:r>
              <a:rPr lang="ru-RU" sz="1100" dirty="0">
                <a:latin typeface="Times New Roman" pitchFamily="18" charset="0"/>
              </a:rPr>
              <a:t>7 Князева О.Л, </a:t>
            </a:r>
            <a:r>
              <a:rPr lang="ru-RU" sz="1100" dirty="0" err="1">
                <a:latin typeface="Times New Roman" pitchFamily="18" charset="0"/>
              </a:rPr>
              <a:t>Стеркина</a:t>
            </a:r>
            <a:r>
              <a:rPr lang="ru-RU" sz="1100" dirty="0">
                <a:latin typeface="Times New Roman" pitchFamily="18" charset="0"/>
              </a:rPr>
              <a:t> Р.Б. Программа социально-эмоционального развитие ребенка 3-6 лет. «</a:t>
            </a:r>
            <a:r>
              <a:rPr lang="ru-RU" sz="1100" dirty="0" err="1">
                <a:latin typeface="Times New Roman" pitchFamily="18" charset="0"/>
              </a:rPr>
              <a:t>Я-ты-мы</a:t>
            </a:r>
            <a:r>
              <a:rPr lang="ru-RU" sz="1100" dirty="0">
                <a:latin typeface="Times New Roman" pitchFamily="18" charset="0"/>
              </a:rPr>
              <a:t>» .     Издательство «</a:t>
            </a:r>
            <a:r>
              <a:rPr lang="ru-RU" sz="1100" dirty="0" err="1">
                <a:latin typeface="Times New Roman" pitchFamily="18" charset="0"/>
              </a:rPr>
              <a:t>ДиК</a:t>
            </a:r>
            <a:r>
              <a:rPr lang="ru-RU" sz="1100" dirty="0">
                <a:latin typeface="Times New Roman" pitchFamily="18" charset="0"/>
              </a:rPr>
              <a:t>»,2005 год.</a:t>
            </a:r>
          </a:p>
          <a:p>
            <a:pPr algn="just"/>
            <a:endParaRPr lang="ru-RU" sz="1100" dirty="0">
              <a:latin typeface="Times New Roman" pitchFamily="18" charset="0"/>
            </a:endParaRPr>
          </a:p>
        </p:txBody>
      </p:sp>
      <p:sp>
        <p:nvSpPr>
          <p:cNvPr id="5120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48</a:t>
            </a:r>
          </a:p>
        </p:txBody>
      </p:sp>
      <p:pic>
        <p:nvPicPr>
          <p:cNvPr id="7" name="Рисунок 6" descr="375.jpg"/>
          <p:cNvPicPr>
            <a:picLocks noChangeAspect="1"/>
          </p:cNvPicPr>
          <p:nvPr/>
        </p:nvPicPr>
        <p:blipFill>
          <a:blip r:embed="rId3"/>
          <a:stretch>
            <a:fillRect/>
          </a:stretch>
        </p:blipFill>
        <p:spPr>
          <a:xfrm>
            <a:off x="285728" y="214282"/>
            <a:ext cx="3288649" cy="248108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475.jpg"/>
          <p:cNvPicPr>
            <a:picLocks noChangeAspect="1"/>
          </p:cNvPicPr>
          <p:nvPr/>
        </p:nvPicPr>
        <p:blipFill>
          <a:blip r:embed="rId2"/>
          <a:stretch>
            <a:fillRect/>
          </a:stretch>
        </p:blipFill>
        <p:spPr>
          <a:xfrm>
            <a:off x="0" y="3166"/>
            <a:ext cx="6858000" cy="9137667"/>
          </a:xfrm>
          <a:prstGeom prst="rect">
            <a:avLst/>
          </a:prstGeom>
        </p:spPr>
      </p:pic>
      <p:sp>
        <p:nvSpPr>
          <p:cNvPr id="7171" name="WordArt 11"/>
          <p:cNvSpPr>
            <a:spLocks noChangeArrowheads="1" noChangeShapeType="1" noTextEdit="1"/>
          </p:cNvSpPr>
          <p:nvPr/>
        </p:nvSpPr>
        <p:spPr bwMode="auto">
          <a:xfrm>
            <a:off x="3643313" y="214313"/>
            <a:ext cx="1871662" cy="328612"/>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Интервью</a:t>
            </a:r>
          </a:p>
        </p:txBody>
      </p:sp>
      <p:cxnSp>
        <p:nvCxnSpPr>
          <p:cNvPr id="6" name="Прямая соединительная линия 5"/>
          <p:cNvCxnSpPr/>
          <p:nvPr/>
        </p:nvCxnSpPr>
        <p:spPr>
          <a:xfrm>
            <a:off x="2708275" y="611188"/>
            <a:ext cx="3865563" cy="33337"/>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7173" name="Text Box 6"/>
          <p:cNvSpPr txBox="1">
            <a:spLocks noChangeArrowheads="1"/>
          </p:cNvSpPr>
          <p:nvPr/>
        </p:nvSpPr>
        <p:spPr bwMode="auto">
          <a:xfrm>
            <a:off x="404813" y="2339975"/>
            <a:ext cx="6119812" cy="6045200"/>
          </a:xfrm>
          <a:prstGeom prst="rect">
            <a:avLst/>
          </a:prstGeom>
          <a:noFill/>
          <a:ln w="9525">
            <a:noFill/>
            <a:miter lim="800000"/>
            <a:headEnd/>
            <a:tailEnd/>
          </a:ln>
        </p:spPr>
        <p:txBody>
          <a:bodyPr>
            <a:spAutoFit/>
          </a:bodyPr>
          <a:lstStyle/>
          <a:p>
            <a:pPr algn="just"/>
            <a:r>
              <a:rPr lang="ru-RU" sz="1300" b="1" i="1">
                <a:latin typeface="Times New Roman" pitchFamily="18" charset="0"/>
              </a:rPr>
              <a:t>        Расскажите о значении  использования информационных технологий в современном учебно - воспитательном процессе?</a:t>
            </a:r>
          </a:p>
          <a:p>
            <a:pPr algn="just"/>
            <a:r>
              <a:rPr lang="ru-RU" sz="1300">
                <a:latin typeface="Times New Roman" pitchFamily="18" charset="0"/>
              </a:rPr>
              <a:t>        Информатизация образования является одним из приоритетных направлений процесса информатизации общества и предъявляет новые требования к профессиональным качествам, уровню подготовки педагогов, к методическим и организационным аспектам использования в обучении средств информационных и коммуникационных технологий (ИКТ).</a:t>
            </a:r>
          </a:p>
          <a:p>
            <a:pPr algn="just"/>
            <a:r>
              <a:rPr lang="ru-RU" sz="1300">
                <a:latin typeface="Times New Roman" pitchFamily="18" charset="0"/>
              </a:rPr>
              <a:t>     Использование ИКТ в современном обществе сказывается на изменении содержания образования, становится важнейшим инструментом модернизации образовательного учреждения в целом - от управления до воспитания и обеспечения доступности образования.</a:t>
            </a:r>
          </a:p>
          <a:p>
            <a:pPr algn="just"/>
            <a:r>
              <a:rPr lang="ru-RU" sz="1300">
                <a:latin typeface="Times New Roman" pitchFamily="18" charset="0"/>
              </a:rPr>
              <a:t>     Сегодня информатизация образовательных учреждений направлена на организацию единого информационного пространства, а также предоставление услуг образования и воспитания на более высоком качественном уровне.</a:t>
            </a:r>
            <a:endParaRPr lang="ru-RU" sz="1300" b="1">
              <a:latin typeface="Times New Roman" pitchFamily="18" charset="0"/>
            </a:endParaRPr>
          </a:p>
          <a:p>
            <a:pPr algn="just"/>
            <a:r>
              <a:rPr lang="ru-RU" sz="1300">
                <a:latin typeface="Times New Roman" pitchFamily="18" charset="0"/>
              </a:rPr>
              <a:t>        </a:t>
            </a:r>
            <a:r>
              <a:rPr lang="ru-RU" sz="1300" b="1" i="1">
                <a:latin typeface="Times New Roman" pitchFamily="18" charset="0"/>
              </a:rPr>
              <a:t>Какую роль играет внедрение современных Интернет – технологий в обучение?</a:t>
            </a:r>
          </a:p>
          <a:p>
            <a:pPr algn="just"/>
            <a:r>
              <a:rPr lang="ru-RU" sz="1300">
                <a:latin typeface="Times New Roman" pitchFamily="18" charset="0"/>
              </a:rPr>
              <a:t>         Это является перспективной тенденцией развития системы образования. </a:t>
            </a:r>
          </a:p>
          <a:p>
            <a:pPr algn="just"/>
            <a:r>
              <a:rPr lang="ru-RU" sz="1300">
                <a:latin typeface="Times New Roman" pitchFamily="18" charset="0"/>
              </a:rPr>
              <a:t>С выходом в Интернет образовательные учреждения стали активно создавать сайты, в которых они могут себя саморекламировать.   В настоящее время в Энгельсском районе благодаря помощи специалистов отдела информатизации образования УМЦ созданы и размещены в Интернете сайты 61</a:t>
            </a:r>
            <a:r>
              <a:rPr lang="ru-RU" sz="1300" b="1">
                <a:latin typeface="Times New Roman" pitchFamily="18" charset="0"/>
              </a:rPr>
              <a:t> </a:t>
            </a:r>
            <a:r>
              <a:rPr lang="ru-RU" sz="1300">
                <a:latin typeface="Times New Roman" pitchFamily="18" charset="0"/>
              </a:rPr>
              <a:t>общеобразовательных учреждений.</a:t>
            </a:r>
          </a:p>
          <a:p>
            <a:pPr algn="just"/>
            <a:r>
              <a:rPr lang="ru-RU" sz="1300">
                <a:latin typeface="Times New Roman" pitchFamily="18" charset="0"/>
              </a:rPr>
              <a:t>       </a:t>
            </a:r>
            <a:r>
              <a:rPr lang="ru-RU" sz="1300" b="1" i="1">
                <a:latin typeface="Times New Roman" pitchFamily="18" charset="0"/>
              </a:rPr>
              <a:t>Назовите, пожалуйста, адрес сайта учебно- методического центра.</a:t>
            </a:r>
          </a:p>
          <a:p>
            <a:pPr algn="just"/>
            <a:r>
              <a:rPr lang="ru-RU" sz="1300">
                <a:latin typeface="Times New Roman" pitchFamily="18" charset="0"/>
              </a:rPr>
              <a:t>     МОУ ДПОС «Учебно-методический центр» г.Энгельса также имеет выход в интернет, свои электронные адреса и сайт учреждения </a:t>
            </a:r>
            <a:r>
              <a:rPr lang="ru-RU" sz="1300">
                <a:latin typeface="Times New Roman" pitchFamily="18" charset="0"/>
                <a:hlinkClick r:id="rId3"/>
              </a:rPr>
              <a:t>http://umcengels.narod.ru/</a:t>
            </a:r>
            <a:r>
              <a:rPr lang="ru-RU" sz="1300">
                <a:latin typeface="Times New Roman" pitchFamily="18" charset="0"/>
              </a:rPr>
              <a:t>. Сотрудники отдела информатизации образования занимаются обслуживанием, регулярным обновлением информации на сайте УМЦ.</a:t>
            </a:r>
          </a:p>
          <a:p>
            <a:pPr algn="just"/>
            <a:r>
              <a:rPr lang="ru-RU" sz="1300">
                <a:latin typeface="Times New Roman" pitchFamily="18" charset="0"/>
              </a:rPr>
              <a:t>         </a:t>
            </a:r>
            <a:r>
              <a:rPr lang="ru-RU" sz="1300" b="1" i="1">
                <a:latin typeface="Times New Roman" pitchFamily="18" charset="0"/>
              </a:rPr>
              <a:t>В настоящий момент очень актуальным является вопрос организации экспериментальной деятельности. Участвует ли отдел информатизации УМЦ в экспериментальной работе?</a:t>
            </a:r>
          </a:p>
        </p:txBody>
      </p:sp>
      <p:sp>
        <p:nvSpPr>
          <p:cNvPr id="7175" name="Text Box 9"/>
          <p:cNvSpPr txBox="1">
            <a:spLocks noChangeArrowheads="1"/>
          </p:cNvSpPr>
          <p:nvPr/>
        </p:nvSpPr>
        <p:spPr bwMode="auto">
          <a:xfrm>
            <a:off x="2060575" y="900113"/>
            <a:ext cx="4321175" cy="914400"/>
          </a:xfrm>
          <a:prstGeom prst="rect">
            <a:avLst/>
          </a:prstGeom>
          <a:noFill/>
          <a:ln w="9525">
            <a:noFill/>
            <a:miter lim="800000"/>
            <a:headEnd/>
            <a:tailEnd/>
          </a:ln>
        </p:spPr>
        <p:txBody>
          <a:bodyPr>
            <a:spAutoFit/>
          </a:bodyPr>
          <a:lstStyle/>
          <a:p>
            <a:pPr algn="ctr"/>
            <a:r>
              <a:rPr lang="ru-RU" sz="1200" b="1" i="1">
                <a:latin typeface="Times New Roman" pitchFamily="18" charset="0"/>
              </a:rPr>
              <a:t>Бух Н.Н.  </a:t>
            </a:r>
          </a:p>
          <a:p>
            <a:pPr algn="ctr"/>
            <a:r>
              <a:rPr lang="ru-RU" sz="1200" i="1">
                <a:latin typeface="Times New Roman" pitchFamily="18" charset="0"/>
              </a:rPr>
              <a:t>Кандидат  технических наук, заместитель директора, начальник  отдела информатизации  образования МОУ ДПОС «Учебно – методический центр» г.Энгельса</a:t>
            </a:r>
            <a:r>
              <a:rPr lang="ru-RU"/>
              <a:t> </a:t>
            </a:r>
          </a:p>
        </p:txBody>
      </p:sp>
      <p:sp>
        <p:nvSpPr>
          <p:cNvPr id="717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latin typeface="Calibri" pitchFamily="34" charset="0"/>
              </a:rPr>
              <a:t>4</a:t>
            </a:r>
          </a:p>
        </p:txBody>
      </p:sp>
      <p:pic>
        <p:nvPicPr>
          <p:cNvPr id="10" name="Рисунок 9" descr="Безымянный.png"/>
          <p:cNvPicPr>
            <a:picLocks noChangeAspect="1"/>
          </p:cNvPicPr>
          <p:nvPr/>
        </p:nvPicPr>
        <p:blipFill>
          <a:blip r:embed="rId4"/>
          <a:stretch>
            <a:fillRect/>
          </a:stretch>
        </p:blipFill>
        <p:spPr>
          <a:xfrm>
            <a:off x="500042" y="357158"/>
            <a:ext cx="1381318" cy="1819529"/>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012.jpg"/>
          <p:cNvPicPr>
            <a:picLocks noChangeAspect="1"/>
          </p:cNvPicPr>
          <p:nvPr/>
        </p:nvPicPr>
        <p:blipFill>
          <a:blip r:embed="rId2"/>
          <a:stretch>
            <a:fillRect/>
          </a:stretch>
        </p:blipFill>
        <p:spPr>
          <a:xfrm>
            <a:off x="0" y="3166"/>
            <a:ext cx="6858000" cy="9137667"/>
          </a:xfrm>
          <a:prstGeom prst="rect">
            <a:avLst/>
          </a:prstGeom>
        </p:spPr>
      </p:pic>
      <p:sp>
        <p:nvSpPr>
          <p:cNvPr id="52227" name="WordArt 11"/>
          <p:cNvSpPr>
            <a:spLocks noChangeArrowheads="1" noChangeShapeType="1" noTextEdit="1"/>
          </p:cNvSpPr>
          <p:nvPr/>
        </p:nvSpPr>
        <p:spPr bwMode="auto">
          <a:xfrm>
            <a:off x="571500" y="285750"/>
            <a:ext cx="3960813" cy="3302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воспитателя</a:t>
            </a:r>
          </a:p>
        </p:txBody>
      </p:sp>
      <p:sp>
        <p:nvSpPr>
          <p:cNvPr id="52228" name="Line 11"/>
          <p:cNvSpPr>
            <a:spLocks noChangeShapeType="1"/>
          </p:cNvSpPr>
          <p:nvPr/>
        </p:nvSpPr>
        <p:spPr bwMode="auto">
          <a:xfrm>
            <a:off x="428625" y="714375"/>
            <a:ext cx="4321175" cy="0"/>
          </a:xfrm>
          <a:prstGeom prst="line">
            <a:avLst/>
          </a:prstGeom>
          <a:noFill/>
          <a:ln w="19050">
            <a:solidFill>
              <a:srgbClr val="00FF00"/>
            </a:solidFill>
            <a:round/>
            <a:headEnd/>
            <a:tailEnd/>
          </a:ln>
        </p:spPr>
        <p:txBody>
          <a:bodyPr/>
          <a:lstStyle/>
          <a:p>
            <a:endParaRPr lang="ru-RU"/>
          </a:p>
        </p:txBody>
      </p:sp>
      <p:pic>
        <p:nvPicPr>
          <p:cNvPr id="52229" name="Picture 7" descr="IMG_0002"/>
          <p:cNvPicPr>
            <a:picLocks noChangeAspect="1" noChangeArrowheads="1"/>
          </p:cNvPicPr>
          <p:nvPr/>
        </p:nvPicPr>
        <p:blipFill>
          <a:blip r:embed="rId3" cstate="email"/>
          <a:srcRect/>
          <a:stretch>
            <a:fillRect/>
          </a:stretch>
        </p:blipFill>
        <p:spPr bwMode="auto">
          <a:xfrm>
            <a:off x="5214938" y="285750"/>
            <a:ext cx="1244600" cy="1800225"/>
          </a:xfrm>
          <a:prstGeom prst="rect">
            <a:avLst/>
          </a:prstGeom>
          <a:noFill/>
          <a:ln w="9525">
            <a:noFill/>
            <a:miter lim="800000"/>
            <a:headEnd/>
            <a:tailEnd/>
          </a:ln>
        </p:spPr>
      </p:pic>
      <p:sp>
        <p:nvSpPr>
          <p:cNvPr id="52230" name="Text Box 8"/>
          <p:cNvSpPr txBox="1">
            <a:spLocks noChangeArrowheads="1"/>
          </p:cNvSpPr>
          <p:nvPr/>
        </p:nvSpPr>
        <p:spPr bwMode="auto">
          <a:xfrm>
            <a:off x="4841875" y="2143125"/>
            <a:ext cx="2016125" cy="1006475"/>
          </a:xfrm>
          <a:prstGeom prst="rect">
            <a:avLst/>
          </a:prstGeom>
          <a:noFill/>
          <a:ln w="9525">
            <a:noFill/>
            <a:miter lim="800000"/>
            <a:headEnd/>
            <a:tailEnd/>
          </a:ln>
        </p:spPr>
        <p:txBody>
          <a:bodyPr>
            <a:spAutoFit/>
          </a:bodyPr>
          <a:lstStyle/>
          <a:p>
            <a:pPr algn="ctr">
              <a:spcBef>
                <a:spcPct val="20000"/>
              </a:spcBef>
            </a:pPr>
            <a:r>
              <a:rPr lang="ru-RU" sz="1100" i="1">
                <a:latin typeface="Times New Roman" pitchFamily="18" charset="0"/>
              </a:rPr>
              <a:t>Воспитатель            </a:t>
            </a:r>
            <a:r>
              <a:rPr lang="ru-RU" sz="1100" b="1" i="1">
                <a:latin typeface="Times New Roman" pitchFamily="18" charset="0"/>
              </a:rPr>
              <a:t>Синькелёва С.В</a:t>
            </a:r>
          </a:p>
          <a:p>
            <a:pPr algn="ctr">
              <a:spcBef>
                <a:spcPct val="20000"/>
              </a:spcBef>
            </a:pPr>
            <a:r>
              <a:rPr lang="ru-RU" sz="1100" i="1">
                <a:latin typeface="Times New Roman" pitchFamily="18" charset="0"/>
              </a:rPr>
              <a:t>МДОУ «Детский сад  </a:t>
            </a:r>
          </a:p>
          <a:p>
            <a:pPr algn="ctr">
              <a:spcBef>
                <a:spcPct val="20000"/>
              </a:spcBef>
            </a:pPr>
            <a:r>
              <a:rPr lang="ru-RU" sz="1100" i="1">
                <a:latin typeface="Times New Roman" pitchFamily="18" charset="0"/>
              </a:rPr>
              <a:t>№ 53» г.Энгельса Саратовской области.</a:t>
            </a:r>
          </a:p>
        </p:txBody>
      </p:sp>
      <p:sp>
        <p:nvSpPr>
          <p:cNvPr id="52231" name="Text Box 9"/>
          <p:cNvSpPr txBox="1">
            <a:spLocks noChangeArrowheads="1"/>
          </p:cNvSpPr>
          <p:nvPr/>
        </p:nvSpPr>
        <p:spPr bwMode="auto">
          <a:xfrm>
            <a:off x="692150" y="1042988"/>
            <a:ext cx="4032250" cy="701675"/>
          </a:xfrm>
          <a:prstGeom prst="rect">
            <a:avLst/>
          </a:prstGeom>
          <a:noFill/>
          <a:ln w="9525">
            <a:noFill/>
            <a:miter lim="800000"/>
            <a:headEnd/>
            <a:tailEnd/>
          </a:ln>
        </p:spPr>
        <p:txBody>
          <a:bodyPr>
            <a:spAutoFit/>
          </a:bodyPr>
          <a:lstStyle/>
          <a:p>
            <a:pPr algn="ctr">
              <a:spcBef>
                <a:spcPct val="50000"/>
              </a:spcBef>
            </a:pPr>
            <a:r>
              <a:rPr lang="ru-RU" sz="2000" b="1">
                <a:latin typeface="Monotype Corsiva" pitchFamily="66" charset="0"/>
              </a:rPr>
              <a:t>Развитие конструктивных навыков  у детей  раннего возраста</a:t>
            </a:r>
          </a:p>
        </p:txBody>
      </p:sp>
      <p:sp>
        <p:nvSpPr>
          <p:cNvPr id="52232" name="Text Box 11"/>
          <p:cNvSpPr txBox="1">
            <a:spLocks noChangeArrowheads="1"/>
          </p:cNvSpPr>
          <p:nvPr/>
        </p:nvSpPr>
        <p:spPr bwMode="auto">
          <a:xfrm>
            <a:off x="333375" y="3348038"/>
            <a:ext cx="6191250" cy="5138737"/>
          </a:xfrm>
          <a:prstGeom prst="rect">
            <a:avLst/>
          </a:prstGeom>
          <a:noFill/>
          <a:ln w="9525">
            <a:noFill/>
            <a:miter lim="800000"/>
            <a:headEnd/>
            <a:tailEnd/>
          </a:ln>
        </p:spPr>
        <p:txBody>
          <a:bodyPr>
            <a:spAutoFit/>
          </a:bodyPr>
          <a:lstStyle/>
          <a:p>
            <a:pPr marL="342900" indent="-342900"/>
            <a:r>
              <a:rPr lang="ru-RU" sz="1300">
                <a:latin typeface="Times New Roman" pitchFamily="18" charset="0"/>
              </a:rPr>
              <a:t>                   Вместе с детьми делаем кроватку и укладываем спать куклу, строим домики для матрёшек, заборчики около домиков, дорожки для зайчиков, медвежат, скамейки для матрешек и др.</a:t>
            </a:r>
          </a:p>
          <a:p>
            <a:pPr marL="342900" indent="-342900" algn="just"/>
            <a:r>
              <a:rPr lang="ru-RU" sz="1300">
                <a:latin typeface="Times New Roman" pitchFamily="18" charset="0"/>
              </a:rPr>
              <a:t>              Предлагается в год 36 занятий по конструированию. Используем строительный материал, содержащий геометрические формы: кубики, призмы, пластины, кирпичики разных цветов, «Лего». </a:t>
            </a:r>
          </a:p>
          <a:p>
            <a:pPr marL="342900" indent="-342900" algn="just"/>
            <a:r>
              <a:rPr lang="ru-RU" sz="1300">
                <a:latin typeface="Times New Roman" pitchFamily="18" charset="0"/>
              </a:rPr>
              <a:t>             Инициатива принадлежит воспитателю. Например, собрав за столом детей, строим домик и помещаем туда матрёшку. Затем говорим детям: «Вышла Машенька погулять и захотела пройтись по дорожке. А где у нас дорожка? Давайте её сделаем».</a:t>
            </a:r>
          </a:p>
          <a:p>
            <a:pPr marL="342900" indent="-342900"/>
            <a:r>
              <a:rPr lang="ru-RU" sz="1300">
                <a:latin typeface="Times New Roman" pitchFamily="18" charset="0"/>
              </a:rPr>
              <a:t>             - Какого цвета она будет? Красная, зелёная, а может быть жёлтая, как </a:t>
            </a:r>
          </a:p>
          <a:p>
            <a:pPr marL="342900" indent="-342900"/>
            <a:r>
              <a:rPr lang="ru-RU" sz="1300">
                <a:latin typeface="Times New Roman" pitchFamily="18" charset="0"/>
              </a:rPr>
              <a:t>      песочек?    (Дети соглашаются с жёлтым цветом). Возьмите, дети, каждый по одному жёлтому кирпичику и давайте их соединим вот так (строится дорожка).</a:t>
            </a:r>
          </a:p>
          <a:p>
            <a:pPr marL="342900" indent="-342900"/>
            <a:r>
              <a:rPr lang="ru-RU" sz="1300">
                <a:latin typeface="Times New Roman" pitchFamily="18" charset="0"/>
              </a:rPr>
              <a:t>              Гуляла она, гуляла по песочной дорожке (имитируются движения </a:t>
            </a:r>
          </a:p>
          <a:p>
            <a:pPr marL="342900" indent="-342900"/>
            <a:r>
              <a:rPr lang="ru-RU" sz="1300">
                <a:latin typeface="Times New Roman" pitchFamily="18" charset="0"/>
              </a:rPr>
              <a:t>      матрёшки) и      устала, где же ей отдохнуть? Дети отвечают: «На стульчике, в </a:t>
            </a:r>
          </a:p>
          <a:p>
            <a:pPr marL="342900" indent="-342900"/>
            <a:r>
              <a:rPr lang="ru-RU" sz="1300">
                <a:latin typeface="Times New Roman" pitchFamily="18" charset="0"/>
              </a:rPr>
              <a:t>      кроватке». Продолжаем: «Лучше мы построим зеленую скамеечку (строим </a:t>
            </a:r>
          </a:p>
          <a:p>
            <a:pPr marL="342900" indent="-342900"/>
            <a:r>
              <a:rPr lang="ru-RU" sz="1300">
                <a:latin typeface="Times New Roman" pitchFamily="18" charset="0"/>
              </a:rPr>
              <a:t>      скамеечку из двух кирпичиков и двух пластин и называем детали). </a:t>
            </a:r>
          </a:p>
          <a:p>
            <a:pPr marL="342900" indent="-342900"/>
            <a:r>
              <a:rPr lang="ru-RU" sz="1300">
                <a:latin typeface="Times New Roman" pitchFamily="18" charset="0"/>
              </a:rPr>
              <a:t>      Посади, Соня, Машеньку на скамеечку. Вот как ей здесь удобно. Посидела Машенька и пошла к себе в домик, пора обедать и отдыхать». </a:t>
            </a:r>
          </a:p>
          <a:p>
            <a:pPr marL="342900" indent="-342900"/>
            <a:r>
              <a:rPr lang="ru-RU" sz="1300">
                <a:latin typeface="Times New Roman" pitchFamily="18" charset="0"/>
              </a:rPr>
              <a:t>         </a:t>
            </a:r>
            <a:r>
              <a:rPr lang="ru-RU" sz="1400">
                <a:latin typeface="Times New Roman" pitchFamily="18" charset="0"/>
              </a:rPr>
              <a:t>Аналогичным образом проводятся игры-занятия: «Гараж», «Домик для </a:t>
            </a:r>
          </a:p>
          <a:p>
            <a:pPr marL="342900" indent="-342900"/>
            <a:r>
              <a:rPr lang="ru-RU" sz="1400">
                <a:latin typeface="Times New Roman" pitchFamily="18" charset="0"/>
              </a:rPr>
              <a:t>     матрёшки», «Прилетели птички и сели на башенку».</a:t>
            </a:r>
          </a:p>
          <a:p>
            <a:pPr marL="342900" indent="-342900"/>
            <a:r>
              <a:rPr lang="ru-RU" sz="1400">
                <a:latin typeface="Times New Roman" pitchFamily="18" charset="0"/>
              </a:rPr>
              <a:t>         Такие игры-занятия можно проводить и на ковре. Например, дети </a:t>
            </a:r>
          </a:p>
          <a:p>
            <a:pPr marL="342900" indent="-342900"/>
            <a:r>
              <a:rPr lang="ru-RU" sz="1400">
                <a:latin typeface="Times New Roman" pitchFamily="18" charset="0"/>
              </a:rPr>
              <a:t>    «гуляют» со своими куклами, а затем куклы приходят с «прогулки» - они  </a:t>
            </a:r>
          </a:p>
          <a:p>
            <a:pPr marL="342900" indent="-342900"/>
            <a:r>
              <a:rPr lang="ru-RU" sz="1400">
                <a:latin typeface="Times New Roman" pitchFamily="18" charset="0"/>
              </a:rPr>
              <a:t>    «хотят есть». Мы вместе с детьми строим стол и стульчики очень простых </a:t>
            </a:r>
          </a:p>
          <a:p>
            <a:pPr marL="342900" indent="-342900"/>
            <a:r>
              <a:rPr lang="ru-RU" sz="1400">
                <a:latin typeface="Times New Roman" pitchFamily="18" charset="0"/>
              </a:rPr>
              <a:t>    конструкций (дети помогают, дают нужный материал, подбирают его по</a:t>
            </a:r>
          </a:p>
        </p:txBody>
      </p:sp>
      <p:sp>
        <p:nvSpPr>
          <p:cNvPr id="52233"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49</a:t>
            </a:r>
          </a:p>
        </p:txBody>
      </p:sp>
      <p:sp>
        <p:nvSpPr>
          <p:cNvPr id="52234" name="Rectangle 12"/>
          <p:cNvSpPr>
            <a:spLocks noChangeArrowheads="1"/>
          </p:cNvSpPr>
          <p:nvPr/>
        </p:nvSpPr>
        <p:spPr bwMode="auto">
          <a:xfrm>
            <a:off x="765175" y="2268538"/>
            <a:ext cx="4321175" cy="1368425"/>
          </a:xfrm>
          <a:prstGeom prst="rect">
            <a:avLst/>
          </a:prstGeom>
          <a:noFill/>
          <a:ln w="9525">
            <a:noFill/>
            <a:miter lim="800000"/>
            <a:headEnd/>
            <a:tailEnd/>
          </a:ln>
        </p:spPr>
        <p:txBody>
          <a:bodyPr>
            <a:spAutoFit/>
          </a:bodyPr>
          <a:lstStyle/>
          <a:p>
            <a:r>
              <a:rPr lang="ru-RU" sz="1400">
                <a:latin typeface="Times New Roman" pitchFamily="18" charset="0"/>
              </a:rPr>
              <a:t>       К трём годам конструирование остаётся слитным с сюжетно-отобразительной игрой. Мотивом для создания проектных сооружений является сюжет игры. </a:t>
            </a:r>
          </a:p>
          <a:p>
            <a:r>
              <a:rPr lang="ru-RU" sz="1400">
                <a:latin typeface="Times New Roman" pitchFamily="18" charset="0"/>
              </a:rPr>
              <a:t>        Какую мотивацию перед детьми ставим мы?</a:t>
            </a:r>
          </a:p>
          <a:p>
            <a:endParaRPr lang="ru-RU" sz="1400">
              <a:latin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2.jpg"/>
          <p:cNvPicPr>
            <a:picLocks noChangeAspect="1"/>
          </p:cNvPicPr>
          <p:nvPr/>
        </p:nvPicPr>
        <p:blipFill>
          <a:blip r:embed="rId2"/>
          <a:stretch>
            <a:fillRect/>
          </a:stretch>
        </p:blipFill>
        <p:spPr>
          <a:xfrm>
            <a:off x="0" y="3166"/>
            <a:ext cx="6858000" cy="9137667"/>
          </a:xfrm>
          <a:prstGeom prst="rect">
            <a:avLst/>
          </a:prstGeom>
        </p:spPr>
      </p:pic>
      <p:sp>
        <p:nvSpPr>
          <p:cNvPr id="53251" name="Text Box 9"/>
          <p:cNvSpPr txBox="1">
            <a:spLocks noChangeArrowheads="1"/>
          </p:cNvSpPr>
          <p:nvPr/>
        </p:nvSpPr>
        <p:spPr bwMode="auto">
          <a:xfrm>
            <a:off x="404813" y="0"/>
            <a:ext cx="6119812" cy="8315325"/>
          </a:xfrm>
          <a:prstGeom prst="rect">
            <a:avLst/>
          </a:prstGeom>
          <a:noFill/>
          <a:ln w="9525">
            <a:noFill/>
            <a:miter lim="800000"/>
            <a:headEnd/>
            <a:tailEnd/>
          </a:ln>
        </p:spPr>
        <p:txBody>
          <a:bodyPr>
            <a:spAutoFit/>
          </a:bodyPr>
          <a:lstStyle/>
          <a:p>
            <a:pPr indent="361950" algn="just"/>
            <a:r>
              <a:rPr lang="ru-RU" sz="1300">
                <a:latin typeface="Times New Roman" pitchFamily="18" charset="0"/>
              </a:rPr>
              <a:t>цвету); после еды куклы должны отдыхать, дети строят кроватки. Кукол укладывают спать, можно спеть колыбельную песенку. Поскольку такие игры-занятия проводятся по подгруппам, очень важно, чтобы все дети участвовали в разыгрывании и конструировании всех сюжетов.</a:t>
            </a:r>
          </a:p>
          <a:p>
            <a:pPr indent="361950" algn="just"/>
            <a:r>
              <a:rPr lang="ru-RU" sz="1300">
                <a:latin typeface="Times New Roman" pitchFamily="18" charset="0"/>
              </a:rPr>
              <a:t>  У детей 3-го года жизни имеются элементарные представления о функциональном назначении строительных деталей и простейших предметах, которые можно из них создать. Активно развивается практическое экспериментирование: ребёнок ставит кубик на кубик до тех пор, пока башенка не упадёт. Эти действия малыш может совершать многократно. Не надо прерывать их, таким образом, он осваивает свойства разных форм, т.е. приобретает опыт, необходимый для возведения постройки.</a:t>
            </a:r>
          </a:p>
          <a:p>
            <a:pPr indent="361950" algn="just"/>
            <a:r>
              <a:rPr lang="ru-RU" sz="1300">
                <a:latin typeface="Times New Roman" pitchFamily="18" charset="0"/>
              </a:rPr>
              <a:t>   Характер творческой активности находится в прямой зависимости от развивающей среды. Для этого мы используем различные строительные наборы и простые конструкторы, а также игрушки, сомасштабные постройкам, их тематике и отвечающие детскому восприятию (собачки, котики, машинки), причём, подбираем их по нескольку одинаковых, чтобы избегать детских конфликтов. Из строительных наборов используем деревянные, пластмассовые. Хорошим конструктором для малышей считается «Лего», мелкий и крупный модули.</a:t>
            </a:r>
          </a:p>
          <a:p>
            <a:pPr indent="361950" algn="just"/>
            <a:r>
              <a:rPr lang="ru-RU" sz="1300">
                <a:latin typeface="Times New Roman" pitchFamily="18" charset="0"/>
              </a:rPr>
              <a:t> Настольный конструкторский и напольный материал размещаем в разных местах помещения. Например, для мелкого материала выделили ленточный стол, на котором расположили стопочками по деталям кубики, кирпичики. Игрушки для обыгрывания построек находятся у детей на виду, поскольку малыши строят только для игрушки, которую обычно сами выбирают. Крупный строительный материал размещаем в шкафу с игрушками, машинами.</a:t>
            </a:r>
          </a:p>
          <a:p>
            <a:pPr indent="361950" algn="just"/>
            <a:r>
              <a:rPr lang="ru-RU" sz="1300">
                <a:latin typeface="Times New Roman" pitchFamily="18" charset="0"/>
              </a:rPr>
              <a:t>  На занятие мы организуем детей по подгруппам по 4-6, 6-8 человек. Через 2 месяца количество занимающихся детей увеличиваем до 10-12 человек, во второй половине года можно проводить занятия со всей группой. </a:t>
            </a:r>
          </a:p>
          <a:p>
            <a:pPr indent="361950" algn="just"/>
            <a:r>
              <a:rPr lang="ru-RU" sz="1300">
                <a:latin typeface="Times New Roman" pitchFamily="18" charset="0"/>
              </a:rPr>
              <a:t> Какие приёмы обучения детей конструктивной деятельности мы используем?</a:t>
            </a:r>
          </a:p>
          <a:p>
            <a:pPr indent="361950" algn="just"/>
            <a:r>
              <a:rPr lang="ru-RU" sz="1300">
                <a:latin typeface="Times New Roman" pitchFamily="18" charset="0"/>
              </a:rPr>
              <a:t>а) Расширение представлений об окружающем:</a:t>
            </a:r>
          </a:p>
          <a:p>
            <a:pPr indent="361950" algn="just"/>
            <a:r>
              <a:rPr lang="ru-RU" sz="1300" b="1">
                <a:latin typeface="Times New Roman" pitchFamily="18" charset="0"/>
              </a:rPr>
              <a:t>-</a:t>
            </a:r>
            <a:r>
              <a:rPr lang="ru-RU" sz="1300">
                <a:latin typeface="Times New Roman" pitchFamily="18" charset="0"/>
              </a:rPr>
              <a:t> Наблюдения.</a:t>
            </a:r>
          </a:p>
          <a:p>
            <a:pPr indent="361950"/>
            <a:r>
              <a:rPr lang="ru-RU" sz="1300">
                <a:latin typeface="Times New Roman" pitchFamily="18" charset="0"/>
              </a:rPr>
              <a:t>На прогулке мы наблюдаем за скворечниками (это домики для птиц, они находятся высоко), затем строим башню с домиком, можно спеть песенку про птичку. </a:t>
            </a:r>
            <a:r>
              <a:rPr lang="ru-RU"/>
              <a:t> </a:t>
            </a:r>
          </a:p>
          <a:p>
            <a:pPr indent="361950"/>
            <a:r>
              <a:rPr lang="ru-RU" sz="1200"/>
              <a:t>-</a:t>
            </a:r>
            <a:r>
              <a:rPr lang="ru-RU"/>
              <a:t> </a:t>
            </a:r>
            <a:r>
              <a:rPr lang="ru-RU" sz="1400">
                <a:latin typeface="Times New Roman" pitchFamily="18" charset="0"/>
              </a:rPr>
              <a:t>Знакомство с реальным предметом. </a:t>
            </a:r>
          </a:p>
          <a:p>
            <a:pPr indent="361950"/>
            <a:r>
              <a:rPr lang="ru-RU" sz="1400">
                <a:latin typeface="Times New Roman" pitchFamily="18" charset="0"/>
              </a:rPr>
              <a:t>Показываем, из каких частей он состоит, объясняем практическое назначение. Например, при рассматривании во время прогулки горки,  обращаем внимание на то, что у неё есть лестница и скат. По лестнице дети взбираются на горку, а с другой стороны по скату съезжают с неё. Это помогает детям воспроизводить горку в своих постройках.</a:t>
            </a:r>
            <a:r>
              <a:rPr lang="ru-RU"/>
              <a:t> </a:t>
            </a:r>
          </a:p>
          <a:p>
            <a:pPr indent="361950" algn="just"/>
            <a:endParaRPr lang="ru-RU" sz="1300">
              <a:latin typeface="Times New Roman" pitchFamily="18" charset="0"/>
            </a:endParaRPr>
          </a:p>
        </p:txBody>
      </p:sp>
      <p:sp>
        <p:nvSpPr>
          <p:cNvPr id="5325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50</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2.jpg"/>
          <p:cNvPicPr>
            <a:picLocks noChangeAspect="1"/>
          </p:cNvPicPr>
          <p:nvPr/>
        </p:nvPicPr>
        <p:blipFill>
          <a:blip r:embed="rId2"/>
          <a:stretch>
            <a:fillRect/>
          </a:stretch>
        </p:blipFill>
        <p:spPr>
          <a:xfrm>
            <a:off x="0" y="3166"/>
            <a:ext cx="6858000" cy="9137667"/>
          </a:xfrm>
          <a:prstGeom prst="rect">
            <a:avLst/>
          </a:prstGeom>
        </p:spPr>
      </p:pic>
      <p:sp>
        <p:nvSpPr>
          <p:cNvPr id="54275" name="Text Box 3"/>
          <p:cNvSpPr txBox="1">
            <a:spLocks noChangeArrowheads="1"/>
          </p:cNvSpPr>
          <p:nvPr/>
        </p:nvSpPr>
        <p:spPr bwMode="auto">
          <a:xfrm>
            <a:off x="404813" y="395288"/>
            <a:ext cx="6119812" cy="8148637"/>
          </a:xfrm>
          <a:prstGeom prst="rect">
            <a:avLst/>
          </a:prstGeom>
          <a:noFill/>
          <a:ln w="9525">
            <a:noFill/>
            <a:miter lim="800000"/>
            <a:headEnd/>
            <a:tailEnd/>
          </a:ln>
        </p:spPr>
        <p:txBody>
          <a:bodyPr>
            <a:spAutoFit/>
          </a:bodyPr>
          <a:lstStyle/>
          <a:p>
            <a:pPr indent="361950" algn="just">
              <a:tabLst>
                <a:tab pos="355600" algn="l"/>
              </a:tabLst>
            </a:pPr>
            <a:r>
              <a:rPr lang="ru-RU" sz="1300" dirty="0">
                <a:latin typeface="Times New Roman" pitchFamily="18" charset="0"/>
              </a:rPr>
              <a:t>-Совместные постройки с воспитателем. </a:t>
            </a:r>
          </a:p>
          <a:p>
            <a:pPr indent="361950" algn="just">
              <a:tabLst>
                <a:tab pos="355600" algn="l"/>
              </a:tabLst>
            </a:pPr>
            <a:r>
              <a:rPr lang="ru-RU" sz="1300" dirty="0">
                <a:latin typeface="Times New Roman" pitchFamily="18" charset="0"/>
              </a:rPr>
              <a:t>При постройке домиков для кукол, чтобы заинтересовать детей можно прочесть стихотворение: </a:t>
            </a:r>
          </a:p>
          <a:p>
            <a:pPr indent="361950" algn="just">
              <a:tabLst>
                <a:tab pos="355600" algn="l"/>
              </a:tabLst>
            </a:pPr>
            <a:r>
              <a:rPr lang="ru-RU" sz="1300" dirty="0">
                <a:latin typeface="Times New Roman" pitchFamily="18" charset="0"/>
              </a:rPr>
              <a:t>                                     Это чей, это чей</a:t>
            </a:r>
          </a:p>
          <a:p>
            <a:pPr indent="361950" algn="just">
              <a:tabLst>
                <a:tab pos="355600" algn="l"/>
              </a:tabLst>
            </a:pPr>
            <a:r>
              <a:rPr lang="ru-RU" sz="1300" dirty="0">
                <a:latin typeface="Times New Roman" pitchFamily="18" charset="0"/>
              </a:rPr>
              <a:t>                                     Новый дом из кирпичей?</a:t>
            </a:r>
          </a:p>
          <a:p>
            <a:pPr indent="361950" algn="just">
              <a:tabLst>
                <a:tab pos="355600" algn="l"/>
              </a:tabLst>
            </a:pPr>
            <a:r>
              <a:rPr lang="ru-RU" sz="1300" dirty="0">
                <a:latin typeface="Times New Roman" pitchFamily="18" charset="0"/>
              </a:rPr>
              <a:t>                                     Это дети строят дом, </a:t>
            </a:r>
          </a:p>
          <a:p>
            <a:pPr indent="361950" algn="just">
              <a:tabLst>
                <a:tab pos="355600" algn="l"/>
              </a:tabLst>
            </a:pPr>
            <a:r>
              <a:rPr lang="ru-RU" sz="1300" dirty="0">
                <a:latin typeface="Times New Roman" pitchFamily="18" charset="0"/>
              </a:rPr>
              <a:t>                                     Чтобы куклы жили в нём.</a:t>
            </a:r>
          </a:p>
          <a:p>
            <a:pPr indent="361950" algn="just">
              <a:tabLst>
                <a:tab pos="355600" algn="l"/>
              </a:tabLst>
            </a:pPr>
            <a:r>
              <a:rPr lang="ru-RU" sz="1300" dirty="0">
                <a:latin typeface="Times New Roman" pitchFamily="18" charset="0"/>
              </a:rPr>
              <a:t>- Рассматривание картинок: автобус, грузовик, домик с забором.</a:t>
            </a:r>
          </a:p>
          <a:p>
            <a:pPr indent="361950" algn="just">
              <a:tabLst>
                <a:tab pos="355600" algn="l"/>
              </a:tabLst>
            </a:pPr>
            <a:r>
              <a:rPr lang="ru-RU" sz="1300" dirty="0">
                <a:latin typeface="Times New Roman" pitchFamily="18" charset="0"/>
              </a:rPr>
              <a:t>б) Обследование образца.</a:t>
            </a:r>
          </a:p>
          <a:p>
            <a:pPr indent="361950" algn="just">
              <a:tabLst>
                <a:tab pos="355600" algn="l"/>
              </a:tabLst>
            </a:pPr>
            <a:r>
              <a:rPr lang="ru-RU" sz="1300" dirty="0">
                <a:latin typeface="Times New Roman" pitchFamily="18" charset="0"/>
              </a:rPr>
              <a:t> Вначале привлекаем внимание детей к объекту в целом, т.к. ребёнок не воспринимает ещё предмет целиком, а видит лишь детали, чем-то заинтересовавшие его. Затем выделяем части постройки (у домика – стены, окна, дверь, крыша), объясняем, какова их форма и пространственное расположение по отношению одной детали к другой.</a:t>
            </a:r>
          </a:p>
          <a:p>
            <a:pPr indent="361950" algn="just">
              <a:tabLst>
                <a:tab pos="355600" algn="l"/>
              </a:tabLst>
            </a:pPr>
            <a:r>
              <a:rPr lang="ru-RU" sz="1300" dirty="0">
                <a:latin typeface="Times New Roman" pitchFamily="18" charset="0"/>
              </a:rPr>
              <a:t>в) Поддержание интереса в течение всего занятия. </a:t>
            </a:r>
          </a:p>
          <a:p>
            <a:pPr indent="361950" algn="just">
              <a:tabLst>
                <a:tab pos="355600" algn="l"/>
              </a:tabLst>
            </a:pPr>
            <a:r>
              <a:rPr lang="ru-RU" sz="1300" dirty="0">
                <a:latin typeface="Times New Roman" pitchFamily="18" charset="0"/>
              </a:rPr>
              <a:t>Например, малышам интереснее не просто построить домики для зайчиков, а «помочь» зайчикам спрятаться от дождя, холода, волка. Используем хорошо знакомые малышам стихотворения, сказки (сделаем стульчик и кроватку для Мишутки из сказки «Три медведя»). В воображаемой ситуации малыши естественнее воспринимают новые конструктивные задачи и успешнее их решают.</a:t>
            </a:r>
          </a:p>
          <a:p>
            <a:pPr indent="361950" algn="just">
              <a:tabLst>
                <a:tab pos="355600" algn="l"/>
              </a:tabLst>
            </a:pPr>
            <a:r>
              <a:rPr lang="ru-RU" sz="1300" dirty="0">
                <a:latin typeface="Times New Roman" pitchFamily="18" charset="0"/>
              </a:rPr>
              <a:t>г) Обыгрывание построек, подсказ возможных действий.</a:t>
            </a:r>
          </a:p>
          <a:p>
            <a:pPr indent="361950" algn="just">
              <a:tabLst>
                <a:tab pos="355600" algn="l"/>
              </a:tabLst>
            </a:pPr>
            <a:r>
              <a:rPr lang="ru-RU" sz="1300" dirty="0">
                <a:latin typeface="Times New Roman" pitchFamily="18" charset="0"/>
              </a:rPr>
              <a:t>«Все петушки спрятались в домиках, теперь все выглянули в окошко, вышли из домика, поклевали зёрнышки, взлетели на крышу»  или «Покажи мне, заинька, где у твоего домика стены, из каких деталей ты их построил?». </a:t>
            </a:r>
          </a:p>
          <a:p>
            <a:pPr indent="361950" algn="just">
              <a:tabLst>
                <a:tab pos="355600" algn="l"/>
              </a:tabLst>
            </a:pPr>
            <a:r>
              <a:rPr lang="ru-RU" sz="1300" dirty="0" err="1">
                <a:latin typeface="Times New Roman" pitchFamily="18" charset="0"/>
              </a:rPr>
              <a:t>д</a:t>
            </a:r>
            <a:r>
              <a:rPr lang="ru-RU" sz="1300" dirty="0">
                <a:latin typeface="Times New Roman" pitchFamily="18" charset="0"/>
              </a:rPr>
              <a:t>) Использование нетрадиционного материала.</a:t>
            </a:r>
          </a:p>
          <a:p>
            <a:pPr indent="361950" algn="just">
              <a:tabLst>
                <a:tab pos="355600" algn="l"/>
              </a:tabLst>
            </a:pPr>
            <a:r>
              <a:rPr lang="ru-RU" sz="1300" dirty="0">
                <a:latin typeface="Times New Roman" pitchFamily="18" charset="0"/>
              </a:rPr>
              <a:t> Дети не только в группе, но и на прогулке занимаются конструированием, используют как природный материал – песок, шишки, жёлуди, листья, камешки, большие камни, траву, так и другие материалы – бумагу, картонные коробки, пластиковые бутылки. Так из камешков и ракушек разных размеров, форм и цвета выкладываем «ковёр», по реке плавают суда, сделанные из пенопласта, коры, из веточек строим мост. Из больших камней делаем крокодила, ящерицу, а затем их разрисовываем красками</a:t>
            </a:r>
            <a:r>
              <a:rPr lang="ru-RU" sz="1300" dirty="0"/>
              <a:t>. </a:t>
            </a:r>
          </a:p>
          <a:p>
            <a:pPr indent="361950">
              <a:tabLst>
                <a:tab pos="355600" algn="l"/>
              </a:tabLst>
            </a:pPr>
            <a:r>
              <a:rPr lang="ru-RU" sz="1300" dirty="0">
                <a:latin typeface="Times New Roman" pitchFamily="18" charset="0"/>
              </a:rPr>
              <a:t> Мы даём детям возможность насладиться новым материалом, полюбоваться разнообразием форм и цвета. Давать конструкторские задания мы не торопимся. </a:t>
            </a:r>
            <a:r>
              <a:rPr lang="ru-RU" sz="1400" dirty="0">
                <a:latin typeface="Times New Roman" pitchFamily="18" charset="0"/>
              </a:rPr>
              <a:t>Пусть дети сделают свои маленькие открытия и попробуют использовать нетрадиционный материал для деятельности. Мыльница с крышкой – волшебная коробочка, из поролоновых губок можно построить </a:t>
            </a:r>
            <a:r>
              <a:rPr lang="ru-RU" sz="1300" dirty="0">
                <a:latin typeface="Times New Roman" pitchFamily="18" charset="0"/>
              </a:rPr>
              <a:t>«Мебельный салон»  (просторные кроватки, уютные кресла), поезд с вагончиками из мыльниц и</a:t>
            </a:r>
            <a:r>
              <a:rPr lang="ru-RU" sz="1300" dirty="0"/>
              <a:t> </a:t>
            </a:r>
            <a:r>
              <a:rPr lang="ru-RU" sz="1300" dirty="0">
                <a:latin typeface="Times New Roman" pitchFamily="18" charset="0"/>
              </a:rPr>
              <a:t>поролоновых губок.</a:t>
            </a:r>
            <a:r>
              <a:rPr lang="ru-RU" dirty="0"/>
              <a:t> </a:t>
            </a:r>
            <a:endParaRPr lang="ru-RU" sz="1300" dirty="0"/>
          </a:p>
          <a:p>
            <a:pPr indent="361950">
              <a:tabLst>
                <a:tab pos="355600" algn="l"/>
              </a:tabLst>
            </a:pPr>
            <a:endParaRPr lang="ru-RU" sz="1300" dirty="0">
              <a:latin typeface="Times New Roman" pitchFamily="18" charset="0"/>
            </a:endParaRPr>
          </a:p>
        </p:txBody>
      </p:sp>
      <p:sp>
        <p:nvSpPr>
          <p:cNvPr id="5427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51</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2.jpg"/>
          <p:cNvPicPr>
            <a:picLocks noChangeAspect="1"/>
          </p:cNvPicPr>
          <p:nvPr/>
        </p:nvPicPr>
        <p:blipFill>
          <a:blip r:embed="rId2"/>
          <a:stretch>
            <a:fillRect/>
          </a:stretch>
        </p:blipFill>
        <p:spPr>
          <a:xfrm>
            <a:off x="0" y="3166"/>
            <a:ext cx="6858000" cy="9137667"/>
          </a:xfrm>
          <a:prstGeom prst="rect">
            <a:avLst/>
          </a:prstGeom>
        </p:spPr>
      </p:pic>
      <p:sp>
        <p:nvSpPr>
          <p:cNvPr id="55299" name="Text Box 4"/>
          <p:cNvSpPr txBox="1">
            <a:spLocks noChangeArrowheads="1"/>
          </p:cNvSpPr>
          <p:nvPr/>
        </p:nvSpPr>
        <p:spPr bwMode="auto">
          <a:xfrm>
            <a:off x="333375" y="250825"/>
            <a:ext cx="6191250" cy="5053013"/>
          </a:xfrm>
          <a:prstGeom prst="rect">
            <a:avLst/>
          </a:prstGeom>
          <a:noFill/>
          <a:ln w="9525">
            <a:noFill/>
            <a:miter lim="800000"/>
            <a:headEnd/>
            <a:tailEnd/>
          </a:ln>
        </p:spPr>
        <p:txBody>
          <a:bodyPr>
            <a:spAutoFit/>
          </a:bodyPr>
          <a:lstStyle/>
          <a:p>
            <a:pPr>
              <a:tabLst>
                <a:tab pos="0" algn="l"/>
                <a:tab pos="273050" algn="l"/>
              </a:tabLst>
            </a:pPr>
            <a:r>
              <a:rPr lang="ru-RU" sz="1300">
                <a:latin typeface="Times New Roman" pitchFamily="18" charset="0"/>
              </a:rPr>
              <a:t>     Здесь открывается простор для упражнений на классификацию  предметов: разноцветные, гладкие, шершавые. </a:t>
            </a:r>
          </a:p>
          <a:p>
            <a:pPr>
              <a:tabLst>
                <a:tab pos="0" algn="l"/>
                <a:tab pos="273050" algn="l"/>
              </a:tabLst>
            </a:pPr>
            <a:r>
              <a:rPr lang="ru-RU" sz="1300">
                <a:latin typeface="Times New Roman" pitchFamily="18" charset="0"/>
              </a:rPr>
              <a:t>        Конструирование способствует сенсорному развитию детей, активизирует</a:t>
            </a:r>
          </a:p>
          <a:p>
            <a:pPr>
              <a:tabLst>
                <a:tab pos="0" algn="l"/>
                <a:tab pos="273050" algn="l"/>
              </a:tabLst>
            </a:pPr>
            <a:r>
              <a:rPr lang="ru-RU" sz="1300">
                <a:latin typeface="Times New Roman" pitchFamily="18" charset="0"/>
              </a:rPr>
              <a:t>воображение, мышление, речь и, что самое ценное, сближает детей и взрослых. </a:t>
            </a:r>
          </a:p>
          <a:p>
            <a:pPr>
              <a:tabLst>
                <a:tab pos="0" algn="l"/>
                <a:tab pos="273050" algn="l"/>
              </a:tabLst>
            </a:pPr>
            <a:r>
              <a:rPr lang="ru-RU" sz="1300">
                <a:latin typeface="Times New Roman" pitchFamily="18" charset="0"/>
              </a:rPr>
              <a:t>        Мы поддерживаем у малышей желание самостоятельно строить конструкции из</a:t>
            </a:r>
          </a:p>
          <a:p>
            <a:pPr>
              <a:tabLst>
                <a:tab pos="0" algn="l"/>
                <a:tab pos="273050" algn="l"/>
              </a:tabLst>
            </a:pPr>
            <a:r>
              <a:rPr lang="ru-RU" sz="1300">
                <a:latin typeface="Times New Roman" pitchFamily="18" charset="0"/>
              </a:rPr>
              <a:t>различных материалов ближайшего окружения, так как это способствует развитию </a:t>
            </a:r>
          </a:p>
          <a:p>
            <a:pPr>
              <a:tabLst>
                <a:tab pos="0" algn="l"/>
                <a:tab pos="273050" algn="l"/>
              </a:tabLst>
            </a:pPr>
            <a:r>
              <a:rPr lang="ru-RU" sz="1300">
                <a:latin typeface="Times New Roman" pitchFamily="18" charset="0"/>
              </a:rPr>
              <a:t>творческих способностей, воображения, фантазии.</a:t>
            </a:r>
          </a:p>
          <a:p>
            <a:pPr>
              <a:tabLst>
                <a:tab pos="0" algn="l"/>
                <a:tab pos="273050" algn="l"/>
              </a:tabLst>
            </a:pPr>
            <a:endParaRPr lang="ru-RU" sz="1300">
              <a:latin typeface="Times New Roman" pitchFamily="18" charset="0"/>
            </a:endParaRPr>
          </a:p>
          <a:p>
            <a:pPr algn="just">
              <a:tabLst>
                <a:tab pos="0" algn="l"/>
                <a:tab pos="273050" algn="l"/>
              </a:tabLst>
            </a:pPr>
            <a:endParaRPr lang="ru-RU" sz="1300">
              <a:latin typeface="Times New Roman" pitchFamily="18" charset="0"/>
            </a:endParaRPr>
          </a:p>
          <a:p>
            <a:pPr algn="just">
              <a:tabLst>
                <a:tab pos="0" algn="l"/>
                <a:tab pos="273050" algn="l"/>
              </a:tabLst>
            </a:pPr>
            <a:endParaRPr lang="ru-RU" sz="1300">
              <a:latin typeface="Times New Roman" pitchFamily="18" charset="0"/>
            </a:endParaRPr>
          </a:p>
          <a:p>
            <a:pPr algn="ctr">
              <a:tabLst>
                <a:tab pos="0" algn="l"/>
                <a:tab pos="273050" algn="l"/>
              </a:tabLst>
            </a:pPr>
            <a:r>
              <a:rPr lang="ru-RU" sz="1300" b="1" i="1">
                <a:latin typeface="Times New Roman" pitchFamily="18" charset="0"/>
              </a:rPr>
              <a:t>Литература:</a:t>
            </a:r>
          </a:p>
          <a:p>
            <a:pPr>
              <a:tabLst>
                <a:tab pos="0" algn="l"/>
                <a:tab pos="273050" algn="l"/>
              </a:tabLst>
            </a:pPr>
            <a:r>
              <a:rPr lang="ru-RU" sz="1300">
                <a:latin typeface="Times New Roman" pitchFamily="18" charset="0"/>
              </a:rPr>
              <a:t>1.Детское творческое конструирование Л.А.Парамонова, Издательский дом «Карапуз», М.1998г.</a:t>
            </a:r>
          </a:p>
          <a:p>
            <a:pPr>
              <a:tabLst>
                <a:tab pos="0" algn="l"/>
                <a:tab pos="273050" algn="l"/>
              </a:tabLst>
            </a:pPr>
            <a:r>
              <a:rPr lang="ru-RU" sz="1300">
                <a:latin typeface="Times New Roman" pitchFamily="18" charset="0"/>
              </a:rPr>
              <a:t>2.Конструирование и художественный труд в детском саду Л.В.Куцакова, Творческий центр, М.2005г.</a:t>
            </a:r>
          </a:p>
          <a:p>
            <a:pPr>
              <a:tabLst>
                <a:tab pos="0" algn="l"/>
                <a:tab pos="273050" algn="l"/>
              </a:tabLst>
            </a:pPr>
            <a:r>
              <a:rPr lang="ru-RU" sz="1300">
                <a:latin typeface="Times New Roman" pitchFamily="18" charset="0"/>
              </a:rPr>
              <a:t>3.Методические Рекомендации к Программе воспитания и обучения в детском саду М.А.Васильевой, В.В.Гербовой, Т.С.Комаровой, Издательский дом «Воспитание школьника», М.2005г.</a:t>
            </a:r>
          </a:p>
          <a:p>
            <a:pPr>
              <a:tabLst>
                <a:tab pos="0" algn="l"/>
                <a:tab pos="273050" algn="l"/>
              </a:tabLst>
            </a:pPr>
            <a:r>
              <a:rPr lang="ru-RU" sz="1300">
                <a:latin typeface="Times New Roman" pitchFamily="18" charset="0"/>
              </a:rPr>
              <a:t>4.Воспитание и обучение детей младшего дошкольного возраста Г.Н.Годиной, Э.Г.Пилюгиной, М.«Просвещение»,1987г.</a:t>
            </a:r>
          </a:p>
          <a:p>
            <a:pPr>
              <a:tabLst>
                <a:tab pos="0" algn="l"/>
                <a:tab pos="273050" algn="l"/>
              </a:tabLst>
            </a:pPr>
            <a:r>
              <a:rPr lang="ru-RU" sz="1300">
                <a:latin typeface="Times New Roman" pitchFamily="18" charset="0"/>
              </a:rPr>
              <a:t>5.Конструирование З.В.Лиштван, М.«Просвещение», 1981г.</a:t>
            </a:r>
          </a:p>
          <a:p>
            <a:pPr>
              <a:tabLst>
                <a:tab pos="0" algn="l"/>
                <a:tab pos="273050" algn="l"/>
              </a:tabLst>
            </a:pPr>
            <a:r>
              <a:rPr lang="ru-RU" sz="1300">
                <a:latin typeface="Times New Roman" pitchFamily="18" charset="0"/>
              </a:rPr>
              <a:t>6.Сенсорное воспитание в детском саду Н.Н.Подьякова, В.Н.Аванесовой, М.«Просвещение», 1981г.</a:t>
            </a:r>
          </a:p>
          <a:p>
            <a:pPr>
              <a:tabLst>
                <a:tab pos="0" algn="l"/>
                <a:tab pos="273050" algn="l"/>
              </a:tabLst>
            </a:pPr>
            <a:r>
              <a:rPr lang="ru-RU" sz="1300">
                <a:latin typeface="Times New Roman" pitchFamily="18" charset="0"/>
              </a:rPr>
              <a:t>7.Воспитание и обучение детей раннего возраста Л.Н.Павловой, М.«Просвещение», 1986г. </a:t>
            </a:r>
          </a:p>
        </p:txBody>
      </p:sp>
      <p:sp>
        <p:nvSpPr>
          <p:cNvPr id="5530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52</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descr="014.jpg"/>
          <p:cNvPicPr>
            <a:picLocks noChangeAspect="1"/>
          </p:cNvPicPr>
          <p:nvPr/>
        </p:nvPicPr>
        <p:blipFill>
          <a:blip r:embed="rId2"/>
          <a:stretch>
            <a:fillRect/>
          </a:stretch>
        </p:blipFill>
        <p:spPr>
          <a:xfrm>
            <a:off x="0" y="3166"/>
            <a:ext cx="6858000" cy="9137667"/>
          </a:xfrm>
          <a:prstGeom prst="rect">
            <a:avLst/>
          </a:prstGeom>
        </p:spPr>
      </p:pic>
      <p:sp>
        <p:nvSpPr>
          <p:cNvPr id="56323" name="TextBox 4"/>
          <p:cNvSpPr txBox="1">
            <a:spLocks noChangeArrowheads="1"/>
          </p:cNvSpPr>
          <p:nvPr/>
        </p:nvSpPr>
        <p:spPr bwMode="auto">
          <a:xfrm>
            <a:off x="428625" y="714375"/>
            <a:ext cx="4214813" cy="1006475"/>
          </a:xfrm>
          <a:prstGeom prst="rect">
            <a:avLst/>
          </a:prstGeom>
          <a:noFill/>
          <a:ln w="9525">
            <a:noFill/>
            <a:miter lim="800000"/>
            <a:headEnd/>
            <a:tailEnd/>
          </a:ln>
        </p:spPr>
        <p:txBody>
          <a:bodyPr>
            <a:spAutoFit/>
          </a:bodyPr>
          <a:lstStyle/>
          <a:p>
            <a:pPr algn="ctr"/>
            <a:r>
              <a:rPr lang="ru-RU" sz="2000" b="1" i="1">
                <a:latin typeface="Monotype Corsiva" pitchFamily="66" charset="0"/>
              </a:rPr>
              <a:t>Конспект занятия по конструированию </a:t>
            </a:r>
          </a:p>
          <a:p>
            <a:pPr algn="ctr"/>
            <a:r>
              <a:rPr lang="ru-RU" sz="2000" b="1" i="1">
                <a:latin typeface="Monotype Corsiva" pitchFamily="66" charset="0"/>
              </a:rPr>
              <a:t>в </a:t>
            </a:r>
            <a:r>
              <a:rPr lang="en-US" sz="2000" b="1" i="1">
                <a:latin typeface="Monotype Corsiva" pitchFamily="66" charset="0"/>
              </a:rPr>
              <a:t>I</a:t>
            </a:r>
            <a:r>
              <a:rPr lang="ru-RU" sz="2000" b="1" i="1">
                <a:latin typeface="Monotype Corsiva" pitchFamily="66" charset="0"/>
              </a:rPr>
              <a:t> младшей группе </a:t>
            </a:r>
            <a:endParaRPr lang="ru-RU" sz="2000">
              <a:latin typeface="Monotype Corsiva" pitchFamily="66" charset="0"/>
            </a:endParaRPr>
          </a:p>
          <a:p>
            <a:pPr algn="ctr"/>
            <a:r>
              <a:rPr lang="ru-RU" sz="2000" b="1" i="1">
                <a:latin typeface="Monotype Corsiva" pitchFamily="66" charset="0"/>
              </a:rPr>
              <a:t>«  В  гостях у Матрешки»</a:t>
            </a:r>
            <a:endParaRPr lang="ru-RU" sz="2000">
              <a:latin typeface="Monotype Corsiva" pitchFamily="66" charset="0"/>
            </a:endParaRPr>
          </a:p>
        </p:txBody>
      </p:sp>
      <p:sp>
        <p:nvSpPr>
          <p:cNvPr id="56324" name="TextBox 5"/>
          <p:cNvSpPr txBox="1">
            <a:spLocks noChangeArrowheads="1"/>
          </p:cNvSpPr>
          <p:nvPr/>
        </p:nvSpPr>
        <p:spPr bwMode="auto">
          <a:xfrm>
            <a:off x="260350" y="3348038"/>
            <a:ext cx="6357938" cy="5067300"/>
          </a:xfrm>
          <a:prstGeom prst="rect">
            <a:avLst/>
          </a:prstGeom>
          <a:noFill/>
          <a:ln w="9525">
            <a:noFill/>
            <a:miter lim="800000"/>
            <a:headEnd/>
            <a:tailEnd/>
          </a:ln>
        </p:spPr>
        <p:txBody>
          <a:bodyPr>
            <a:spAutoFit/>
          </a:bodyPr>
          <a:lstStyle/>
          <a:p>
            <a:pPr algn="just"/>
            <a:endParaRPr lang="ru-RU" sz="1300"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      Учить детей играть со своими постройками. </a:t>
            </a:r>
          </a:p>
          <a:p>
            <a:pPr algn="just"/>
            <a:r>
              <a:rPr lang="ru-RU" sz="1300" dirty="0">
                <a:latin typeface="Times New Roman" pitchFamily="18" charset="0"/>
                <a:cs typeface="Times New Roman" pitchFamily="18" charset="0"/>
              </a:rPr>
              <a:t>      Воспитывать умение внимательно слушать воспитателя, выполнять его инструкции.</a:t>
            </a:r>
            <a:endParaRPr lang="ru-RU" sz="1300" b="1" dirty="0">
              <a:latin typeface="Times New Roman" pitchFamily="18" charset="0"/>
              <a:cs typeface="Times New Roman" pitchFamily="18" charset="0"/>
            </a:endParaRPr>
          </a:p>
          <a:p>
            <a:pPr algn="just"/>
            <a:r>
              <a:rPr lang="ru-RU" sz="1300" b="1" i="1" dirty="0">
                <a:latin typeface="Times New Roman" pitchFamily="18" charset="0"/>
                <a:cs typeface="Times New Roman" pitchFamily="18" charset="0"/>
              </a:rPr>
              <a:t>Материал:</a:t>
            </a:r>
            <a:r>
              <a:rPr lang="ru-RU" sz="1300" b="1" dirty="0">
                <a:latin typeface="Times New Roman" pitchFamily="18" charset="0"/>
                <a:cs typeface="Times New Roman" pitchFamily="18" charset="0"/>
              </a:rPr>
              <a:t> </a:t>
            </a:r>
            <a:r>
              <a:rPr lang="ru-RU" sz="1300" dirty="0">
                <a:latin typeface="Times New Roman" pitchFamily="18" charset="0"/>
                <a:cs typeface="Times New Roman" pitchFamily="18" charset="0"/>
              </a:rPr>
              <a:t>набор кирпичиков для каждого ребенка, игрушки-матрешки.</a:t>
            </a:r>
            <a:endParaRPr lang="ru-RU" sz="1300" b="1" dirty="0">
              <a:latin typeface="Times New Roman" pitchFamily="18" charset="0"/>
              <a:cs typeface="Times New Roman" pitchFamily="18" charset="0"/>
            </a:endParaRPr>
          </a:p>
          <a:p>
            <a:pPr algn="just"/>
            <a:r>
              <a:rPr lang="ru-RU" sz="1300" b="1" i="1" dirty="0">
                <a:latin typeface="Times New Roman" pitchFamily="18" charset="0"/>
                <a:cs typeface="Times New Roman" pitchFamily="18" charset="0"/>
              </a:rPr>
              <a:t>Предварительная работа:</a:t>
            </a:r>
            <a:r>
              <a:rPr lang="ru-RU" sz="1300" b="1" dirty="0">
                <a:latin typeface="Times New Roman" pitchFamily="18" charset="0"/>
                <a:cs typeface="Times New Roman" pitchFamily="18" charset="0"/>
              </a:rPr>
              <a:t> </a:t>
            </a:r>
            <a:r>
              <a:rPr lang="ru-RU" sz="1300" dirty="0">
                <a:latin typeface="Times New Roman" pitchFamily="18" charset="0"/>
                <a:cs typeface="Times New Roman" pitchFamily="18" charset="0"/>
              </a:rPr>
              <a:t>игры с матрешками; чтение стихов про матрешку; игры детей с конструктором.</a:t>
            </a:r>
            <a:endParaRPr lang="ru-RU" sz="1300" b="1" dirty="0">
              <a:latin typeface="Times New Roman" pitchFamily="18" charset="0"/>
              <a:cs typeface="Times New Roman" pitchFamily="18" charset="0"/>
            </a:endParaRPr>
          </a:p>
          <a:p>
            <a:r>
              <a:rPr lang="ru-RU" sz="1300" b="1" i="1" dirty="0">
                <a:latin typeface="Times New Roman" pitchFamily="18" charset="0"/>
                <a:cs typeface="Times New Roman" pitchFamily="18" charset="0"/>
              </a:rPr>
              <a:t>Оформление учебно-образовательной среды:</a:t>
            </a:r>
            <a:r>
              <a:rPr lang="ru-RU" sz="1300" b="1" dirty="0">
                <a:latin typeface="Times New Roman" pitchFamily="18" charset="0"/>
                <a:cs typeface="Times New Roman" pitchFamily="18" charset="0"/>
              </a:rPr>
              <a:t> </a:t>
            </a:r>
            <a:r>
              <a:rPr lang="ru-RU" sz="1300" dirty="0">
                <a:latin typeface="Times New Roman" pitchFamily="18" charset="0"/>
                <a:cs typeface="Times New Roman" pitchFamily="18" charset="0"/>
              </a:rPr>
              <a:t>на ковре  в углу расположен домик , где спрятана большая  надувная матрешка.  Рядом с матрешкой корзина с  волшебным клубочком.  Слева от домика находится цветочная поляна, на которой спрятан в корзине строительный материал. Впереди стоит стол для самостоятельной работы детей; расставлены маленькие матрешки.</a:t>
            </a:r>
          </a:p>
          <a:p>
            <a:r>
              <a:rPr lang="ru-RU" sz="1400" dirty="0"/>
              <a:t> </a:t>
            </a:r>
            <a:r>
              <a:rPr lang="ru-RU" sz="1300" b="1" dirty="0">
                <a:latin typeface="Times New Roman" pitchFamily="18" charset="0"/>
                <a:cs typeface="Times New Roman" pitchFamily="18" charset="0"/>
              </a:rPr>
              <a:t>Ход занятия:</a:t>
            </a:r>
          </a:p>
          <a:p>
            <a:r>
              <a:rPr lang="ru-RU" sz="1300" dirty="0">
                <a:latin typeface="Times New Roman" pitchFamily="18" charset="0"/>
                <a:cs typeface="Times New Roman" pitchFamily="18" charset="0"/>
              </a:rPr>
              <a:t>Воспитатель входит вместе с детьми.</a:t>
            </a:r>
            <a:endParaRPr lang="ru-RU" sz="1300" b="1" dirty="0">
              <a:latin typeface="Times New Roman" pitchFamily="18" charset="0"/>
              <a:cs typeface="Times New Roman" pitchFamily="18" charset="0"/>
            </a:endParaRPr>
          </a:p>
          <a:p>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Ребята, у нас сегодня гости, давайте с ними поздороваемся. Скажем все: «Здравствуйте».</a:t>
            </a:r>
            <a:endParaRPr lang="ru-RU" sz="1300" b="1" dirty="0">
              <a:latin typeface="Times New Roman" pitchFamily="18" charset="0"/>
              <a:cs typeface="Times New Roman" pitchFamily="18" charset="0"/>
            </a:endParaRPr>
          </a:p>
          <a:p>
            <a:r>
              <a:rPr lang="ru-RU" sz="1300" dirty="0">
                <a:latin typeface="Times New Roman" pitchFamily="18" charset="0"/>
                <a:cs typeface="Times New Roman" pitchFamily="18" charset="0"/>
              </a:rPr>
              <a:t>Гости пришли посмотреть, как мы играем в детском саду.</a:t>
            </a:r>
            <a:endParaRPr lang="ru-RU" sz="1300" b="1" dirty="0">
              <a:latin typeface="Times New Roman" pitchFamily="18" charset="0"/>
              <a:cs typeface="Times New Roman" pitchFamily="18" charset="0"/>
            </a:endParaRPr>
          </a:p>
          <a:p>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Ребята, а кто там спрятался под платком. Вы хотите узнать кто там?</a:t>
            </a:r>
            <a:endParaRPr lang="ru-RU" sz="1300" b="1" dirty="0">
              <a:latin typeface="Times New Roman" pitchFamily="18" charset="0"/>
              <a:cs typeface="Times New Roman" pitchFamily="18" charset="0"/>
            </a:endParaRPr>
          </a:p>
          <a:p>
            <a:r>
              <a:rPr lang="ru-RU" sz="1300" dirty="0">
                <a:latin typeface="Times New Roman" pitchFamily="18" charset="0"/>
                <a:cs typeface="Times New Roman" pitchFamily="18" charset="0"/>
              </a:rPr>
              <a:t>Дети: Да.</a:t>
            </a:r>
            <a:endParaRPr lang="ru-RU" sz="1300" b="1" dirty="0">
              <a:latin typeface="Times New Roman" pitchFamily="18" charset="0"/>
              <a:cs typeface="Times New Roman" pitchFamily="18" charset="0"/>
            </a:endParaRPr>
          </a:p>
          <a:p>
            <a:r>
              <a:rPr lang="ru-RU" sz="1300" dirty="0">
                <a:latin typeface="Times New Roman" pitchFamily="18" charset="0"/>
                <a:cs typeface="Times New Roman" pitchFamily="18" charset="0"/>
              </a:rPr>
              <a:t>Воспитатель снимает платок с матрешки.</a:t>
            </a:r>
            <a:endParaRPr lang="ru-RU" sz="1300" b="1" dirty="0">
              <a:latin typeface="Times New Roman" pitchFamily="18" charset="0"/>
              <a:cs typeface="Times New Roman" pitchFamily="18" charset="0"/>
            </a:endParaRPr>
          </a:p>
          <a:p>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Кто это?</a:t>
            </a:r>
            <a:endParaRPr lang="ru-RU" sz="1300" b="1" dirty="0">
              <a:latin typeface="Times New Roman" pitchFamily="18" charset="0"/>
              <a:cs typeface="Times New Roman" pitchFamily="18" charset="0"/>
            </a:endParaRPr>
          </a:p>
          <a:p>
            <a:r>
              <a:rPr lang="ru-RU" sz="1300" dirty="0">
                <a:latin typeface="Times New Roman" pitchFamily="18" charset="0"/>
                <a:cs typeface="Times New Roman" pitchFamily="18" charset="0"/>
              </a:rPr>
              <a:t>Дети: Матрешка.</a:t>
            </a:r>
            <a:endParaRPr lang="ru-RU" sz="1300" b="1" dirty="0">
              <a:latin typeface="Times New Roman" pitchFamily="18" charset="0"/>
              <a:cs typeface="Times New Roman" pitchFamily="18" charset="0"/>
            </a:endParaRPr>
          </a:p>
          <a:p>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Матрешка пришла к нам в гости. Ребята, поздоровайтесь с Матрешкой</a:t>
            </a:r>
          </a:p>
          <a:p>
            <a:r>
              <a:rPr lang="ru-RU" sz="1300" dirty="0">
                <a:latin typeface="Times New Roman" pitchFamily="18" charset="0"/>
                <a:cs typeface="Times New Roman" pitchFamily="18" charset="0"/>
              </a:rPr>
              <a:t> (дети здороваются с матрешкой.)</a:t>
            </a:r>
            <a:endParaRPr lang="ru-RU" sz="1300" b="1" dirty="0">
              <a:latin typeface="Times New Roman" pitchFamily="18" charset="0"/>
              <a:cs typeface="Times New Roman" pitchFamily="18" charset="0"/>
            </a:endParaRPr>
          </a:p>
          <a:p>
            <a:r>
              <a:rPr lang="ru-RU" sz="1300" dirty="0">
                <a:latin typeface="Times New Roman" pitchFamily="18" charset="0"/>
                <a:cs typeface="Times New Roman" pitchFamily="18" charset="0"/>
              </a:rPr>
              <a:t> </a:t>
            </a:r>
          </a:p>
        </p:txBody>
      </p:sp>
      <p:pic>
        <p:nvPicPr>
          <p:cNvPr id="56325" name="Picture 5" descr="IMG_0001"/>
          <p:cNvPicPr>
            <a:picLocks noChangeAspect="1" noChangeArrowheads="1"/>
          </p:cNvPicPr>
          <p:nvPr/>
        </p:nvPicPr>
        <p:blipFill>
          <a:blip r:embed="rId3"/>
          <a:srcRect/>
          <a:stretch>
            <a:fillRect/>
          </a:stretch>
        </p:blipFill>
        <p:spPr bwMode="auto">
          <a:xfrm>
            <a:off x="5143500" y="214313"/>
            <a:ext cx="1417638" cy="1800225"/>
          </a:xfrm>
          <a:prstGeom prst="rect">
            <a:avLst/>
          </a:prstGeom>
          <a:noFill/>
          <a:ln w="9525">
            <a:noFill/>
            <a:miter lim="800000"/>
            <a:headEnd/>
            <a:tailEnd/>
          </a:ln>
        </p:spPr>
      </p:pic>
      <p:sp>
        <p:nvSpPr>
          <p:cNvPr id="56326" name="WordArt 11"/>
          <p:cNvSpPr>
            <a:spLocks noChangeArrowheads="1" noChangeShapeType="1" noTextEdit="1"/>
          </p:cNvSpPr>
          <p:nvPr/>
        </p:nvSpPr>
        <p:spPr bwMode="auto">
          <a:xfrm>
            <a:off x="500063" y="214313"/>
            <a:ext cx="3960812" cy="3302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воспитателя</a:t>
            </a:r>
          </a:p>
        </p:txBody>
      </p:sp>
      <p:sp>
        <p:nvSpPr>
          <p:cNvPr id="56327" name="Line 11"/>
          <p:cNvSpPr>
            <a:spLocks noChangeShapeType="1"/>
          </p:cNvSpPr>
          <p:nvPr/>
        </p:nvSpPr>
        <p:spPr bwMode="auto">
          <a:xfrm>
            <a:off x="428625" y="571500"/>
            <a:ext cx="4321175" cy="0"/>
          </a:xfrm>
          <a:prstGeom prst="line">
            <a:avLst/>
          </a:prstGeom>
          <a:noFill/>
          <a:ln w="19050">
            <a:solidFill>
              <a:srgbClr val="00FF00"/>
            </a:solidFill>
            <a:round/>
            <a:headEnd/>
            <a:tailEnd/>
          </a:ln>
        </p:spPr>
        <p:txBody>
          <a:bodyPr/>
          <a:lstStyle/>
          <a:p>
            <a:endParaRPr lang="ru-RU"/>
          </a:p>
        </p:txBody>
      </p:sp>
      <p:sp>
        <p:nvSpPr>
          <p:cNvPr id="56328" name="Text Box 8"/>
          <p:cNvSpPr txBox="1">
            <a:spLocks noChangeArrowheads="1"/>
          </p:cNvSpPr>
          <p:nvPr/>
        </p:nvSpPr>
        <p:spPr bwMode="auto">
          <a:xfrm>
            <a:off x="4841875" y="2000250"/>
            <a:ext cx="2016125" cy="933450"/>
          </a:xfrm>
          <a:prstGeom prst="rect">
            <a:avLst/>
          </a:prstGeom>
          <a:noFill/>
          <a:ln w="9525">
            <a:noFill/>
            <a:miter lim="800000"/>
            <a:headEnd/>
            <a:tailEnd/>
          </a:ln>
        </p:spPr>
        <p:txBody>
          <a:bodyPr>
            <a:spAutoFit/>
          </a:bodyPr>
          <a:lstStyle/>
          <a:p>
            <a:pPr algn="ctr"/>
            <a:r>
              <a:rPr lang="ru-RU" sz="1100" i="1">
                <a:latin typeface="Times New Roman" pitchFamily="18" charset="0"/>
              </a:rPr>
              <a:t>Воспитатель           </a:t>
            </a:r>
          </a:p>
          <a:p>
            <a:pPr algn="ctr"/>
            <a:r>
              <a:rPr lang="ru-RU" sz="1100" i="1">
                <a:latin typeface="Times New Roman" pitchFamily="18" charset="0"/>
              </a:rPr>
              <a:t> </a:t>
            </a:r>
            <a:r>
              <a:rPr lang="ru-RU" sz="1100" b="1" i="1">
                <a:latin typeface="Times New Roman" pitchFamily="18" charset="0"/>
              </a:rPr>
              <a:t>Власова Т.А.</a:t>
            </a:r>
          </a:p>
          <a:p>
            <a:pPr algn="ctr"/>
            <a:r>
              <a:rPr lang="ru-RU" sz="1100" i="1">
                <a:latin typeface="Times New Roman" pitchFamily="18" charset="0"/>
              </a:rPr>
              <a:t>МДОУ «Детский сад  </a:t>
            </a:r>
          </a:p>
          <a:p>
            <a:pPr algn="ctr"/>
            <a:r>
              <a:rPr lang="ru-RU" sz="1100" i="1">
                <a:latin typeface="Times New Roman" pitchFamily="18" charset="0"/>
              </a:rPr>
              <a:t>№ 53» г.Энгельса Саратовской области.</a:t>
            </a:r>
          </a:p>
        </p:txBody>
      </p:sp>
      <p:sp>
        <p:nvSpPr>
          <p:cNvPr id="56329" name="TextBox 8"/>
          <p:cNvSpPr txBox="1">
            <a:spLocks noChangeArrowheads="1"/>
          </p:cNvSpPr>
          <p:nvPr/>
        </p:nvSpPr>
        <p:spPr bwMode="auto">
          <a:xfrm>
            <a:off x="260350" y="1763713"/>
            <a:ext cx="4786313" cy="1878012"/>
          </a:xfrm>
          <a:prstGeom prst="rect">
            <a:avLst/>
          </a:prstGeom>
          <a:noFill/>
          <a:ln w="9525">
            <a:noFill/>
            <a:miter lim="800000"/>
            <a:headEnd/>
            <a:tailEnd/>
          </a:ln>
        </p:spPr>
        <p:txBody>
          <a:bodyPr>
            <a:spAutoFit/>
          </a:bodyPr>
          <a:lstStyle/>
          <a:p>
            <a:pPr algn="just"/>
            <a:r>
              <a:rPr lang="ru-RU" sz="1300" b="1" i="1">
                <a:latin typeface="Times New Roman" pitchFamily="18" charset="0"/>
                <a:cs typeface="Times New Roman" pitchFamily="18" charset="0"/>
              </a:rPr>
              <a:t>       Программное содержание:</a:t>
            </a:r>
            <a:r>
              <a:rPr lang="ru-RU" sz="1300" b="1">
                <a:latin typeface="Times New Roman" pitchFamily="18" charset="0"/>
                <a:cs typeface="Times New Roman" pitchFamily="18" charset="0"/>
              </a:rPr>
              <a:t>  </a:t>
            </a:r>
            <a:r>
              <a:rPr lang="ru-RU" sz="1300">
                <a:latin typeface="Times New Roman" pitchFamily="18" charset="0"/>
                <a:cs typeface="Times New Roman" pitchFamily="18" charset="0"/>
              </a:rPr>
              <a:t>Познакомить детей со способами сооружения стула и конструктивными возможностями разных деталей конструктора. Учить детей правильно называть детали строительного материала, различать их по цвету. </a:t>
            </a:r>
          </a:p>
          <a:p>
            <a:pPr algn="just"/>
            <a:r>
              <a:rPr lang="ru-RU" sz="1300">
                <a:latin typeface="Times New Roman" pitchFamily="18" charset="0"/>
                <a:cs typeface="Times New Roman" pitchFamily="18" charset="0"/>
              </a:rPr>
              <a:t>      Формировать умение ставить кирпичики вертикально, горизонтально, плотно замыкать пространство. Закрепить умение различать понятия «большой», «маленький»; различать и называть основные цвета.</a:t>
            </a:r>
            <a:endParaRPr lang="ru-RU" sz="1300"/>
          </a:p>
        </p:txBody>
      </p:sp>
      <p:sp>
        <p:nvSpPr>
          <p:cNvPr id="5633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53</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4.jpg"/>
          <p:cNvPicPr>
            <a:picLocks noChangeAspect="1"/>
          </p:cNvPicPr>
          <p:nvPr/>
        </p:nvPicPr>
        <p:blipFill>
          <a:blip r:embed="rId2"/>
          <a:stretch>
            <a:fillRect/>
          </a:stretch>
        </p:blipFill>
        <p:spPr>
          <a:xfrm>
            <a:off x="0" y="3166"/>
            <a:ext cx="6858000" cy="9137667"/>
          </a:xfrm>
          <a:prstGeom prst="rect">
            <a:avLst/>
          </a:prstGeom>
        </p:spPr>
      </p:pic>
      <p:sp>
        <p:nvSpPr>
          <p:cNvPr id="57347" name="TextBox 5"/>
          <p:cNvSpPr txBox="1">
            <a:spLocks noChangeArrowheads="1"/>
          </p:cNvSpPr>
          <p:nvPr/>
        </p:nvSpPr>
        <p:spPr bwMode="auto">
          <a:xfrm>
            <a:off x="357188" y="214313"/>
            <a:ext cx="6286500" cy="7675562"/>
          </a:xfrm>
          <a:prstGeom prst="rect">
            <a:avLst/>
          </a:prstGeom>
          <a:noFill/>
          <a:ln w="9525">
            <a:noFill/>
            <a:miter lim="800000"/>
            <a:headEnd/>
            <a:tailEnd/>
          </a:ln>
        </p:spPr>
        <p:txBody>
          <a:bodyPr>
            <a:spAutoFit/>
          </a:bodyPr>
          <a:lstStyle/>
          <a:p>
            <a:r>
              <a:rPr lang="ru-RU" sz="1400" dirty="0">
                <a:latin typeface="Times New Roman" pitchFamily="18" charset="0"/>
              </a:rPr>
              <a:t>Матрешка (аудиозапись):  Ребята, здравствуйте. Я пришла  позвать вас ко мне в гости на День рождения матрешек, моих дочек.</a:t>
            </a:r>
          </a:p>
          <a:p>
            <a:r>
              <a:rPr lang="ru-RU" sz="1300" dirty="0" err="1">
                <a:latin typeface="Times New Roman" pitchFamily="18" charset="0"/>
              </a:rPr>
              <a:t>Восп-ль</a:t>
            </a:r>
            <a:r>
              <a:rPr lang="ru-RU" sz="1300" dirty="0">
                <a:latin typeface="Times New Roman" pitchFamily="18" charset="0"/>
              </a:rPr>
              <a:t>:  Дети, пойдем к Матрешке в гости?</a:t>
            </a:r>
            <a:endParaRPr lang="ru-RU" sz="1300" b="1" dirty="0">
              <a:latin typeface="Times New Roman" pitchFamily="18" charset="0"/>
            </a:endParaRPr>
          </a:p>
          <a:p>
            <a:r>
              <a:rPr lang="ru-RU" sz="1300" dirty="0">
                <a:latin typeface="Times New Roman" pitchFamily="18" charset="0"/>
              </a:rPr>
              <a:t>Дети: Да.</a:t>
            </a:r>
            <a:endParaRPr lang="ru-RU" sz="1300" b="1" dirty="0">
              <a:latin typeface="Times New Roman" pitchFamily="18" charset="0"/>
            </a:endParaRPr>
          </a:p>
          <a:p>
            <a:r>
              <a:rPr lang="ru-RU" sz="1400" dirty="0"/>
              <a:t> </a:t>
            </a:r>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Матрешка, но мы не знаем где живут твои дочки.</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Матрешка (</a:t>
            </a:r>
            <a:r>
              <a:rPr lang="ru-RU" sz="1300" dirty="0" err="1">
                <a:latin typeface="Times New Roman" pitchFamily="18" charset="0"/>
                <a:cs typeface="Times New Roman" pitchFamily="18" charset="0"/>
              </a:rPr>
              <a:t>аудизапись</a:t>
            </a:r>
            <a:r>
              <a:rPr lang="ru-RU" sz="1300" dirty="0">
                <a:latin typeface="Times New Roman" pitchFamily="18" charset="0"/>
                <a:cs typeface="Times New Roman" pitchFamily="18" charset="0"/>
              </a:rPr>
              <a:t>): Вот возьмите в корзине клубочек, бросьте его и он приведет вас  к ним (воспитатель бросает клубочек).</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Идем, ребята.</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Дети, взявшись за руки,  идут за клубочком  к столу. Играет  музыка.</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Матрешки почему-то не садятся за стол. Как вы думаете, ребята, почему?</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Дети: У них нет стульев.</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Поможем им построить?</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Дети: Да.</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Ой, но из чего же мы будем строить? Нам нужен строительный материал.</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Ищут, находят корзину со строительным материалом.</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Ребята, здесь есть кирпичики, кубики. Может быть из них построим стулья?</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Дети: Да.</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Предлагаю детям сесть за стол.</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Рассматривание образца.</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Ребята, посмотрите из каких частей состоит стульчик?</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Ответы детей: Из сиденья и спинки.</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Молодцы, правильно.</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 Лера, а из чего построено сиденье?  (из кубика)</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Какого оно цвета? (синего)</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 Дима, из чего построена спинка? ( из кирпичика)</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У кирпичика есть широкая сторона и узкая. Смотрите, по широкой стороне я проведу ладошкой. Это широкая сторона. А по узкой проведем пальчиком.</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     Предлагаю детям провести по широкой стороне  ладошкой (Широкая сторона, на ней  умещается вся ладошка), а по узкой пальчиком (Узкая сторона. На ней умещается только пальчик).</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Чтобы построить стульчик, мы должны приложить кирпичик к кубику широкой стороной (показываю.)</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 Катя, как мы приставим кирпичик к кубику?  ( Широкой стороной; близко; рядом)</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Вот и получился у меня стульчик!</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 Рома, из чего ты будешь делать сиденье? ( из кубика)</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 Валя, из чего ты будешь делать спинку? ( из кирпичика)</a:t>
            </a:r>
            <a:endParaRPr lang="ru-RU" sz="1300" b="1"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 Дима, как ты поставишь кирпичик к кубику?  (близко, рядом)</a:t>
            </a:r>
            <a:endParaRPr lang="ru-RU" sz="1300" b="1" dirty="0">
              <a:latin typeface="Times New Roman" pitchFamily="18" charset="0"/>
              <a:cs typeface="Times New Roman" pitchFamily="18" charset="0"/>
            </a:endParaRPr>
          </a:p>
          <a:p>
            <a:pPr algn="just"/>
            <a:r>
              <a:rPr lang="ru-RU" sz="1300" dirty="0" err="1">
                <a:latin typeface="Times New Roman" pitchFamily="18" charset="0"/>
                <a:cs typeface="Times New Roman" pitchFamily="18" charset="0"/>
              </a:rPr>
              <a:t>Восп-ль</a:t>
            </a:r>
            <a:r>
              <a:rPr lang="ru-RU" sz="1300" dirty="0">
                <a:latin typeface="Times New Roman" pitchFamily="18" charset="0"/>
                <a:cs typeface="Times New Roman" pitchFamily="18" charset="0"/>
              </a:rPr>
              <a:t>: Ребята, вы молодцы.  Внимательно слушали меня, правильно  отвечали на</a:t>
            </a:r>
          </a:p>
        </p:txBody>
      </p:sp>
      <p:sp>
        <p:nvSpPr>
          <p:cNvPr id="5734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54</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4.jpg"/>
          <p:cNvPicPr>
            <a:picLocks noChangeAspect="1"/>
          </p:cNvPicPr>
          <p:nvPr/>
        </p:nvPicPr>
        <p:blipFill>
          <a:blip r:embed="rId2"/>
          <a:stretch>
            <a:fillRect/>
          </a:stretch>
        </p:blipFill>
        <p:spPr>
          <a:xfrm>
            <a:off x="0" y="3166"/>
            <a:ext cx="6858000" cy="9137667"/>
          </a:xfrm>
          <a:prstGeom prst="rect">
            <a:avLst/>
          </a:prstGeom>
        </p:spPr>
      </p:pic>
      <p:sp>
        <p:nvSpPr>
          <p:cNvPr id="58371" name="TextBox 5"/>
          <p:cNvSpPr txBox="1">
            <a:spLocks noChangeArrowheads="1"/>
          </p:cNvSpPr>
          <p:nvPr/>
        </p:nvSpPr>
        <p:spPr bwMode="auto">
          <a:xfrm>
            <a:off x="357188" y="214313"/>
            <a:ext cx="6286500" cy="5153025"/>
          </a:xfrm>
          <a:prstGeom prst="rect">
            <a:avLst/>
          </a:prstGeom>
          <a:noFill/>
          <a:ln w="9525">
            <a:noFill/>
            <a:miter lim="800000"/>
            <a:headEnd/>
            <a:tailEnd/>
          </a:ln>
        </p:spPr>
        <p:txBody>
          <a:bodyPr>
            <a:spAutoFit/>
          </a:bodyPr>
          <a:lstStyle/>
          <a:p>
            <a:r>
              <a:rPr lang="ru-RU" sz="1400">
                <a:latin typeface="Times New Roman" pitchFamily="18" charset="0"/>
              </a:rPr>
              <a:t>мои вопросы. Теперь вы сами построите стульчики и посадите на них матрешек.</a:t>
            </a:r>
          </a:p>
          <a:p>
            <a:r>
              <a:rPr lang="ru-RU" sz="1400" b="1" i="1">
                <a:latin typeface="Times New Roman" pitchFamily="18" charset="0"/>
              </a:rPr>
              <a:t>Физминутка.</a:t>
            </a:r>
          </a:p>
          <a:p>
            <a:r>
              <a:rPr lang="ru-RU" sz="1400">
                <a:latin typeface="Times New Roman" pitchFamily="18" charset="0"/>
              </a:rPr>
              <a:t>Во время самостоятельной работы детей играет спокойная музыка.</a:t>
            </a:r>
            <a:endParaRPr lang="ru-RU" sz="1400" b="1">
              <a:latin typeface="Times New Roman" pitchFamily="18" charset="0"/>
            </a:endParaRPr>
          </a:p>
          <a:p>
            <a:r>
              <a:rPr lang="ru-RU" sz="1400" b="1" i="1">
                <a:latin typeface="Times New Roman" pitchFamily="18" charset="0"/>
              </a:rPr>
              <a:t>Индивидуальная работа с детьми. </a:t>
            </a:r>
            <a:r>
              <a:rPr lang="ru-RU" sz="1400">
                <a:latin typeface="Times New Roman" pitchFamily="18" charset="0"/>
              </a:rPr>
              <a:t>Предложить детям назвать цвета строительного материала. Спросить из какого материала строят стульчик.</a:t>
            </a:r>
            <a:endParaRPr lang="ru-RU" sz="1400" b="1">
              <a:latin typeface="Times New Roman" pitchFamily="18" charset="0"/>
            </a:endParaRPr>
          </a:p>
          <a:p>
            <a:r>
              <a:rPr lang="ru-RU" sz="1400">
                <a:latin typeface="Times New Roman" pitchFamily="18" charset="0"/>
              </a:rPr>
              <a:t>Оказываю  помощь  , если ребенок затрудняется.</a:t>
            </a:r>
            <a:endParaRPr lang="ru-RU" sz="1400">
              <a:latin typeface="Times New Roman" pitchFamily="18" charset="0"/>
              <a:cs typeface="Times New Roman" pitchFamily="18" charset="0"/>
            </a:endParaRPr>
          </a:p>
          <a:p>
            <a:pPr algn="just"/>
            <a:r>
              <a:rPr lang="ru-RU" sz="1300">
                <a:latin typeface="Times New Roman" pitchFamily="18" charset="0"/>
                <a:cs typeface="Times New Roman" pitchFamily="18" charset="0"/>
              </a:rPr>
              <a:t>Анализ детских работ.</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     Восп-ль: Ребята, посмотрите, какой стульчик получился у Димы. Красивый, крепкий, он близко поставил кирпичик к кубику. Матрешка не упадет с такого стульчика.</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 Катя, ты тоже молодец. Все сделала правильно.</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 Валерия,   из чего ты построила стульчик для своей матрешки?( из кубика и кирпичика.)</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 А какого цвета у тебя стульчик? ( желтого)</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Обращаемся к маме Матрешке.</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Восп-ль: Матрешка, тебе понравились  стульчики, которые построили ребята?</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Матрешка  (аудизапись) благодарит детей и приглашает поиграть.</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Хоровод «Как на Матрешкины именины испекли мы каравай…»</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Матрешка (аудизапись): А у меня для вас есть угощение.</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Матрешка угощает детей сладостями.</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Итог занятия:</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Восп-ль: Как вы думаете за что вас угощает Матрешка?</a:t>
            </a:r>
            <a:endParaRPr lang="ru-RU" sz="1300" b="1">
              <a:latin typeface="Times New Roman" pitchFamily="18" charset="0"/>
              <a:cs typeface="Times New Roman" pitchFamily="18" charset="0"/>
            </a:endParaRPr>
          </a:p>
          <a:p>
            <a:pPr algn="just"/>
            <a:r>
              <a:rPr lang="ru-RU" sz="1300">
                <a:latin typeface="Times New Roman" pitchFamily="18" charset="0"/>
                <a:cs typeface="Times New Roman" pitchFamily="18" charset="0"/>
              </a:rPr>
              <a:t>Дети: Потому что у её дочек День рождения. Потому  что мы построили удобные, крепкие стульчики для них.</a:t>
            </a:r>
          </a:p>
        </p:txBody>
      </p:sp>
      <p:sp>
        <p:nvSpPr>
          <p:cNvPr id="5837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55</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0145.jpg"/>
          <p:cNvPicPr>
            <a:picLocks noChangeAspect="1"/>
          </p:cNvPicPr>
          <p:nvPr/>
        </p:nvPicPr>
        <p:blipFill>
          <a:blip r:embed="rId2"/>
          <a:stretch>
            <a:fillRect/>
          </a:stretch>
        </p:blipFill>
        <p:spPr>
          <a:xfrm>
            <a:off x="0" y="3166"/>
            <a:ext cx="6858000" cy="9137667"/>
          </a:xfrm>
          <a:prstGeom prst="rect">
            <a:avLst/>
          </a:prstGeom>
        </p:spPr>
      </p:pic>
      <p:sp>
        <p:nvSpPr>
          <p:cNvPr id="59395" name="WordArt 11"/>
          <p:cNvSpPr>
            <a:spLocks noChangeArrowheads="1" noChangeShapeType="1" noTextEdit="1"/>
          </p:cNvSpPr>
          <p:nvPr/>
        </p:nvSpPr>
        <p:spPr bwMode="auto">
          <a:xfrm>
            <a:off x="2214563" y="357188"/>
            <a:ext cx="4105275" cy="328612"/>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воспитателя</a:t>
            </a:r>
          </a:p>
        </p:txBody>
      </p:sp>
      <p:sp>
        <p:nvSpPr>
          <p:cNvPr id="59396" name="Line 11"/>
          <p:cNvSpPr>
            <a:spLocks noChangeShapeType="1"/>
          </p:cNvSpPr>
          <p:nvPr/>
        </p:nvSpPr>
        <p:spPr bwMode="auto">
          <a:xfrm>
            <a:off x="2143125" y="714375"/>
            <a:ext cx="4321175" cy="0"/>
          </a:xfrm>
          <a:prstGeom prst="line">
            <a:avLst/>
          </a:prstGeom>
          <a:noFill/>
          <a:ln w="19050">
            <a:solidFill>
              <a:srgbClr val="00B0F0"/>
            </a:solidFill>
            <a:round/>
            <a:headEnd/>
            <a:tailEnd/>
          </a:ln>
        </p:spPr>
        <p:txBody>
          <a:bodyPr/>
          <a:lstStyle/>
          <a:p>
            <a:endParaRPr lang="ru-RU"/>
          </a:p>
        </p:txBody>
      </p:sp>
      <p:pic>
        <p:nvPicPr>
          <p:cNvPr id="59397" name="Picture 2" descr="сканирование0002"/>
          <p:cNvPicPr>
            <a:picLocks noChangeAspect="1" noChangeArrowheads="1"/>
          </p:cNvPicPr>
          <p:nvPr/>
        </p:nvPicPr>
        <p:blipFill>
          <a:blip r:embed="rId3"/>
          <a:srcRect/>
          <a:stretch>
            <a:fillRect/>
          </a:stretch>
        </p:blipFill>
        <p:spPr bwMode="auto">
          <a:xfrm>
            <a:off x="571500" y="428625"/>
            <a:ext cx="1285875" cy="1800225"/>
          </a:xfrm>
          <a:prstGeom prst="rect">
            <a:avLst/>
          </a:prstGeom>
          <a:noFill/>
          <a:ln w="9525">
            <a:noFill/>
            <a:miter lim="800000"/>
            <a:headEnd/>
            <a:tailEnd/>
          </a:ln>
        </p:spPr>
      </p:pic>
      <p:sp>
        <p:nvSpPr>
          <p:cNvPr id="59398" name="Rectangle 3"/>
          <p:cNvSpPr>
            <a:spLocks noChangeArrowheads="1"/>
          </p:cNvSpPr>
          <p:nvPr/>
        </p:nvSpPr>
        <p:spPr bwMode="auto">
          <a:xfrm>
            <a:off x="260350" y="2195513"/>
            <a:ext cx="2168525" cy="1116012"/>
          </a:xfrm>
          <a:prstGeom prst="rect">
            <a:avLst/>
          </a:prstGeom>
          <a:noFill/>
          <a:ln w="9525">
            <a:noFill/>
            <a:miter lim="800000"/>
            <a:headEnd/>
            <a:tailEnd/>
          </a:ln>
        </p:spPr>
        <p:txBody>
          <a:bodyPr anchor="ctr">
            <a:spAutoFit/>
          </a:bodyPr>
          <a:lstStyle/>
          <a:p>
            <a:pPr algn="ctr"/>
            <a:r>
              <a:rPr lang="ru-RU" sz="1200" i="1">
                <a:latin typeface="Times New Roman" pitchFamily="18" charset="0"/>
                <a:cs typeface="Times New Roman" pitchFamily="18" charset="0"/>
              </a:rPr>
              <a:t> Воспитатель</a:t>
            </a:r>
            <a:r>
              <a:rPr lang="ru-RU" sz="1200" i="1">
                <a:cs typeface="Times New Roman" pitchFamily="18" charset="0"/>
              </a:rPr>
              <a:t>  </a:t>
            </a:r>
          </a:p>
          <a:p>
            <a:pPr algn="ctr"/>
            <a:r>
              <a:rPr lang="ru-RU" sz="1100" b="1" i="1">
                <a:latin typeface="Times New Roman" pitchFamily="18" charset="0"/>
                <a:cs typeface="Times New Roman" pitchFamily="18" charset="0"/>
              </a:rPr>
              <a:t>Нагодкина Е.Н.</a:t>
            </a:r>
            <a:endParaRPr lang="ru-RU" sz="1100" b="1">
              <a:latin typeface="Times New Roman" pitchFamily="18" charset="0"/>
              <a:cs typeface="Times New Roman" pitchFamily="18" charset="0"/>
            </a:endParaRPr>
          </a:p>
          <a:p>
            <a:pPr algn="ctr" eaLnBrk="0" hangingPunct="0"/>
            <a:r>
              <a:rPr lang="ru-RU" sz="1100" i="1">
                <a:latin typeface="Times New Roman" pitchFamily="18" charset="0"/>
                <a:cs typeface="Times New Roman" pitchFamily="18" charset="0"/>
              </a:rPr>
              <a:t>МДОУ  «Детский сад </a:t>
            </a:r>
            <a:endParaRPr lang="ru-RU" sz="1100">
              <a:latin typeface="Times New Roman" pitchFamily="18" charset="0"/>
              <a:cs typeface="Times New Roman" pitchFamily="18" charset="0"/>
            </a:endParaRPr>
          </a:p>
          <a:p>
            <a:pPr algn="ctr" eaLnBrk="0" hangingPunct="0"/>
            <a:r>
              <a:rPr lang="ru-RU" sz="1100" i="1">
                <a:latin typeface="Times New Roman" pitchFamily="18" charset="0"/>
                <a:cs typeface="Times New Roman" pitchFamily="18" charset="0"/>
              </a:rPr>
              <a:t>комбинированного вида № 62» г.Энгельса Саратовской области</a:t>
            </a:r>
            <a:endParaRPr lang="ru-RU" sz="1100">
              <a:latin typeface="Times New Roman" pitchFamily="18" charset="0"/>
              <a:cs typeface="Times New Roman" pitchFamily="18" charset="0"/>
            </a:endParaRPr>
          </a:p>
        </p:txBody>
      </p:sp>
      <p:sp>
        <p:nvSpPr>
          <p:cNvPr id="59399" name="TextBox 7"/>
          <p:cNvSpPr txBox="1">
            <a:spLocks noChangeArrowheads="1"/>
          </p:cNvSpPr>
          <p:nvPr/>
        </p:nvSpPr>
        <p:spPr bwMode="auto">
          <a:xfrm>
            <a:off x="2428875" y="1285875"/>
            <a:ext cx="4143375" cy="2076450"/>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Вы когда – нибудь слышали о лимериках? Лично я столкнулась с ними совсем недавно. </a:t>
            </a:r>
          </a:p>
          <a:p>
            <a:pPr algn="just"/>
            <a:r>
              <a:rPr lang="ru-RU" sz="1300">
                <a:latin typeface="Times New Roman" pitchFamily="18" charset="0"/>
                <a:cs typeface="Times New Roman" pitchFamily="18" charset="0"/>
              </a:rPr>
              <a:t>           В этом учебном году наш педагогический коллектив работал над темой «Использование новых технологий в развитии связной речи детей». Я решила изучить технологии ТРИЗ и РТВ по данной теме. И вот, в разработках Сидорчук Т.А. и  Хоменко Н. Н. я нашла раздел «Составление дошкольниками рифмованных текстов».</a:t>
            </a:r>
          </a:p>
          <a:p>
            <a:pPr algn="just"/>
            <a:r>
              <a:rPr lang="ru-RU" sz="1300">
                <a:latin typeface="Times New Roman" pitchFamily="18" charset="0"/>
                <a:cs typeface="Times New Roman" pitchFamily="18" charset="0"/>
              </a:rPr>
              <a:t>        </a:t>
            </a:r>
          </a:p>
        </p:txBody>
      </p:sp>
      <p:sp>
        <p:nvSpPr>
          <p:cNvPr id="59400" name="Прямоугольник 8"/>
          <p:cNvSpPr>
            <a:spLocks noChangeArrowheads="1"/>
          </p:cNvSpPr>
          <p:nvPr/>
        </p:nvSpPr>
        <p:spPr bwMode="auto">
          <a:xfrm>
            <a:off x="428625" y="3143250"/>
            <a:ext cx="6143625" cy="5251450"/>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Как известно, стихотворение – одна их форм монологической речи. Работа с такой формой монологического текста благоприятствует развитию способности чувствовать художественную выразительность слова. При восприятии стихотворных текстов закладывается основа для формирования любви к родному языку, его точности, меткости, образности. </a:t>
            </a:r>
          </a:p>
          <a:p>
            <a:pPr algn="just"/>
            <a:r>
              <a:rPr lang="ru-RU" sz="1300">
                <a:latin typeface="Times New Roman" pitchFamily="18" charset="0"/>
                <a:cs typeface="Times New Roman" pitchFamily="18" charset="0"/>
              </a:rPr>
              <a:t>        Мне стало интересно поработать с детьми в этом направлении. В практике дошкольного образования пробуют учить детей составлять стихотворные тексты, но, к сожалению, в настоящее время нет сложившейся методики этой работы. А вот в технологии, разработанной на основе методов и приемов ТРИЗ и</a:t>
            </a:r>
            <a:r>
              <a:rPr lang="ru-RU" sz="1300" b="1">
                <a:latin typeface="Times New Roman" pitchFamily="18" charset="0"/>
                <a:cs typeface="Times New Roman" pitchFamily="18" charset="0"/>
              </a:rPr>
              <a:t> </a:t>
            </a:r>
            <a:r>
              <a:rPr lang="ru-RU" sz="1300">
                <a:latin typeface="Times New Roman" pitchFamily="18" charset="0"/>
                <a:cs typeface="Times New Roman" pitchFamily="18" charset="0"/>
              </a:rPr>
              <a:t>РТВ, предлагается использовать лимерик для развития словесного творчества одаренных детей. </a:t>
            </a:r>
          </a:p>
          <a:p>
            <a:pPr algn="just"/>
            <a:r>
              <a:rPr lang="ru-RU" sz="1300">
                <a:latin typeface="Times New Roman" pitchFamily="18" charset="0"/>
                <a:cs typeface="Times New Roman" pitchFamily="18" charset="0"/>
              </a:rPr>
              <a:t>       </a:t>
            </a:r>
            <a:r>
              <a:rPr lang="ru-RU" sz="1300" b="1">
                <a:latin typeface="Times New Roman" pitchFamily="18" charset="0"/>
                <a:cs typeface="Times New Roman" pitchFamily="18" charset="0"/>
              </a:rPr>
              <a:t>Лимерик</a:t>
            </a:r>
            <a:r>
              <a:rPr lang="ru-RU" sz="1300">
                <a:latin typeface="Times New Roman" pitchFamily="18" charset="0"/>
                <a:cs typeface="Times New Roman" pitchFamily="18" charset="0"/>
              </a:rPr>
              <a:t> - короткое стихотворение, состоящее, как правило, из пяти строк, написанное в жанре нонсенса (узаконенной нелепицы). Такие рифмованные тексты начали сочинять в Ирландском городе Лимерик. Непревзойденным мастером этого жанра можно считать поэта и художника Эдварда Лира (1812 - 1888). </a:t>
            </a:r>
          </a:p>
          <a:p>
            <a:pPr algn="just"/>
            <a:r>
              <a:rPr lang="ru-RU" sz="1300">
                <a:latin typeface="Times New Roman" pitchFamily="18" charset="0"/>
                <a:cs typeface="Times New Roman" pitchFamily="18" charset="0"/>
              </a:rPr>
              <a:t>        Как правило, это стихотворение из пяти строчек, которые рифмуются следующим образом:  первая и вторая строка рифмуются между собой, третья рифмуется с четвёртой, а пятая содержит вывод (либо утверждение) и может рифмоваться с первой строкой или не рифмоваться вовсе. </a:t>
            </a:r>
            <a:br>
              <a:rPr lang="ru-RU" sz="1300">
                <a:latin typeface="Times New Roman" pitchFamily="18" charset="0"/>
                <a:cs typeface="Times New Roman" pitchFamily="18" charset="0"/>
              </a:rPr>
            </a:br>
            <a:r>
              <a:rPr lang="ru-RU" sz="1300">
                <a:latin typeface="Times New Roman" pitchFamily="18" charset="0"/>
                <a:cs typeface="Times New Roman" pitchFamily="18" charset="0"/>
              </a:rPr>
              <a:t>        Лимерик должен содержать ярко выраженный парадокс или гиперболу. Чем противоречивее выбранное для стихотворения сочетание, тем оно более похоже на лимерик.</a:t>
            </a:r>
          </a:p>
          <a:p>
            <a:r>
              <a:rPr lang="ru-RU" sz="1300">
                <a:latin typeface="Times New Roman" pitchFamily="18" charset="0"/>
                <a:cs typeface="Times New Roman" pitchFamily="18" charset="0"/>
              </a:rPr>
              <a:t>        Короче говоря, чтобы сложить лимерик, надо подобрать две срифмованные пары слов. Например: диван – банан, скакал – летал. Теперь «укладываем» их в строчки. Первые две строки могут выглядеть так: </a:t>
            </a:r>
          </a:p>
          <a:p>
            <a:pPr algn="ctr"/>
            <a:r>
              <a:rPr lang="ru-RU" sz="1300" i="1">
                <a:latin typeface="Times New Roman" pitchFamily="18" charset="0"/>
                <a:cs typeface="Times New Roman" pitchFamily="18" charset="0"/>
              </a:rPr>
              <a:t> </a:t>
            </a:r>
            <a:endParaRPr lang="ru-RU" sz="1300">
              <a:latin typeface="Times New Roman" pitchFamily="18" charset="0"/>
              <a:cs typeface="Times New Roman" pitchFamily="18" charset="0"/>
            </a:endParaRPr>
          </a:p>
        </p:txBody>
      </p:sp>
      <p:sp>
        <p:nvSpPr>
          <p:cNvPr id="59401" name="Text Box 11"/>
          <p:cNvSpPr txBox="1">
            <a:spLocks noChangeArrowheads="1"/>
          </p:cNvSpPr>
          <p:nvPr/>
        </p:nvSpPr>
        <p:spPr bwMode="auto">
          <a:xfrm>
            <a:off x="2565400" y="827088"/>
            <a:ext cx="3960813" cy="854075"/>
          </a:xfrm>
          <a:prstGeom prst="rect">
            <a:avLst/>
          </a:prstGeom>
          <a:noFill/>
          <a:ln w="9525">
            <a:noFill/>
            <a:miter lim="800000"/>
            <a:headEnd/>
            <a:tailEnd/>
          </a:ln>
        </p:spPr>
        <p:txBody>
          <a:bodyPr>
            <a:spAutoFit/>
          </a:bodyPr>
          <a:lstStyle/>
          <a:p>
            <a:pPr algn="ctr">
              <a:tabLst>
                <a:tab pos="361950" algn="l"/>
              </a:tabLst>
            </a:pPr>
            <a:r>
              <a:rPr lang="ru-RU" sz="2000" b="1">
                <a:latin typeface="Monotype Corsiva" pitchFamily="66" charset="0"/>
              </a:rPr>
              <a:t>Сочинять лимерики – это весело!</a:t>
            </a:r>
          </a:p>
          <a:p>
            <a:pPr>
              <a:spcBef>
                <a:spcPct val="50000"/>
              </a:spcBef>
              <a:tabLst>
                <a:tab pos="361950" algn="l"/>
              </a:tabLst>
            </a:pPr>
            <a:endParaRPr lang="ru-RU" sz="2000" b="1">
              <a:latin typeface="Monotype Corsiva" pitchFamily="66" charset="0"/>
            </a:endParaRPr>
          </a:p>
        </p:txBody>
      </p:sp>
      <p:sp>
        <p:nvSpPr>
          <p:cNvPr id="5940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56</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0145.jpg"/>
          <p:cNvPicPr>
            <a:picLocks noChangeAspect="1"/>
          </p:cNvPicPr>
          <p:nvPr/>
        </p:nvPicPr>
        <p:blipFill>
          <a:blip r:embed="rId2"/>
          <a:stretch>
            <a:fillRect/>
          </a:stretch>
        </p:blipFill>
        <p:spPr>
          <a:xfrm>
            <a:off x="0" y="3166"/>
            <a:ext cx="6858000" cy="9137667"/>
          </a:xfrm>
          <a:prstGeom prst="rect">
            <a:avLst/>
          </a:prstGeom>
        </p:spPr>
      </p:pic>
      <p:sp>
        <p:nvSpPr>
          <p:cNvPr id="60419" name="Прямоугольник 8"/>
          <p:cNvSpPr>
            <a:spLocks noChangeArrowheads="1"/>
          </p:cNvSpPr>
          <p:nvPr/>
        </p:nvSpPr>
        <p:spPr bwMode="auto">
          <a:xfrm>
            <a:off x="404813" y="323850"/>
            <a:ext cx="6143625" cy="7127875"/>
          </a:xfrm>
          <a:prstGeom prst="rect">
            <a:avLst/>
          </a:prstGeom>
          <a:noFill/>
          <a:ln w="9525">
            <a:noFill/>
            <a:miter lim="800000"/>
            <a:headEnd/>
            <a:tailEnd/>
          </a:ln>
        </p:spPr>
        <p:txBody>
          <a:bodyPr>
            <a:spAutoFit/>
          </a:bodyPr>
          <a:lstStyle/>
          <a:p>
            <a:pPr>
              <a:tabLst>
                <a:tab pos="0" algn="l"/>
              </a:tabLst>
            </a:pPr>
            <a:r>
              <a:rPr lang="ru-RU" sz="1300" i="1">
                <a:latin typeface="Times New Roman" pitchFamily="18" charset="0"/>
              </a:rPr>
              <a:t>                                                 В зале стоял диван</a:t>
            </a:r>
          </a:p>
          <a:p>
            <a:pPr algn="ctr">
              <a:tabLst>
                <a:tab pos="0" algn="l"/>
              </a:tabLst>
            </a:pPr>
            <a:r>
              <a:rPr lang="ru-RU" sz="1300">
                <a:latin typeface="Times New Roman" pitchFamily="18" charset="0"/>
              </a:rPr>
              <a:t> </a:t>
            </a:r>
            <a:r>
              <a:rPr lang="ru-RU" sz="1300" i="1">
                <a:latin typeface="Times New Roman" pitchFamily="18" charset="0"/>
              </a:rPr>
              <a:t>Он был жёлтый, как банан</a:t>
            </a:r>
            <a:r>
              <a:rPr lang="ru-RU" i="1"/>
              <a:t>.</a:t>
            </a:r>
            <a:endParaRPr lang="ru-RU"/>
          </a:p>
          <a:p>
            <a:pPr>
              <a:tabLst>
                <a:tab pos="0" algn="l"/>
              </a:tabLst>
            </a:pPr>
            <a:r>
              <a:rPr lang="ru-RU" sz="1300">
                <a:latin typeface="Times New Roman" pitchFamily="18" charset="0"/>
                <a:cs typeface="Times New Roman" pitchFamily="18" charset="0"/>
              </a:rPr>
              <a:t>Теперь следующие два слова:</a:t>
            </a:r>
          </a:p>
          <a:p>
            <a:pPr>
              <a:tabLst>
                <a:tab pos="0" algn="l"/>
              </a:tabLst>
            </a:pPr>
            <a:r>
              <a:rPr lang="ru-RU" sz="1300" i="1">
                <a:latin typeface="Times New Roman" pitchFamily="18" charset="0"/>
                <a:cs typeface="Times New Roman" pitchFamily="18" charset="0"/>
              </a:rPr>
              <a:t>                                                 Ваня по дивану скакал</a:t>
            </a:r>
            <a:endParaRPr lang="ru-RU" sz="1300">
              <a:latin typeface="Times New Roman" pitchFamily="18" charset="0"/>
              <a:cs typeface="Times New Roman" pitchFamily="18" charset="0"/>
            </a:endParaRPr>
          </a:p>
          <a:p>
            <a:pPr>
              <a:tabLst>
                <a:tab pos="0" algn="l"/>
              </a:tabLst>
            </a:pPr>
            <a:r>
              <a:rPr lang="ru-RU" sz="1300" i="1">
                <a:latin typeface="Times New Roman" pitchFamily="18" charset="0"/>
                <a:cs typeface="Times New Roman" pitchFamily="18" charset="0"/>
              </a:rPr>
              <a:t>                                                 И птицей по залу летал.</a:t>
            </a:r>
            <a:endParaRPr lang="ru-RU" sz="1300">
              <a:latin typeface="Times New Roman" pitchFamily="18" charset="0"/>
              <a:cs typeface="Times New Roman" pitchFamily="18" charset="0"/>
            </a:endParaRPr>
          </a:p>
          <a:p>
            <a:pPr algn="just">
              <a:tabLst>
                <a:tab pos="0" algn="l"/>
              </a:tabLst>
            </a:pPr>
            <a:r>
              <a:rPr lang="ru-RU" sz="1300">
                <a:latin typeface="Times New Roman" pitchFamily="18" charset="0"/>
                <a:cs typeface="Times New Roman" pitchFamily="18" charset="0"/>
              </a:rPr>
              <a:t>Пятая строчка, как мы сказали, должна содержать вывод, мораль и т.д. Например:</a:t>
            </a:r>
          </a:p>
          <a:p>
            <a:pPr algn="just">
              <a:tabLst>
                <a:tab pos="0" algn="l"/>
              </a:tabLst>
            </a:pPr>
            <a:r>
              <a:rPr lang="ru-RU" sz="1300">
                <a:latin typeface="Times New Roman" pitchFamily="18" charset="0"/>
                <a:cs typeface="Times New Roman" pitchFamily="18" charset="0"/>
              </a:rPr>
              <a:t>                                                  </a:t>
            </a:r>
            <a:r>
              <a:rPr lang="ru-RU" sz="1300" i="1">
                <a:latin typeface="Times New Roman" pitchFamily="18" charset="0"/>
                <a:cs typeface="Times New Roman" pitchFamily="18" charset="0"/>
              </a:rPr>
              <a:t>Бедный жёлтый диван!</a:t>
            </a:r>
            <a:endParaRPr lang="ru-RU" sz="1300">
              <a:latin typeface="Times New Roman" pitchFamily="18" charset="0"/>
              <a:cs typeface="Times New Roman" pitchFamily="18" charset="0"/>
            </a:endParaRPr>
          </a:p>
          <a:p>
            <a:pPr algn="just">
              <a:tabLst>
                <a:tab pos="0" algn="l"/>
              </a:tabLst>
            </a:pPr>
            <a:r>
              <a:rPr lang="ru-RU" sz="1300">
                <a:latin typeface="Times New Roman" pitchFamily="18" charset="0"/>
                <a:cs typeface="Times New Roman" pitchFamily="18" charset="0"/>
              </a:rPr>
              <a:t>        Работу с детьми я начала с проведения игровых упражнений, таких как:  </a:t>
            </a:r>
            <a:r>
              <a:rPr lang="ru-RU" sz="1300" i="1">
                <a:latin typeface="Times New Roman" pitchFamily="18" charset="0"/>
                <a:cs typeface="Times New Roman" pitchFamily="18" charset="0"/>
              </a:rPr>
              <a:t>«Складные картинки», «Похожие слова», «Придумай рифмованную строку».</a:t>
            </a:r>
            <a:endParaRPr lang="ru-RU" sz="1300">
              <a:latin typeface="Times New Roman" pitchFamily="18" charset="0"/>
              <a:cs typeface="Times New Roman" pitchFamily="18" charset="0"/>
            </a:endParaRPr>
          </a:p>
          <a:p>
            <a:pPr algn="just">
              <a:tabLst>
                <a:tab pos="0" algn="l"/>
              </a:tabLst>
            </a:pPr>
            <a:r>
              <a:rPr lang="ru-RU" sz="1300">
                <a:latin typeface="Times New Roman" pitchFamily="18" charset="0"/>
                <a:cs typeface="Times New Roman" pitchFamily="18" charset="0"/>
              </a:rPr>
              <a:t>        В первой игре детям предлагалось найти картинки, у которых похожие названия. </a:t>
            </a:r>
            <a:r>
              <a:rPr lang="ru-RU" sz="1300" i="1">
                <a:latin typeface="Times New Roman" pitchFamily="18" charset="0"/>
                <a:cs typeface="Times New Roman" pitchFamily="18" charset="0"/>
              </a:rPr>
              <a:t>Например</a:t>
            </a:r>
            <a:r>
              <a:rPr lang="ru-RU" sz="1300">
                <a:latin typeface="Times New Roman" pitchFamily="18" charset="0"/>
                <a:cs typeface="Times New Roman" pitchFamily="18" charset="0"/>
              </a:rPr>
              <a:t>: подушка – лягушка, чашка – ромашка и т.д. Если слова не рифмовались, то предлагала изменить их, добавив одинаковые суффиксы (хвостики). Например, с помощью суффикса –</a:t>
            </a:r>
            <a:r>
              <a:rPr lang="ru-RU" sz="1300" i="1">
                <a:latin typeface="Times New Roman" pitchFamily="18" charset="0"/>
                <a:cs typeface="Times New Roman" pitchFamily="18" charset="0"/>
              </a:rPr>
              <a:t>очк</a:t>
            </a:r>
            <a:r>
              <a:rPr lang="ru-RU" sz="1300">
                <a:latin typeface="Times New Roman" pitchFamily="18" charset="0"/>
                <a:cs typeface="Times New Roman" pitchFamily="18" charset="0"/>
              </a:rPr>
              <a:t> слова коза – роза превращаются в прекрасную рифму </a:t>
            </a:r>
            <a:r>
              <a:rPr lang="ru-RU" sz="1300" i="1">
                <a:latin typeface="Times New Roman" pitchFamily="18" charset="0"/>
                <a:cs typeface="Times New Roman" pitchFamily="18" charset="0"/>
              </a:rPr>
              <a:t> </a:t>
            </a:r>
            <a:r>
              <a:rPr lang="ru-RU" sz="1300">
                <a:latin typeface="Times New Roman" pitchFamily="18" charset="0"/>
                <a:cs typeface="Times New Roman" pitchFamily="18" charset="0"/>
              </a:rPr>
              <a:t>коз</a:t>
            </a:r>
            <a:r>
              <a:rPr lang="ru-RU" sz="1300" i="1">
                <a:latin typeface="Times New Roman" pitchFamily="18" charset="0"/>
                <a:cs typeface="Times New Roman" pitchFamily="18" charset="0"/>
              </a:rPr>
              <a:t>очка</a:t>
            </a:r>
            <a:r>
              <a:rPr lang="ru-RU" sz="1300">
                <a:latin typeface="Times New Roman" pitchFamily="18" charset="0"/>
                <a:cs typeface="Times New Roman" pitchFamily="18" charset="0"/>
              </a:rPr>
              <a:t> – роз</a:t>
            </a:r>
            <a:r>
              <a:rPr lang="ru-RU" sz="1300" i="1">
                <a:latin typeface="Times New Roman" pitchFamily="18" charset="0"/>
                <a:cs typeface="Times New Roman" pitchFamily="18" charset="0"/>
              </a:rPr>
              <a:t>очка</a:t>
            </a:r>
            <a:r>
              <a:rPr lang="ru-RU" sz="1300">
                <a:latin typeface="Times New Roman" pitchFamily="18" charset="0"/>
                <a:cs typeface="Times New Roman" pitchFamily="18" charset="0"/>
              </a:rPr>
              <a:t>. </a:t>
            </a:r>
          </a:p>
          <a:p>
            <a:pPr>
              <a:tabLst>
                <a:tab pos="0" algn="l"/>
              </a:tabLst>
            </a:pPr>
            <a:r>
              <a:rPr lang="ru-RU" sz="1300">
                <a:latin typeface="Times New Roman" pitchFamily="18" charset="0"/>
                <a:cs typeface="Times New Roman" pitchFamily="18" charset="0"/>
              </a:rPr>
              <a:t>        В игре </a:t>
            </a:r>
            <a:r>
              <a:rPr lang="ru-RU" sz="1300" i="1">
                <a:latin typeface="Times New Roman" pitchFamily="18" charset="0"/>
                <a:cs typeface="Times New Roman" pitchFamily="18" charset="0"/>
              </a:rPr>
              <a:t>«Похожие слова»</a:t>
            </a:r>
            <a:r>
              <a:rPr lang="ru-RU" sz="1300">
                <a:latin typeface="Times New Roman" pitchFamily="18" charset="0"/>
                <a:cs typeface="Times New Roman" pitchFamily="18" charset="0"/>
              </a:rPr>
              <a:t> я просто называла любое слово и просила подобрать похожие на него. Опять обращала внимание на одинаковые «хвостики». Причём, рифмовали мы не только существительные, но и глаголы, прилагательные.</a:t>
            </a:r>
            <a:r>
              <a:rPr lang="ru-RU" sz="1400">
                <a:latin typeface="Calibri" pitchFamily="34" charset="0"/>
              </a:rPr>
              <a:t> </a:t>
            </a:r>
          </a:p>
          <a:p>
            <a:pPr algn="just">
              <a:tabLst>
                <a:tab pos="0" algn="l"/>
              </a:tabLst>
            </a:pPr>
            <a:r>
              <a:rPr lang="ru-RU" sz="1300">
                <a:latin typeface="Times New Roman" pitchFamily="18" charset="0"/>
                <a:cs typeface="Times New Roman" pitchFamily="18" charset="0"/>
              </a:rPr>
              <a:t>        Хочу сказать, что эти упражнения детям очень полюбились. Они наперебой выкрикивают разные слова, не всегда, конечно, рифмующиеся, но очень стараются подобрать похожие. Задача воспитателя – выбрать наиболее удачные варианты и обратить на них внимание детей.</a:t>
            </a:r>
          </a:p>
          <a:p>
            <a:pPr algn="just">
              <a:tabLst>
                <a:tab pos="0" algn="l"/>
              </a:tabLst>
            </a:pPr>
            <a:r>
              <a:rPr lang="ru-RU" sz="1300">
                <a:latin typeface="Times New Roman" pitchFamily="18" charset="0"/>
                <a:cs typeface="Times New Roman" pitchFamily="18" charset="0"/>
              </a:rPr>
              <a:t>        Далее мы пытались сочинять уже целые строки. Это задание для детей очень сложное, т.к. они увлекаются самим сюжетом, постоянно «уходят в сторону». Здесь важно подвести ребят к пониманию того, что строчка должна заканчиваться одним из выбранных слов.</a:t>
            </a:r>
          </a:p>
          <a:p>
            <a:pPr algn="just">
              <a:tabLst>
                <a:tab pos="0" algn="l"/>
              </a:tabLst>
            </a:pPr>
            <a:r>
              <a:rPr lang="ru-RU" sz="1300">
                <a:latin typeface="Times New Roman" pitchFamily="18" charset="0"/>
                <a:cs typeface="Times New Roman" pitchFamily="18" charset="0"/>
              </a:rPr>
              <a:t>        Дальше – больше. При каждом удобном случае я предлагала поиграть в «поэтов». Раздают дежурные посуду, а мы в это время сочиняем весёлое стихотворение:</a:t>
            </a:r>
          </a:p>
          <a:p>
            <a:pPr algn="just">
              <a:tabLst>
                <a:tab pos="0" algn="l"/>
              </a:tabLst>
            </a:pPr>
            <a:r>
              <a:rPr lang="ru-RU" sz="1300">
                <a:latin typeface="Times New Roman" pitchFamily="18" charset="0"/>
                <a:cs typeface="Times New Roman" pitchFamily="18" charset="0"/>
              </a:rPr>
              <a:t>             На столе стояла тарелка,</a:t>
            </a:r>
          </a:p>
          <a:p>
            <a:pPr algn="just">
              <a:tabLst>
                <a:tab pos="0" algn="l"/>
              </a:tabLst>
            </a:pPr>
            <a:r>
              <a:rPr lang="ru-RU" sz="1300">
                <a:latin typeface="Times New Roman" pitchFamily="18" charset="0"/>
                <a:cs typeface="Times New Roman" pitchFamily="18" charset="0"/>
              </a:rPr>
              <a:t>             А вокруг скакала белка.</a:t>
            </a:r>
          </a:p>
          <a:p>
            <a:pPr algn="just">
              <a:tabLst>
                <a:tab pos="0" algn="l"/>
              </a:tabLst>
            </a:pPr>
            <a:r>
              <a:rPr lang="ru-RU" sz="1300">
                <a:latin typeface="Times New Roman" pitchFamily="18" charset="0"/>
                <a:cs typeface="Times New Roman" pitchFamily="18" charset="0"/>
              </a:rPr>
              <a:t>             Тарелка на столе стояла,</a:t>
            </a:r>
          </a:p>
          <a:p>
            <a:pPr algn="just">
              <a:tabLst>
                <a:tab pos="0" algn="l"/>
              </a:tabLst>
            </a:pPr>
            <a:r>
              <a:rPr lang="ru-RU" sz="1300">
                <a:latin typeface="Times New Roman" pitchFamily="18" charset="0"/>
                <a:cs typeface="Times New Roman" pitchFamily="18" charset="0"/>
              </a:rPr>
              <a:t>             А белка её тихонько лизала.</a:t>
            </a:r>
          </a:p>
          <a:p>
            <a:pPr algn="just">
              <a:tabLst>
                <a:tab pos="0" algn="l"/>
              </a:tabLst>
            </a:pPr>
            <a:r>
              <a:rPr lang="ru-RU" sz="1300">
                <a:latin typeface="Times New Roman" pitchFamily="18" charset="0"/>
                <a:cs typeface="Times New Roman" pitchFamily="18" charset="0"/>
              </a:rPr>
              <a:t>             Некрасиво лизать тарелку!</a:t>
            </a:r>
          </a:p>
          <a:p>
            <a:pPr algn="just">
              <a:tabLst>
                <a:tab pos="0" algn="l"/>
              </a:tabLst>
            </a:pPr>
            <a:r>
              <a:rPr lang="ru-RU" sz="1300">
                <a:latin typeface="Times New Roman" pitchFamily="18" charset="0"/>
                <a:cs typeface="Times New Roman" pitchFamily="18" charset="0"/>
              </a:rPr>
              <a:t>        </a:t>
            </a:r>
          </a:p>
          <a:p>
            <a:pPr algn="just">
              <a:tabLst>
                <a:tab pos="0" algn="l"/>
              </a:tabLst>
            </a:pPr>
            <a:endParaRPr lang="ru-RU" sz="1300">
              <a:latin typeface="Times New Roman" pitchFamily="18" charset="0"/>
              <a:cs typeface="Times New Roman" pitchFamily="18" charset="0"/>
            </a:endParaRPr>
          </a:p>
        </p:txBody>
      </p:sp>
      <p:sp>
        <p:nvSpPr>
          <p:cNvPr id="60421" name="TextBox 10"/>
          <p:cNvSpPr txBox="1">
            <a:spLocks noChangeArrowheads="1"/>
          </p:cNvSpPr>
          <p:nvPr/>
        </p:nvSpPr>
        <p:spPr bwMode="auto">
          <a:xfrm>
            <a:off x="404813" y="7019925"/>
            <a:ext cx="2571750" cy="1282700"/>
          </a:xfrm>
          <a:prstGeom prst="rect">
            <a:avLst/>
          </a:prstGeom>
          <a:noFill/>
          <a:ln w="9525">
            <a:noFill/>
            <a:miter lim="800000"/>
            <a:headEnd/>
            <a:tailEnd/>
          </a:ln>
        </p:spPr>
        <p:txBody>
          <a:bodyPr>
            <a:spAutoFit/>
          </a:bodyPr>
          <a:lstStyle/>
          <a:p>
            <a:pPr algn="just">
              <a:tabLst>
                <a:tab pos="361950" algn="l"/>
              </a:tabLst>
            </a:pPr>
            <a:r>
              <a:rPr lang="ru-RU" sz="1300">
                <a:latin typeface="Times New Roman" pitchFamily="18" charset="0"/>
                <a:cs typeface="Times New Roman" pitchFamily="18" charset="0"/>
              </a:rPr>
              <a:t>        Лимерик тем и хорош, что представляет из себя смешную нелепицу. То есть можно говорить любую чепуху и не выглядеть при этом глупо. Чем смешнее и неправдоподобнее</a:t>
            </a:r>
          </a:p>
        </p:txBody>
      </p:sp>
      <p:sp>
        <p:nvSpPr>
          <p:cNvPr id="6042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57</a:t>
            </a:r>
          </a:p>
        </p:txBody>
      </p:sp>
      <p:pic>
        <p:nvPicPr>
          <p:cNvPr id="7" name="Рисунок 6" descr="385.jpg"/>
          <p:cNvPicPr>
            <a:picLocks noChangeAspect="1"/>
          </p:cNvPicPr>
          <p:nvPr/>
        </p:nvPicPr>
        <p:blipFill>
          <a:blip r:embed="rId3"/>
          <a:stretch>
            <a:fillRect/>
          </a:stretch>
        </p:blipFill>
        <p:spPr>
          <a:xfrm>
            <a:off x="3143248" y="5929322"/>
            <a:ext cx="3327568" cy="2383784"/>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45.jpg"/>
          <p:cNvPicPr>
            <a:picLocks noChangeAspect="1"/>
          </p:cNvPicPr>
          <p:nvPr/>
        </p:nvPicPr>
        <p:blipFill>
          <a:blip r:embed="rId2"/>
          <a:stretch>
            <a:fillRect/>
          </a:stretch>
        </p:blipFill>
        <p:spPr>
          <a:xfrm>
            <a:off x="0" y="3166"/>
            <a:ext cx="6858000" cy="9137667"/>
          </a:xfrm>
          <a:prstGeom prst="rect">
            <a:avLst/>
          </a:prstGeom>
        </p:spPr>
      </p:pic>
      <p:sp>
        <p:nvSpPr>
          <p:cNvPr id="61443" name="Прямоугольник 8"/>
          <p:cNvSpPr>
            <a:spLocks noChangeArrowheads="1"/>
          </p:cNvSpPr>
          <p:nvPr/>
        </p:nvSpPr>
        <p:spPr bwMode="auto">
          <a:xfrm>
            <a:off x="428625" y="357188"/>
            <a:ext cx="6143625" cy="4259262"/>
          </a:xfrm>
          <a:prstGeom prst="rect">
            <a:avLst/>
          </a:prstGeom>
          <a:noFill/>
          <a:ln w="9525">
            <a:noFill/>
            <a:miter lim="800000"/>
            <a:headEnd/>
            <a:tailEnd/>
          </a:ln>
        </p:spPr>
        <p:txBody>
          <a:bodyPr>
            <a:spAutoFit/>
          </a:bodyPr>
          <a:lstStyle/>
          <a:p>
            <a:r>
              <a:rPr lang="ru-RU" sz="1300">
                <a:latin typeface="Times New Roman" pitchFamily="18" charset="0"/>
                <a:cs typeface="Times New Roman" pitchFamily="18" charset="0"/>
              </a:rPr>
              <a:t>получается, тем больше стихотворение похоже на лимерик. </a:t>
            </a:r>
          </a:p>
          <a:p>
            <a:r>
              <a:rPr lang="ru-RU" sz="1300">
                <a:latin typeface="Times New Roman" pitchFamily="18" charset="0"/>
                <a:cs typeface="Times New Roman" pitchFamily="18" charset="0"/>
              </a:rPr>
              <a:t>Вот ещё несколько примеров нашего с детьми творчества:</a:t>
            </a:r>
          </a:p>
          <a:p>
            <a:r>
              <a:rPr lang="ru-RU" sz="1300">
                <a:latin typeface="Times New Roman" pitchFamily="18" charset="0"/>
                <a:cs typeface="Times New Roman" pitchFamily="18" charset="0"/>
              </a:rPr>
              <a:t> </a:t>
            </a:r>
          </a:p>
          <a:p>
            <a:r>
              <a:rPr lang="ru-RU" sz="1300">
                <a:latin typeface="Times New Roman" pitchFamily="18" charset="0"/>
                <a:cs typeface="Times New Roman" pitchFamily="18" charset="0"/>
              </a:rPr>
              <a:t>                   Красивая большая коробка </a:t>
            </a:r>
          </a:p>
          <a:p>
            <a:r>
              <a:rPr lang="ru-RU" sz="1300">
                <a:latin typeface="Times New Roman" pitchFamily="18" charset="0"/>
                <a:cs typeface="Times New Roman" pitchFamily="18" charset="0"/>
              </a:rPr>
              <a:t>                   Стояла на длинной полке.</a:t>
            </a:r>
          </a:p>
          <a:p>
            <a:r>
              <a:rPr lang="ru-RU" sz="1300">
                <a:latin typeface="Times New Roman" pitchFamily="18" charset="0"/>
                <a:cs typeface="Times New Roman" pitchFamily="18" charset="0"/>
              </a:rPr>
              <a:t>                   Полка на стене висела,</a:t>
            </a:r>
          </a:p>
          <a:p>
            <a:r>
              <a:rPr lang="ru-RU" sz="1300">
                <a:latin typeface="Times New Roman" pitchFamily="18" charset="0"/>
                <a:cs typeface="Times New Roman" pitchFamily="18" charset="0"/>
              </a:rPr>
              <a:t>                   А в коробке что-то звенело.</a:t>
            </a:r>
          </a:p>
          <a:p>
            <a:r>
              <a:rPr lang="ru-RU" sz="1300">
                <a:latin typeface="Times New Roman" pitchFamily="18" charset="0"/>
                <a:cs typeface="Times New Roman" pitchFamily="18" charset="0"/>
              </a:rPr>
              <a:t>                   Вот такая весёлая коробка!</a:t>
            </a:r>
          </a:p>
          <a:p>
            <a:r>
              <a:rPr lang="ru-RU" sz="1300">
                <a:latin typeface="Times New Roman" pitchFamily="18" charset="0"/>
                <a:cs typeface="Times New Roman" pitchFamily="18" charset="0"/>
              </a:rPr>
              <a:t>                                                                            Однажды зелёная лягушка</a:t>
            </a:r>
          </a:p>
          <a:p>
            <a:r>
              <a:rPr lang="ru-RU" sz="1300">
                <a:latin typeface="Times New Roman" pitchFamily="18" charset="0"/>
                <a:cs typeface="Times New Roman" pitchFamily="18" charset="0"/>
              </a:rPr>
              <a:t>                                                                            Купила себе мягкую подушку.</a:t>
            </a:r>
          </a:p>
          <a:p>
            <a:r>
              <a:rPr lang="ru-RU" sz="1300">
                <a:latin typeface="Times New Roman" pitchFamily="18" charset="0"/>
                <a:cs typeface="Times New Roman" pitchFamily="18" charset="0"/>
              </a:rPr>
              <a:t>                                                                            Весь день на подушке лежала</a:t>
            </a:r>
          </a:p>
          <a:p>
            <a:r>
              <a:rPr lang="ru-RU" sz="1300">
                <a:latin typeface="Times New Roman" pitchFamily="18" charset="0"/>
                <a:cs typeface="Times New Roman" pitchFamily="18" charset="0"/>
              </a:rPr>
              <a:t>                                                                            И муху она рисовала.</a:t>
            </a:r>
          </a:p>
          <a:p>
            <a:r>
              <a:rPr lang="ru-RU" sz="1300">
                <a:latin typeface="Times New Roman" pitchFamily="18" charset="0"/>
                <a:cs typeface="Times New Roman" pitchFamily="18" charset="0"/>
              </a:rPr>
              <a:t>                                                                            Красивая получилась муха! </a:t>
            </a:r>
          </a:p>
          <a:p>
            <a:endParaRPr lang="ru-RU" sz="1300">
              <a:latin typeface="Times New Roman" pitchFamily="18" charset="0"/>
              <a:cs typeface="Times New Roman" pitchFamily="18" charset="0"/>
            </a:endParaRPr>
          </a:p>
          <a:p>
            <a:r>
              <a:rPr lang="ru-RU" sz="1300">
                <a:latin typeface="Times New Roman" pitchFamily="18" charset="0"/>
                <a:cs typeface="Times New Roman" pitchFamily="18" charset="0"/>
              </a:rPr>
              <a:t>        Сочинением лимериков мы занимаемся в свободное от занятий время. Не могу сказать, что все дети усвоили механизм сочинения лимериков, но есть такие, которые с удовольствием складывают рифмы, и сам процесс придумывания лимерика им очень нравится. С подгруппой таких детей мы, как правило, и занимаемся. У нас это получается очень весело. Попробуйте и Вы. Я уверена, что и Вам, и Вашим детям это занятие очень понравится.</a:t>
            </a:r>
          </a:p>
          <a:p>
            <a:r>
              <a:rPr lang="ru-RU" sz="1300" i="1">
                <a:latin typeface="Times New Roman" pitchFamily="18" charset="0"/>
                <a:cs typeface="Times New Roman" pitchFamily="18" charset="0"/>
              </a:rPr>
              <a:t> </a:t>
            </a:r>
            <a:endParaRPr lang="ru-RU" sz="1300">
              <a:latin typeface="Times New Roman" pitchFamily="18" charset="0"/>
              <a:cs typeface="Times New Roman" pitchFamily="18" charset="0"/>
            </a:endParaRPr>
          </a:p>
        </p:txBody>
      </p:sp>
      <p:sp>
        <p:nvSpPr>
          <p:cNvPr id="6144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58</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475.jpg"/>
          <p:cNvPicPr>
            <a:picLocks noChangeAspect="1"/>
          </p:cNvPicPr>
          <p:nvPr/>
        </p:nvPicPr>
        <p:blipFill>
          <a:blip r:embed="rId2"/>
          <a:stretch>
            <a:fillRect/>
          </a:stretch>
        </p:blipFill>
        <p:spPr>
          <a:xfrm>
            <a:off x="0" y="3166"/>
            <a:ext cx="6858000" cy="9137667"/>
          </a:xfrm>
          <a:prstGeom prst="rect">
            <a:avLst/>
          </a:prstGeom>
        </p:spPr>
      </p:pic>
      <p:sp>
        <p:nvSpPr>
          <p:cNvPr id="8195" name="Text Box 4"/>
          <p:cNvSpPr txBox="1">
            <a:spLocks noChangeArrowheads="1"/>
          </p:cNvSpPr>
          <p:nvPr/>
        </p:nvSpPr>
        <p:spPr bwMode="auto">
          <a:xfrm>
            <a:off x="404813" y="179388"/>
            <a:ext cx="6121400" cy="8426450"/>
          </a:xfrm>
          <a:prstGeom prst="rect">
            <a:avLst/>
          </a:prstGeom>
          <a:noFill/>
          <a:ln w="9525">
            <a:noFill/>
            <a:miter lim="800000"/>
            <a:headEnd/>
            <a:tailEnd/>
          </a:ln>
        </p:spPr>
        <p:txBody>
          <a:bodyPr>
            <a:spAutoFit/>
          </a:bodyPr>
          <a:lstStyle/>
          <a:p>
            <a:pPr algn="just"/>
            <a:r>
              <a:rPr lang="ru-RU" sz="1300" dirty="0">
                <a:latin typeface="Times New Roman" pitchFamily="18" charset="0"/>
              </a:rPr>
              <a:t>         В 2009 году отдел информатизации образования МОУ ДПОС «Учебно-методический центр» г. Энгельса Саратовской области вошел в состав региональной экспериментальной площадки по теме: «Создание многоуровневой сетевой структуры обеспечения методической поддержки процесса информатизации образования». В рамках данной экспериментальной площадки  специалисты отдела информатизации образования в течение всего года организовывали и проводили обучающие семинары для педагогов ЭМР, Советского, </a:t>
            </a:r>
            <a:r>
              <a:rPr lang="ru-RU" sz="1300" dirty="0" err="1">
                <a:latin typeface="Times New Roman" pitchFamily="18" charset="0"/>
              </a:rPr>
              <a:t>Марксовского</a:t>
            </a:r>
            <a:r>
              <a:rPr lang="ru-RU" sz="1300" dirty="0">
                <a:latin typeface="Times New Roman" pitchFamily="18" charset="0"/>
              </a:rPr>
              <a:t> и </a:t>
            </a:r>
            <a:r>
              <a:rPr lang="ru-RU" sz="1300" dirty="0" err="1">
                <a:latin typeface="Times New Roman" pitchFamily="18" charset="0"/>
              </a:rPr>
              <a:t>Краснокутского</a:t>
            </a:r>
            <a:r>
              <a:rPr lang="ru-RU" sz="1300" dirty="0">
                <a:latin typeface="Times New Roman" pitchFamily="18" charset="0"/>
              </a:rPr>
              <a:t>  районов, в т.ч. Интернет- конференции. Сотрудники принимали участие в конкурсах и конференциях различного уровня, обеспечивали участие педагогов </a:t>
            </a:r>
            <a:r>
              <a:rPr lang="ru-RU" sz="1300" dirty="0" err="1">
                <a:latin typeface="Times New Roman" pitchFamily="18" charset="0"/>
              </a:rPr>
              <a:t>Энгельсского</a:t>
            </a:r>
            <a:r>
              <a:rPr lang="ru-RU" sz="1300" dirty="0">
                <a:latin typeface="Times New Roman" pitchFamily="18" charset="0"/>
              </a:rPr>
              <a:t> района в апробации электронных образовательных ресурсов нового поколения. В этом учебном году наш отдел принял участие и в областном конкурсе «Муниципальный методический центр информационных технологий: от задумки  к воплощению» и стал лауреатом конкурса.</a:t>
            </a:r>
          </a:p>
          <a:p>
            <a:pPr algn="just"/>
            <a:r>
              <a:rPr lang="ru-RU" sz="1300" b="1" i="1" dirty="0">
                <a:latin typeface="Times New Roman" pitchFamily="18" charset="0"/>
              </a:rPr>
              <a:t>        Какое количество семинаров в области ИКТ организовано  сотрудниками УМЦ?</a:t>
            </a:r>
          </a:p>
          <a:p>
            <a:pPr algn="just"/>
            <a:r>
              <a:rPr lang="ru-RU" sz="1300" dirty="0">
                <a:latin typeface="Times New Roman" pitchFamily="18" charset="0"/>
              </a:rPr>
              <a:t>          Всего в 2009-2010 учебном году специалистами отдела информатизации образования УМЦ было организовано и проведено 16 семинаров в области ИКТ на которых присутствовали 555 человек.</a:t>
            </a:r>
            <a:endParaRPr lang="ru-RU" sz="1300" b="1" i="1" dirty="0">
              <a:latin typeface="Times New Roman" pitchFamily="18" charset="0"/>
            </a:endParaRPr>
          </a:p>
          <a:p>
            <a:pPr algn="just"/>
            <a:r>
              <a:rPr lang="ru-RU" sz="1300" dirty="0">
                <a:latin typeface="Times New Roman" pitchFamily="18" charset="0"/>
              </a:rPr>
              <a:t>          </a:t>
            </a:r>
            <a:r>
              <a:rPr lang="ru-RU" sz="1300" b="1" i="1" dirty="0">
                <a:latin typeface="Times New Roman" pitchFamily="18" charset="0"/>
              </a:rPr>
              <a:t>Проводились ли совместные мероприятия ДОУ и школ в прошедшем учебном году?</a:t>
            </a:r>
          </a:p>
          <a:p>
            <a:pPr algn="just"/>
            <a:r>
              <a:rPr lang="ru-RU" sz="1300" dirty="0">
                <a:latin typeface="Times New Roman" pitchFamily="18" charset="0"/>
              </a:rPr>
              <a:t>         2 апреля 2010 года на базе  МОУ «СОШ № 12» г. Энгельса состоялась региональная научно-практическая конференция «Социально-образовательные технологии инклюзивного образования». В работе конференции приняли участие более 140 педагогических работников образовательных учреждений Саратовской области. Был представлен опыт работы по инклюзивному образованию в </a:t>
            </a:r>
            <a:r>
              <a:rPr lang="ru-RU" sz="1300" dirty="0" err="1">
                <a:latin typeface="Times New Roman" pitchFamily="18" charset="0"/>
              </a:rPr>
              <a:t>Энгельсском</a:t>
            </a:r>
            <a:r>
              <a:rPr lang="ru-RU" sz="1300" dirty="0">
                <a:latin typeface="Times New Roman" pitchFamily="18" charset="0"/>
              </a:rPr>
              <a:t>  муниципальном районе. </a:t>
            </a:r>
          </a:p>
          <a:p>
            <a:pPr algn="just"/>
            <a:r>
              <a:rPr lang="ru-RU" sz="1300" dirty="0">
                <a:latin typeface="Times New Roman" pitchFamily="18" charset="0"/>
              </a:rPr>
              <a:t>         В ходе конференции работала  секция «Детский сад и школа – единое образовательное пространство для детей инвалидов».</a:t>
            </a:r>
          </a:p>
          <a:p>
            <a:pPr algn="just"/>
            <a:r>
              <a:rPr lang="ru-RU" sz="1300" dirty="0">
                <a:latin typeface="Times New Roman" pitchFamily="18" charset="0"/>
              </a:rPr>
              <a:t>         Представленные материалы имели большой общественный резонанс и вызвали глубокий интерес педагогической общественности. Проблемы инклюзивного образования актуальны в современном обществе и данное направление является приоритетным в современной образовательной политике.</a:t>
            </a:r>
          </a:p>
          <a:p>
            <a:pPr algn="just"/>
            <a:r>
              <a:rPr lang="ru-RU" sz="1300" dirty="0">
                <a:latin typeface="Times New Roman" pitchFamily="18" charset="0"/>
              </a:rPr>
              <a:t>         </a:t>
            </a:r>
            <a:r>
              <a:rPr lang="ru-RU" sz="1300" b="1" i="1" dirty="0">
                <a:latin typeface="Times New Roman" pitchFamily="18" charset="0"/>
              </a:rPr>
              <a:t>Какие результаты организации курсовой подготовки в области ИКТ работников образования в 2009- 2010 учебном году?</a:t>
            </a:r>
          </a:p>
          <a:p>
            <a:pPr algn="just"/>
            <a:r>
              <a:rPr lang="ru-RU" sz="1300" dirty="0">
                <a:latin typeface="Times New Roman" pitchFamily="18" charset="0"/>
              </a:rPr>
              <a:t>         В 2009 - 2010 учебном году специалисты отдела информатизации образования УМЦ занимались организацией и проведением курсовой подготовки для сотрудников общеобразовательных и дошкольных образовательных учреждений </a:t>
            </a:r>
            <a:r>
              <a:rPr lang="ru-RU" sz="1300" dirty="0" err="1">
                <a:latin typeface="Times New Roman" pitchFamily="18" charset="0"/>
              </a:rPr>
              <a:t>Энгельсского</a:t>
            </a:r>
            <a:r>
              <a:rPr lang="ru-RU" sz="1300" dirty="0">
                <a:latin typeface="Times New Roman" pitchFamily="18" charset="0"/>
              </a:rPr>
              <a:t> муниципального района в области новых информационных технологий. За данный период успешно прошли обучение в отделе информатизации образования МОУ ДПОС «Учебно-методический центр» г. Энгельса по теме: «Пользовательские навыки работы на компьютере» (48 часов) и</a:t>
            </a:r>
          </a:p>
        </p:txBody>
      </p:sp>
      <p:sp>
        <p:nvSpPr>
          <p:cNvPr id="819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015.jpg"/>
          <p:cNvPicPr>
            <a:picLocks noChangeAspect="1"/>
          </p:cNvPicPr>
          <p:nvPr/>
        </p:nvPicPr>
        <p:blipFill>
          <a:blip r:embed="rId2"/>
          <a:stretch>
            <a:fillRect/>
          </a:stretch>
        </p:blipFill>
        <p:spPr>
          <a:xfrm>
            <a:off x="0" y="3166"/>
            <a:ext cx="6858000" cy="9137667"/>
          </a:xfrm>
          <a:prstGeom prst="rect">
            <a:avLst/>
          </a:prstGeom>
        </p:spPr>
      </p:pic>
      <p:sp>
        <p:nvSpPr>
          <p:cNvPr id="62467" name="WordArt 11"/>
          <p:cNvSpPr>
            <a:spLocks noChangeArrowheads="1" noChangeShapeType="1" noTextEdit="1"/>
          </p:cNvSpPr>
          <p:nvPr/>
        </p:nvSpPr>
        <p:spPr bwMode="auto">
          <a:xfrm>
            <a:off x="357188" y="214313"/>
            <a:ext cx="4105275" cy="328612"/>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воспитателя</a:t>
            </a:r>
          </a:p>
        </p:txBody>
      </p:sp>
      <p:sp>
        <p:nvSpPr>
          <p:cNvPr id="62468" name="Line 11"/>
          <p:cNvSpPr>
            <a:spLocks noChangeShapeType="1"/>
          </p:cNvSpPr>
          <p:nvPr/>
        </p:nvSpPr>
        <p:spPr bwMode="auto">
          <a:xfrm>
            <a:off x="285750" y="571500"/>
            <a:ext cx="4321175" cy="0"/>
          </a:xfrm>
          <a:prstGeom prst="line">
            <a:avLst/>
          </a:prstGeom>
          <a:noFill/>
          <a:ln w="19050">
            <a:solidFill>
              <a:srgbClr val="00B0F0"/>
            </a:solidFill>
            <a:round/>
            <a:headEnd/>
            <a:tailEnd/>
          </a:ln>
        </p:spPr>
        <p:txBody>
          <a:bodyPr/>
          <a:lstStyle/>
          <a:p>
            <a:endParaRPr lang="ru-RU"/>
          </a:p>
        </p:txBody>
      </p:sp>
      <p:pic>
        <p:nvPicPr>
          <p:cNvPr id="62469" name="Picture 1" descr="G:\портфолио\Левина А.И. 79\статья для журнала Левина А.И. МДОУ № 79\1.jpg"/>
          <p:cNvPicPr>
            <a:picLocks noChangeAspect="1" noChangeArrowheads="1"/>
          </p:cNvPicPr>
          <p:nvPr/>
        </p:nvPicPr>
        <p:blipFill>
          <a:blip r:embed="rId3"/>
          <a:srcRect/>
          <a:stretch>
            <a:fillRect/>
          </a:stretch>
        </p:blipFill>
        <p:spPr bwMode="auto">
          <a:xfrm>
            <a:off x="5072063" y="214313"/>
            <a:ext cx="1306512" cy="1800225"/>
          </a:xfrm>
          <a:prstGeom prst="rect">
            <a:avLst/>
          </a:prstGeom>
          <a:noFill/>
          <a:ln w="9525">
            <a:noFill/>
            <a:miter lim="800000"/>
            <a:headEnd/>
            <a:tailEnd/>
          </a:ln>
        </p:spPr>
      </p:pic>
      <p:sp>
        <p:nvSpPr>
          <p:cNvPr id="62470" name="TextBox 7"/>
          <p:cNvSpPr txBox="1">
            <a:spLocks noChangeArrowheads="1"/>
          </p:cNvSpPr>
          <p:nvPr/>
        </p:nvSpPr>
        <p:spPr bwMode="auto">
          <a:xfrm>
            <a:off x="285750" y="1500188"/>
            <a:ext cx="4572000" cy="1481137"/>
          </a:xfrm>
          <a:prstGeom prst="rect">
            <a:avLst/>
          </a:prstGeom>
          <a:noFill/>
          <a:ln w="9525">
            <a:noFill/>
            <a:miter lim="800000"/>
            <a:headEnd/>
            <a:tailEnd/>
          </a:ln>
        </p:spPr>
        <p:txBody>
          <a:bodyPr>
            <a:spAutoFit/>
          </a:bodyPr>
          <a:lstStyle/>
          <a:p>
            <a:pPr indent="361950" algn="just">
              <a:tabLst>
                <a:tab pos="361950" algn="l"/>
              </a:tabLst>
            </a:pPr>
            <a:r>
              <a:rPr lang="ru-RU" sz="1300">
                <a:latin typeface="Times New Roman" pitchFamily="18" charset="0"/>
                <a:cs typeface="Times New Roman" pitchFamily="18" charset="0"/>
              </a:rPr>
              <a:t>Успех воспитания и развития детей дошкольного возраста  может быть достигнут лишь на основе реализации строго продуманной системы образовательно-воспитательных мероприятий. Важным звеном в этой системе является кружковая работа, которая помогает воспитателю более тщательно изучать детей  и совершенствовать их языковую подготовку.</a:t>
            </a:r>
          </a:p>
        </p:txBody>
      </p:sp>
      <p:sp>
        <p:nvSpPr>
          <p:cNvPr id="62471" name="TextBox 8"/>
          <p:cNvSpPr txBox="1">
            <a:spLocks noChangeArrowheads="1"/>
          </p:cNvSpPr>
          <p:nvPr/>
        </p:nvSpPr>
        <p:spPr bwMode="auto">
          <a:xfrm>
            <a:off x="357188" y="2928938"/>
            <a:ext cx="6215062" cy="6045200"/>
          </a:xfrm>
          <a:prstGeom prst="rect">
            <a:avLst/>
          </a:prstGeom>
          <a:noFill/>
          <a:ln w="9525">
            <a:noFill/>
            <a:miter lim="800000"/>
            <a:headEnd/>
            <a:tailEnd/>
          </a:ln>
        </p:spPr>
        <p:txBody>
          <a:bodyPr>
            <a:spAutoFit/>
          </a:bodyPr>
          <a:lstStyle/>
          <a:p>
            <a:pPr indent="361950" algn="just">
              <a:tabLst>
                <a:tab pos="361950" algn="l"/>
              </a:tabLst>
            </a:pPr>
            <a:r>
              <a:rPr lang="ru-RU" sz="1300">
                <a:latin typeface="Times New Roman" pitchFamily="18" charset="0"/>
                <a:cs typeface="Times New Roman" pitchFamily="18" charset="0"/>
              </a:rPr>
              <a:t> Как же добиться того, чтобы ребенок, говоря языком В.А. Сухомлинского, «Не мог жить без красоты, чтобы красота мира творила красоту в нём</a:t>
            </a:r>
            <a:r>
              <a:rPr lang="ru-RU" sz="1300" i="1">
                <a:latin typeface="Times New Roman" pitchFamily="18" charset="0"/>
                <a:cs typeface="Times New Roman" pitchFamily="18" charset="0"/>
              </a:rPr>
              <a:t> </a:t>
            </a:r>
            <a:r>
              <a:rPr lang="ru-RU" sz="1300">
                <a:latin typeface="Times New Roman" pitchFamily="18" charset="0"/>
                <a:cs typeface="Times New Roman" pitchFamily="18" charset="0"/>
              </a:rPr>
              <a:t>самом»?</a:t>
            </a:r>
          </a:p>
          <a:p>
            <a:pPr indent="361950" algn="just">
              <a:tabLst>
                <a:tab pos="361950" algn="l"/>
              </a:tabLst>
            </a:pPr>
            <a:r>
              <a:rPr lang="ru-RU" sz="1300">
                <a:latin typeface="Times New Roman" pitchFamily="18" charset="0"/>
                <a:cs typeface="Times New Roman" pitchFamily="18" charset="0"/>
              </a:rPr>
              <a:t>Занятия на  кружке по ознакомлению с художественной литературой для дошкольников  должны естественно и непринуждённо приобщать детей к миру прекрасного, развивать активный интерес к художественной литературе, изобразительному искусству, к музыке,  быть желанными, увлекательными и непохожими на уроки.</a:t>
            </a:r>
          </a:p>
          <a:p>
            <a:pPr indent="361950" algn="just">
              <a:tabLst>
                <a:tab pos="361950" algn="l"/>
              </a:tabLst>
            </a:pPr>
            <a:r>
              <a:rPr lang="ru-RU" sz="1300">
                <a:latin typeface="Times New Roman" pitchFamily="18" charset="0"/>
                <a:cs typeface="Times New Roman" pitchFamily="18" charset="0"/>
              </a:rPr>
              <a:t> Программа дополнительного образования для детей 4-7 лет по ознакомлению дошкольников с художественной литературой «Букварики» составлена на основе многих литературных источников и является модифицированной. Эффективному усвоению материала программы способствует соответствующая предметно- развивающая среда. В групповом помещении регулярно организуются выставки тематической литературы, оформлен стенд кружковой работы «Букварики». На стенде находятся методические рекомендации для родителей воспитанников, список литературы для  домашнего чтения детям, иллюстрации к книгам и выставки детских рисунков. Занятия проводятся со всей группой детей один раз в неделю в течение учебного года. </a:t>
            </a:r>
          </a:p>
          <a:p>
            <a:pPr indent="361950" algn="just">
              <a:tabLst>
                <a:tab pos="361950" algn="l"/>
              </a:tabLst>
            </a:pPr>
            <a:r>
              <a:rPr lang="ru-RU" sz="1300">
                <a:latin typeface="Times New Roman" pitchFamily="18" charset="0"/>
                <a:cs typeface="Times New Roman" pitchFamily="18" charset="0"/>
              </a:rPr>
              <a:t> Взаимодействие с родителями дошкольников осуществляется в процессе устных консультаций, на родительских собраниях. Взрослые могут ознакомиться с результатами работы кружка на открытых мероприятиях.</a:t>
            </a:r>
          </a:p>
          <a:p>
            <a:pPr indent="361950" algn="just">
              <a:tabLst>
                <a:tab pos="361950" algn="l"/>
              </a:tabLst>
            </a:pPr>
            <a:r>
              <a:rPr lang="ru-RU" sz="1300">
                <a:latin typeface="Times New Roman" pitchFamily="18" charset="0"/>
                <a:cs typeface="Times New Roman" pitchFamily="18" charset="0"/>
              </a:rPr>
              <a:t>В результате кружковой работы у детей появился интерес к литературным источникам, обогатилась познавательная сфера. Ребята научились читать стихи с интонационной выразительностью, повысился уровень развития речи, появилась эмоциональная отзывчивость, сформировались художественно- речевые умения.</a:t>
            </a:r>
          </a:p>
          <a:p>
            <a:pPr indent="361950" algn="just">
              <a:tabLst>
                <a:tab pos="361950" algn="l"/>
              </a:tabLst>
            </a:pPr>
            <a:r>
              <a:rPr lang="ru-RU" sz="1300">
                <a:latin typeface="Times New Roman" pitchFamily="18" charset="0"/>
                <a:cs typeface="Times New Roman" pitchFamily="18" charset="0"/>
              </a:rPr>
              <a:t> Детская душа в одинаковой мере чувствительна и к родному слову, и к красоте природы, и к музыкальной мелодии, и к живописи, ведь каждый ребёнок - прирожденный художник, музыкант и поэт. И творить он способен ярко и талантливо, только надо создать для этого благоприятную среду, основанную на доверии и понимании. </a:t>
            </a:r>
          </a:p>
          <a:p>
            <a:pPr indent="361950" algn="just">
              <a:tabLst>
                <a:tab pos="361950" algn="l"/>
              </a:tabLst>
            </a:pPr>
            <a:endParaRPr lang="ru-RU" sz="1300">
              <a:latin typeface="Times New Roman" pitchFamily="18" charset="0"/>
              <a:cs typeface="Times New Roman" pitchFamily="18" charset="0"/>
            </a:endParaRPr>
          </a:p>
        </p:txBody>
      </p:sp>
      <p:sp>
        <p:nvSpPr>
          <p:cNvPr id="62472" name="TextBox 9"/>
          <p:cNvSpPr txBox="1">
            <a:spLocks noChangeArrowheads="1"/>
          </p:cNvSpPr>
          <p:nvPr/>
        </p:nvSpPr>
        <p:spPr bwMode="auto">
          <a:xfrm>
            <a:off x="4857750" y="2000250"/>
            <a:ext cx="1714500" cy="938213"/>
          </a:xfrm>
          <a:prstGeom prst="rect">
            <a:avLst/>
          </a:prstGeom>
          <a:noFill/>
          <a:ln w="9525">
            <a:noFill/>
            <a:miter lim="800000"/>
            <a:headEnd/>
            <a:tailEnd/>
          </a:ln>
        </p:spPr>
        <p:txBody>
          <a:bodyPr>
            <a:spAutoFit/>
          </a:bodyPr>
          <a:lstStyle/>
          <a:p>
            <a:pPr algn="ctr"/>
            <a:r>
              <a:rPr lang="ru-RU" sz="1100" i="1">
                <a:latin typeface="Times New Roman" pitchFamily="18" charset="0"/>
                <a:cs typeface="Times New Roman" pitchFamily="18" charset="0"/>
              </a:rPr>
              <a:t>Воспитатель </a:t>
            </a:r>
          </a:p>
          <a:p>
            <a:pPr algn="ctr"/>
            <a:r>
              <a:rPr lang="ru-RU" sz="1100" b="1" i="1">
                <a:latin typeface="Times New Roman" pitchFamily="18" charset="0"/>
                <a:cs typeface="Times New Roman" pitchFamily="18" charset="0"/>
              </a:rPr>
              <a:t>Левина А.И.</a:t>
            </a:r>
          </a:p>
          <a:p>
            <a:pPr algn="ctr"/>
            <a:r>
              <a:rPr lang="ru-RU" sz="1100" i="1">
                <a:latin typeface="Times New Roman" pitchFamily="18" charset="0"/>
                <a:cs typeface="Times New Roman" pitchFamily="18" charset="0"/>
              </a:rPr>
              <a:t>МДОУ «Детский сад </a:t>
            </a:r>
          </a:p>
          <a:p>
            <a:pPr algn="ctr"/>
            <a:r>
              <a:rPr lang="ru-RU" sz="1100" i="1">
                <a:latin typeface="Times New Roman" pitchFamily="18" charset="0"/>
                <a:cs typeface="Times New Roman" pitchFamily="18" charset="0"/>
              </a:rPr>
              <a:t>№ 79» г. Энгельса  Саратовской области</a:t>
            </a:r>
          </a:p>
        </p:txBody>
      </p:sp>
      <p:sp>
        <p:nvSpPr>
          <p:cNvPr id="62473" name="Text Box 10"/>
          <p:cNvSpPr txBox="1">
            <a:spLocks noChangeArrowheads="1"/>
          </p:cNvSpPr>
          <p:nvPr/>
        </p:nvSpPr>
        <p:spPr bwMode="auto">
          <a:xfrm>
            <a:off x="214313" y="571500"/>
            <a:ext cx="4714875" cy="1016000"/>
          </a:xfrm>
          <a:prstGeom prst="rect">
            <a:avLst/>
          </a:prstGeom>
          <a:noFill/>
          <a:ln w="9525">
            <a:noFill/>
            <a:miter lim="800000"/>
            <a:headEnd/>
            <a:tailEnd/>
          </a:ln>
        </p:spPr>
        <p:txBody>
          <a:bodyPr>
            <a:spAutoFit/>
          </a:bodyPr>
          <a:lstStyle/>
          <a:p>
            <a:pPr algn="ctr">
              <a:spcBef>
                <a:spcPct val="50000"/>
              </a:spcBef>
            </a:pPr>
            <a:r>
              <a:rPr lang="ru-RU" sz="2000" b="1">
                <a:latin typeface="Monotype Corsiva" pitchFamily="66" charset="0"/>
              </a:rPr>
              <a:t>Организация дополнительного образования дошкольников  по ознакомлению  с художественной  литературой</a:t>
            </a:r>
          </a:p>
        </p:txBody>
      </p:sp>
      <p:sp>
        <p:nvSpPr>
          <p:cNvPr id="6247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59</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015.jpg"/>
          <p:cNvPicPr>
            <a:picLocks noChangeAspect="1"/>
          </p:cNvPicPr>
          <p:nvPr/>
        </p:nvPicPr>
        <p:blipFill>
          <a:blip r:embed="rId2"/>
          <a:stretch>
            <a:fillRect/>
          </a:stretch>
        </p:blipFill>
        <p:spPr>
          <a:xfrm>
            <a:off x="0" y="3166"/>
            <a:ext cx="6858000" cy="9137667"/>
          </a:xfrm>
          <a:prstGeom prst="rect">
            <a:avLst/>
          </a:prstGeom>
        </p:spPr>
      </p:pic>
      <p:sp>
        <p:nvSpPr>
          <p:cNvPr id="63491" name="TextBox 4"/>
          <p:cNvSpPr txBox="1">
            <a:spLocks noChangeArrowheads="1"/>
          </p:cNvSpPr>
          <p:nvPr/>
        </p:nvSpPr>
        <p:spPr bwMode="auto">
          <a:xfrm>
            <a:off x="476250" y="1116013"/>
            <a:ext cx="6072188" cy="7434262"/>
          </a:xfrm>
          <a:prstGeom prst="rect">
            <a:avLst/>
          </a:prstGeom>
          <a:noFill/>
          <a:ln w="9525">
            <a:noFill/>
            <a:miter lim="800000"/>
            <a:headEnd/>
            <a:tailEnd/>
          </a:ln>
        </p:spPr>
        <p:txBody>
          <a:bodyPr>
            <a:spAutoFit/>
          </a:bodyPr>
          <a:lstStyle/>
          <a:p>
            <a:pPr algn="just"/>
            <a:r>
              <a:rPr lang="ru-RU" sz="1300" b="1" i="1" dirty="0">
                <a:latin typeface="Times New Roman" pitchFamily="18" charset="0"/>
                <a:cs typeface="Times New Roman" pitchFamily="18" charset="0"/>
              </a:rPr>
              <a:t>Цель:</a:t>
            </a:r>
            <a:r>
              <a:rPr lang="ru-RU" sz="1300" dirty="0">
                <a:latin typeface="Times New Roman" pitchFamily="18" charset="0"/>
                <a:cs typeface="Times New Roman" pitchFamily="18" charset="0"/>
              </a:rPr>
              <a:t> Воспитывать интерес к творчеству А.С.Пушкина; </a:t>
            </a:r>
          </a:p>
          <a:p>
            <a:pPr algn="just"/>
            <a:r>
              <a:rPr lang="ru-RU" sz="1300" dirty="0">
                <a:latin typeface="Times New Roman" pitchFamily="18" charset="0"/>
                <a:cs typeface="Times New Roman" pitchFamily="18" charset="0"/>
              </a:rPr>
              <a:t>помогать правильно воспринимать содержание произведения;  </a:t>
            </a:r>
          </a:p>
          <a:p>
            <a:pPr algn="just"/>
            <a:r>
              <a:rPr lang="ru-RU" sz="1300" dirty="0">
                <a:latin typeface="Times New Roman" pitchFamily="18" charset="0"/>
                <a:cs typeface="Times New Roman" pitchFamily="18" charset="0"/>
              </a:rPr>
              <a:t> учить вслушиваться в ритм и мелодику поэтического текста, замечать выразительные средства в стихотворении; </a:t>
            </a:r>
          </a:p>
          <a:p>
            <a:pPr algn="just"/>
            <a:r>
              <a:rPr lang="ru-RU" sz="1300" dirty="0">
                <a:latin typeface="Times New Roman" pitchFamily="18" charset="0"/>
                <a:cs typeface="Times New Roman" pitchFamily="18" charset="0"/>
              </a:rPr>
              <a:t>помогать выразительно, с естественными интонациями читать стихи;</a:t>
            </a:r>
          </a:p>
          <a:p>
            <a:pPr algn="just"/>
            <a:r>
              <a:rPr lang="ru-RU" sz="1300" dirty="0">
                <a:latin typeface="Times New Roman" pitchFamily="18" charset="0"/>
                <a:cs typeface="Times New Roman" pitchFamily="18" charset="0"/>
              </a:rPr>
              <a:t>воспитывать  чуткость к художественному слову; </a:t>
            </a:r>
          </a:p>
          <a:p>
            <a:pPr algn="just"/>
            <a:r>
              <a:rPr lang="ru-RU" sz="1300" dirty="0">
                <a:latin typeface="Times New Roman" pitchFamily="18" charset="0"/>
                <a:cs typeface="Times New Roman" pitchFamily="18" charset="0"/>
              </a:rPr>
              <a:t>развивать художественно-творческие способности; </a:t>
            </a:r>
          </a:p>
          <a:p>
            <a:pPr algn="just"/>
            <a:r>
              <a:rPr lang="ru-RU" sz="1300" dirty="0">
                <a:latin typeface="Times New Roman" pitchFamily="18" charset="0"/>
                <a:cs typeface="Times New Roman" pitchFamily="18" charset="0"/>
              </a:rPr>
              <a:t>познакомить с книгами поэта.</a:t>
            </a:r>
          </a:p>
          <a:p>
            <a:pPr algn="just"/>
            <a:r>
              <a:rPr lang="ru-RU" sz="1300" b="1" i="1" dirty="0">
                <a:latin typeface="Times New Roman" pitchFamily="18" charset="0"/>
                <a:cs typeface="Times New Roman" pitchFamily="18" charset="0"/>
              </a:rPr>
              <a:t>Оборудование:</a:t>
            </a:r>
            <a:r>
              <a:rPr lang="ru-RU" sz="1300" dirty="0">
                <a:latin typeface="Times New Roman" pitchFamily="18" charset="0"/>
                <a:cs typeface="Times New Roman" pitchFamily="18" charset="0"/>
              </a:rPr>
              <a:t> портрет А. С.Пушкина, фотографии поэта; выставка книг А.С.Пушкина; гуашь; кисточки; альбомные листы; салфетки; столики, звукозапись А.Шварца «У лукоморья дуб зелёный …», иллюстрации к произведению.</a:t>
            </a:r>
          </a:p>
          <a:p>
            <a:pPr algn="just"/>
            <a:r>
              <a:rPr lang="ru-RU" sz="1300" b="1" dirty="0">
                <a:latin typeface="Times New Roman" pitchFamily="18" charset="0"/>
                <a:cs typeface="Times New Roman" pitchFamily="18" charset="0"/>
              </a:rPr>
              <a:t>Предшествующая работа:</a:t>
            </a:r>
            <a:r>
              <a:rPr lang="ru-RU" sz="1300" dirty="0">
                <a:latin typeface="Times New Roman" pitchFamily="18" charset="0"/>
                <a:cs typeface="Times New Roman" pitchFamily="18" charset="0"/>
              </a:rPr>
              <a:t> наблюдение за деревьями; рассматривание летних пейзажей, иллюстраций со сказочными героями; рисование деревьев; беседа о  поэте и поэзии; выразительное рассказывание стихотворений наизусть. </a:t>
            </a:r>
          </a:p>
          <a:p>
            <a:pPr algn="just"/>
            <a:r>
              <a:rPr lang="ru-RU" sz="1300" b="1" i="1" dirty="0">
                <a:latin typeface="Times New Roman" pitchFamily="18" charset="0"/>
                <a:cs typeface="Times New Roman" pitchFamily="18" charset="0"/>
              </a:rPr>
              <a:t>Словарная работа:</a:t>
            </a:r>
          </a:p>
          <a:p>
            <a:pPr algn="just"/>
            <a:r>
              <a:rPr lang="ru-RU" sz="1300" i="1" dirty="0" err="1">
                <a:latin typeface="Times New Roman" pitchFamily="18" charset="0"/>
                <a:cs typeface="Times New Roman" pitchFamily="18" charset="0"/>
              </a:rPr>
              <a:t>Лукоморье-морской</a:t>
            </a:r>
            <a:r>
              <a:rPr lang="ru-RU" sz="1300" i="1" dirty="0">
                <a:latin typeface="Times New Roman" pitchFamily="18" charset="0"/>
                <a:cs typeface="Times New Roman" pitchFamily="18" charset="0"/>
              </a:rPr>
              <a:t> залив, бухта.</a:t>
            </a:r>
            <a:endParaRPr lang="ru-RU" sz="1300" dirty="0">
              <a:latin typeface="Times New Roman" pitchFamily="18" charset="0"/>
              <a:cs typeface="Times New Roman" pitchFamily="18" charset="0"/>
            </a:endParaRPr>
          </a:p>
          <a:p>
            <a:pPr algn="just"/>
            <a:r>
              <a:rPr lang="ru-RU" sz="1300" i="1" dirty="0" err="1">
                <a:latin typeface="Times New Roman" pitchFamily="18" charset="0"/>
                <a:cs typeface="Times New Roman" pitchFamily="18" charset="0"/>
              </a:rPr>
              <a:t>Витязь-в</a:t>
            </a:r>
            <a:r>
              <a:rPr lang="ru-RU" sz="1300" i="1" dirty="0">
                <a:latin typeface="Times New Roman" pitchFamily="18" charset="0"/>
                <a:cs typeface="Times New Roman" pitchFamily="18" charset="0"/>
              </a:rPr>
              <a:t> Древней Руси отважный, доблестный воин.</a:t>
            </a:r>
            <a:endParaRPr lang="ru-RU" sz="1300" dirty="0">
              <a:latin typeface="Times New Roman" pitchFamily="18" charset="0"/>
              <a:cs typeface="Times New Roman" pitchFamily="18" charset="0"/>
            </a:endParaRPr>
          </a:p>
          <a:p>
            <a:pPr algn="just"/>
            <a:r>
              <a:rPr lang="ru-RU" sz="1300" i="1" dirty="0" err="1">
                <a:latin typeface="Times New Roman" pitchFamily="18" charset="0"/>
                <a:cs typeface="Times New Roman" pitchFamily="18" charset="0"/>
              </a:rPr>
              <a:t>Чередой-один</a:t>
            </a:r>
            <a:r>
              <a:rPr lang="ru-RU" sz="1300" i="1" dirty="0">
                <a:latin typeface="Times New Roman" pitchFamily="18" charset="0"/>
                <a:cs typeface="Times New Roman" pitchFamily="18" charset="0"/>
              </a:rPr>
              <a:t> за другим, по очереди.</a:t>
            </a:r>
            <a:endParaRPr lang="ru-RU" sz="1300" dirty="0">
              <a:latin typeface="Times New Roman" pitchFamily="18" charset="0"/>
              <a:cs typeface="Times New Roman" pitchFamily="18" charset="0"/>
            </a:endParaRPr>
          </a:p>
          <a:p>
            <a:pPr algn="just"/>
            <a:r>
              <a:rPr lang="ru-RU" sz="1300" i="1" dirty="0">
                <a:latin typeface="Times New Roman" pitchFamily="18" charset="0"/>
                <a:cs typeface="Times New Roman" pitchFamily="18" charset="0"/>
              </a:rPr>
              <a:t>Пленяет-берёт в плен.</a:t>
            </a:r>
            <a:endParaRPr lang="ru-RU" sz="1300" dirty="0">
              <a:latin typeface="Times New Roman" pitchFamily="18" charset="0"/>
              <a:cs typeface="Times New Roman" pitchFamily="18" charset="0"/>
            </a:endParaRPr>
          </a:p>
          <a:p>
            <a:pPr algn="just"/>
            <a:r>
              <a:rPr lang="ru-RU" sz="1300" b="1" i="1" dirty="0">
                <a:latin typeface="Times New Roman" pitchFamily="18" charset="0"/>
                <a:cs typeface="Times New Roman" pitchFamily="18" charset="0"/>
              </a:rPr>
              <a:t>Ход занятия.</a:t>
            </a:r>
          </a:p>
          <a:p>
            <a:pPr algn="just"/>
            <a:r>
              <a:rPr lang="ru-RU" sz="1300" i="1" dirty="0">
                <a:latin typeface="Times New Roman" pitchFamily="18" charset="0"/>
                <a:cs typeface="Times New Roman" pitchFamily="18" charset="0"/>
              </a:rPr>
              <a:t>1.Организационный момент. </a:t>
            </a:r>
            <a:endParaRPr lang="ru-RU" sz="1300"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-Здравствуйте, дети. Посмотрите друг на друга, улыбнитесь Присаживайтесь на стульчики. (</a:t>
            </a:r>
            <a:r>
              <a:rPr lang="ru-RU" sz="1300" i="1" dirty="0">
                <a:latin typeface="Times New Roman" pitchFamily="18" charset="0"/>
                <a:cs typeface="Times New Roman" pitchFamily="18" charset="0"/>
              </a:rPr>
              <a:t>Перед детьми портрет А.С.Пушкина, его фотографии, выставка книг</a:t>
            </a:r>
            <a:r>
              <a:rPr lang="ru-RU" sz="1300" dirty="0">
                <a:latin typeface="Times New Roman" pitchFamily="18" charset="0"/>
                <a:cs typeface="Times New Roman" pitchFamily="18" charset="0"/>
              </a:rPr>
              <a:t>) Скажите, пожалуйста, как называется наш кружок?( «</a:t>
            </a:r>
            <a:r>
              <a:rPr lang="ru-RU" sz="1300" i="1" dirty="0" err="1">
                <a:latin typeface="Times New Roman" pitchFamily="18" charset="0"/>
                <a:cs typeface="Times New Roman" pitchFamily="18" charset="0"/>
              </a:rPr>
              <a:t>Букварики</a:t>
            </a:r>
            <a:r>
              <a:rPr lang="ru-RU" sz="1300" dirty="0">
                <a:latin typeface="Times New Roman" pitchFamily="18" charset="0"/>
                <a:cs typeface="Times New Roman" pitchFamily="18" charset="0"/>
              </a:rPr>
              <a:t>»), а как называется наше занятие? (</a:t>
            </a:r>
            <a:r>
              <a:rPr lang="ru-RU" sz="1300" i="1" dirty="0">
                <a:latin typeface="Times New Roman" pitchFamily="18" charset="0"/>
                <a:cs typeface="Times New Roman" pitchFamily="18" charset="0"/>
              </a:rPr>
              <a:t>Художественная литература).</a:t>
            </a:r>
            <a:endParaRPr lang="ru-RU" sz="1300" dirty="0">
              <a:latin typeface="Times New Roman" pitchFamily="18" charset="0"/>
              <a:cs typeface="Times New Roman" pitchFamily="18" charset="0"/>
            </a:endParaRPr>
          </a:p>
          <a:p>
            <a:pPr algn="just"/>
            <a:r>
              <a:rPr lang="ru-RU" sz="1300" i="1" dirty="0">
                <a:latin typeface="Times New Roman" pitchFamily="18" charset="0"/>
                <a:cs typeface="Times New Roman" pitchFamily="18" charset="0"/>
              </a:rPr>
              <a:t>2. Биография А.С.Пушкина.</a:t>
            </a:r>
            <a:r>
              <a:rPr lang="ru-RU" sz="1300" dirty="0">
                <a:latin typeface="Times New Roman" pitchFamily="18" charset="0"/>
                <a:cs typeface="Times New Roman" pitchFamily="18" charset="0"/>
              </a:rPr>
              <a:t> </a:t>
            </a:r>
          </a:p>
          <a:p>
            <a:pPr algn="just"/>
            <a:r>
              <a:rPr lang="ru-RU" sz="1300" dirty="0">
                <a:latin typeface="Times New Roman" pitchFamily="18" charset="0"/>
                <a:cs typeface="Times New Roman" pitchFamily="18" charset="0"/>
              </a:rPr>
              <a:t>-Сегодня я расскажу вам о великом поэте. Дети, вы знаете, кого изобразил художник на этом портрете? Да, это Александр Сергеевич Пушкин — великий русский поэт.</a:t>
            </a:r>
          </a:p>
          <a:p>
            <a:pPr algn="just"/>
            <a:r>
              <a:rPr lang="ru-RU" sz="1300" dirty="0">
                <a:latin typeface="Times New Roman" pitchFamily="18" charset="0"/>
                <a:cs typeface="Times New Roman" pitchFamily="18" charset="0"/>
              </a:rPr>
              <a:t>       Александр Сергеевич Пушкин жил очень давно. Детство Пушкина прошло в Москве. У Саши, так  Александра Сергеевича называли, когда он был мальчиком, была сестра Оля, с которой он играл и которую очень любил всю жизнь, и брат </a:t>
            </a:r>
            <a:r>
              <a:rPr lang="ru-RU" sz="1300" dirty="0" err="1">
                <a:latin typeface="Times New Roman" pitchFamily="18" charset="0"/>
                <a:cs typeface="Times New Roman" pitchFamily="18" charset="0"/>
              </a:rPr>
              <a:t>Левушка</a:t>
            </a:r>
            <a:r>
              <a:rPr lang="ru-RU" sz="1300" dirty="0">
                <a:latin typeface="Times New Roman" pitchFamily="18" charset="0"/>
                <a:cs typeface="Times New Roman" pitchFamily="18" charset="0"/>
              </a:rPr>
              <a:t>- младший в семье.</a:t>
            </a:r>
          </a:p>
          <a:p>
            <a:pPr algn="just"/>
            <a:r>
              <a:rPr lang="ru-RU" sz="1300" dirty="0">
                <a:latin typeface="Times New Roman" pitchFamily="18" charset="0"/>
                <a:cs typeface="Times New Roman" pitchFamily="18" charset="0"/>
              </a:rPr>
              <a:t>       У отца Пушкина была  большая библиотека, в семье Пушкиных все любили книги. Дядя Пушкина, Василий Львович, был поэтом. Писал стихи и отец Саши. Русскому языку его учили бабушка Мария Алексеевна и любимая няня Арина Родионовна, которая знала много русских народных песен, сказок и замечательно</a:t>
            </a:r>
          </a:p>
        </p:txBody>
      </p:sp>
      <p:sp>
        <p:nvSpPr>
          <p:cNvPr id="63492" name="Text Box 5"/>
          <p:cNvSpPr txBox="1">
            <a:spLocks noChangeArrowheads="1"/>
          </p:cNvSpPr>
          <p:nvPr/>
        </p:nvSpPr>
        <p:spPr bwMode="auto">
          <a:xfrm>
            <a:off x="476250" y="179388"/>
            <a:ext cx="5976938" cy="1312862"/>
          </a:xfrm>
          <a:prstGeom prst="rect">
            <a:avLst/>
          </a:prstGeom>
          <a:noFill/>
          <a:ln w="9525">
            <a:noFill/>
            <a:miter lim="800000"/>
            <a:headEnd/>
            <a:tailEnd/>
          </a:ln>
        </p:spPr>
        <p:txBody>
          <a:bodyPr>
            <a:spAutoFit/>
          </a:bodyPr>
          <a:lstStyle/>
          <a:p>
            <a:pPr algn="ctr"/>
            <a:r>
              <a:rPr lang="ru-RU" sz="2000" b="1">
                <a:solidFill>
                  <a:srgbClr val="000000"/>
                </a:solidFill>
                <a:latin typeface="Monotype Corsiva" pitchFamily="66" charset="0"/>
              </a:rPr>
              <a:t>Конспект занятия  по ознакомлению с  художественной литературой</a:t>
            </a:r>
            <a:r>
              <a:rPr lang="ru-RU" sz="1600">
                <a:latin typeface="Monotype Corsiva" pitchFamily="66" charset="0"/>
              </a:rPr>
              <a:t>  </a:t>
            </a:r>
            <a:r>
              <a:rPr lang="ru-RU" sz="2000" b="1">
                <a:latin typeface="Monotype Corsiva" pitchFamily="66" charset="0"/>
              </a:rPr>
              <a:t>детей старшей группы</a:t>
            </a:r>
            <a:r>
              <a:rPr lang="ru-RU" sz="2000">
                <a:latin typeface="Monotype Corsiva" pitchFamily="66" charset="0"/>
              </a:rPr>
              <a:t> </a:t>
            </a:r>
          </a:p>
          <a:p>
            <a:pPr algn="ctr"/>
            <a:r>
              <a:rPr lang="ru-RU" sz="1600" b="1">
                <a:solidFill>
                  <a:srgbClr val="000000"/>
                </a:solidFill>
                <a:latin typeface="Monotype Corsiva" pitchFamily="66" charset="0"/>
              </a:rPr>
              <a:t>« Стихотворение   А.С. Пушкина  «У Лукоморья дуб зеленый...»</a:t>
            </a:r>
            <a:r>
              <a:rPr lang="ru-RU" sz="1600">
                <a:latin typeface="Monotype Corsiva" pitchFamily="66" charset="0"/>
              </a:rPr>
              <a:t>   </a:t>
            </a:r>
          </a:p>
          <a:p>
            <a:pPr algn="ctr">
              <a:spcBef>
                <a:spcPct val="50000"/>
              </a:spcBef>
            </a:pPr>
            <a:endParaRPr lang="ru-RU" sz="1600">
              <a:latin typeface="Monotype Corsiva" pitchFamily="66" charset="0"/>
            </a:endParaRPr>
          </a:p>
        </p:txBody>
      </p:sp>
      <p:sp>
        <p:nvSpPr>
          <p:cNvPr id="63493"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60</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015.jpg"/>
          <p:cNvPicPr>
            <a:picLocks noChangeAspect="1"/>
          </p:cNvPicPr>
          <p:nvPr/>
        </p:nvPicPr>
        <p:blipFill>
          <a:blip r:embed="rId2"/>
          <a:stretch>
            <a:fillRect/>
          </a:stretch>
        </p:blipFill>
        <p:spPr>
          <a:xfrm>
            <a:off x="0" y="3166"/>
            <a:ext cx="6858000" cy="9137667"/>
          </a:xfrm>
          <a:prstGeom prst="rect">
            <a:avLst/>
          </a:prstGeom>
        </p:spPr>
      </p:pic>
      <p:sp>
        <p:nvSpPr>
          <p:cNvPr id="64515" name="TextBox 4"/>
          <p:cNvSpPr txBox="1">
            <a:spLocks noChangeArrowheads="1"/>
          </p:cNvSpPr>
          <p:nvPr/>
        </p:nvSpPr>
        <p:spPr bwMode="auto">
          <a:xfrm>
            <a:off x="428625" y="285750"/>
            <a:ext cx="6000750" cy="1570038"/>
          </a:xfrm>
          <a:prstGeom prst="rect">
            <a:avLst/>
          </a:prstGeom>
          <a:noFill/>
          <a:ln w="9525">
            <a:noFill/>
            <a:miter lim="800000"/>
            <a:headEnd/>
            <a:tailEnd/>
          </a:ln>
        </p:spPr>
        <p:txBody>
          <a:bodyPr>
            <a:spAutoFit/>
          </a:bodyPr>
          <a:lstStyle/>
          <a:p>
            <a:pPr algn="just"/>
            <a:r>
              <a:rPr lang="ru-RU">
                <a:latin typeface="Times New Roman" pitchFamily="18" charset="0"/>
                <a:cs typeface="Times New Roman" pitchFamily="18" charset="0"/>
              </a:rPr>
              <a:t> </a:t>
            </a:r>
            <a:r>
              <a:rPr lang="ru-RU" sz="1300">
                <a:latin typeface="Times New Roman" pitchFamily="18" charset="0"/>
                <a:cs typeface="Times New Roman" pitchFamily="18" charset="0"/>
              </a:rPr>
              <a:t>их рассказывала. Много времени проводил Саша со своим дядькой, так называли крепостного слугу, приставленного к мальчикам. Дядька Никита Козлов водил Сашу гулять по Москве и рассказывал ему про этот город. Пушкин сочинял стихи с детства. Когда ему было немногим больше трех лет, на вопрос отца «Почему ты не спишь?» Саша ответил: «Стихи сочиняю». Мальчиком Саша читал свои стихи Оле, она была первым его критиком (</a:t>
            </a:r>
            <a:r>
              <a:rPr lang="ru-RU" sz="1300" i="1">
                <a:latin typeface="Times New Roman" pitchFamily="18" charset="0"/>
                <a:cs typeface="Times New Roman" pitchFamily="18" charset="0"/>
              </a:rPr>
              <a:t>критик оценивает написанное и высказывает замечания</a:t>
            </a:r>
            <a:r>
              <a:rPr lang="ru-RU" sz="1300">
                <a:latin typeface="Times New Roman" pitchFamily="18" charset="0"/>
                <a:cs typeface="Times New Roman" pitchFamily="18" charset="0"/>
              </a:rPr>
              <a:t>). Когда Саше исполнилось </a:t>
            </a:r>
          </a:p>
        </p:txBody>
      </p:sp>
      <p:sp>
        <p:nvSpPr>
          <p:cNvPr id="64516" name="TextBox 7"/>
          <p:cNvSpPr txBox="1">
            <a:spLocks noChangeArrowheads="1"/>
          </p:cNvSpPr>
          <p:nvPr/>
        </p:nvSpPr>
        <p:spPr bwMode="auto">
          <a:xfrm>
            <a:off x="428625" y="1785938"/>
            <a:ext cx="3571875" cy="3663950"/>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одиннадцать лет (</a:t>
            </a:r>
            <a:r>
              <a:rPr lang="ru-RU" sz="1300" i="1">
                <a:latin typeface="Times New Roman" pitchFamily="18" charset="0"/>
                <a:cs typeface="Times New Roman" pitchFamily="18" charset="0"/>
              </a:rPr>
              <a:t>как сейчас пятиклассникам</a:t>
            </a:r>
            <a:r>
              <a:rPr lang="ru-RU" sz="1300">
                <a:latin typeface="Times New Roman" pitchFamily="18" charset="0"/>
                <a:cs typeface="Times New Roman" pitchFamily="18" charset="0"/>
              </a:rPr>
              <a:t>), его отвезли в  Царское Село, теперь это город Пушкин (</a:t>
            </a:r>
            <a:r>
              <a:rPr lang="ru-RU" sz="1300" i="1">
                <a:latin typeface="Times New Roman" pitchFamily="18" charset="0"/>
                <a:cs typeface="Times New Roman" pitchFamily="18" charset="0"/>
              </a:rPr>
              <a:t>показ открытки с видами Лицея</a:t>
            </a:r>
            <a:r>
              <a:rPr lang="ru-RU" sz="1300">
                <a:latin typeface="Times New Roman" pitchFamily="18" charset="0"/>
                <a:cs typeface="Times New Roman" pitchFamily="18" charset="0"/>
              </a:rPr>
              <a:t>), и отдали в Лицей, так называлась школа для мальчиков из дворянских семей. В Лицее Саша познакомился со многими мальчиками и на всю жизнь полюбил своих друзей детства: Ивана Пущина, Антона Дельвига, Вильгельма Кюхельбекера. Пушкин умел дружить, и все, кто его знали, говорили, что это был настоящий друг. В Лицее Пушкин продолжал писать стихи и был лучшим лицейским поэтом. Его стихи напечатали во взрослом журнале. Известные поэты Державин, Жуковский, Крылов ценили и любили стихи юного Пушкина.</a:t>
            </a:r>
          </a:p>
          <a:p>
            <a:pPr algn="just"/>
            <a:r>
              <a:rPr lang="ru-RU" sz="1300">
                <a:latin typeface="Times New Roman" pitchFamily="18" charset="0"/>
                <a:cs typeface="Times New Roman" pitchFamily="18" charset="0"/>
              </a:rPr>
              <a:t>       Он много путешествовал, любил театр. </a:t>
            </a:r>
          </a:p>
          <a:p>
            <a:pPr algn="just"/>
            <a:endParaRPr lang="ru-RU" sz="1300">
              <a:latin typeface="Times New Roman" pitchFamily="18" charset="0"/>
              <a:cs typeface="Times New Roman" pitchFamily="18" charset="0"/>
            </a:endParaRPr>
          </a:p>
        </p:txBody>
      </p:sp>
      <p:pic>
        <p:nvPicPr>
          <p:cNvPr id="64517" name="Picture 3" descr="G:\портфолио\Левина А.И. 79\статья для журнала Левина А.И. МДОУ № 79\4.jpg"/>
          <p:cNvPicPr>
            <a:picLocks noChangeAspect="1" noChangeArrowheads="1"/>
          </p:cNvPicPr>
          <p:nvPr/>
        </p:nvPicPr>
        <p:blipFill>
          <a:blip r:embed="rId3" cstate="email"/>
          <a:srcRect/>
          <a:stretch>
            <a:fillRect/>
          </a:stretch>
        </p:blipFill>
        <p:spPr bwMode="auto">
          <a:xfrm>
            <a:off x="4292600" y="2195513"/>
            <a:ext cx="1903413" cy="2657475"/>
          </a:xfrm>
          <a:prstGeom prst="rect">
            <a:avLst/>
          </a:prstGeom>
          <a:noFill/>
          <a:ln w="9525">
            <a:noFill/>
            <a:miter lim="800000"/>
            <a:headEnd/>
            <a:tailEnd/>
          </a:ln>
        </p:spPr>
      </p:pic>
      <p:sp>
        <p:nvSpPr>
          <p:cNvPr id="64518" name="TextBox 8"/>
          <p:cNvSpPr txBox="1">
            <a:spLocks noChangeArrowheads="1"/>
          </p:cNvSpPr>
          <p:nvPr/>
        </p:nvSpPr>
        <p:spPr bwMode="auto">
          <a:xfrm>
            <a:off x="357188" y="5214938"/>
            <a:ext cx="6143625" cy="3068637"/>
          </a:xfrm>
          <a:prstGeom prst="rect">
            <a:avLst/>
          </a:prstGeom>
          <a:noFill/>
          <a:ln w="9525">
            <a:noFill/>
            <a:miter lim="800000"/>
            <a:headEnd/>
            <a:tailEnd/>
          </a:ln>
        </p:spPr>
        <p:txBody>
          <a:bodyPr>
            <a:spAutoFit/>
          </a:bodyPr>
          <a:lstStyle/>
          <a:p>
            <a:pPr indent="361950" algn="just"/>
            <a:r>
              <a:rPr lang="ru-RU" sz="1300">
                <a:latin typeface="Times New Roman" pitchFamily="18" charset="0"/>
                <a:cs typeface="Times New Roman" pitchFamily="18" charset="0"/>
              </a:rPr>
              <a:t>В детстве и молодости Пушкин много жил в деревне. Он хорошо знал деревню, любил осень и сочинял стихи о природе .</a:t>
            </a:r>
          </a:p>
          <a:p>
            <a:pPr indent="361950" algn="just"/>
            <a:r>
              <a:rPr lang="ru-RU" sz="1300">
                <a:latin typeface="Times New Roman" pitchFamily="18" charset="0"/>
                <a:cs typeface="Times New Roman" pitchFamily="18" charset="0"/>
              </a:rPr>
              <a:t>Женился Пушкин на Наталье Николаевне Гончаровой. У Пушкина было четверо детей. Он их очень любил, играл с ними, хотя всегда был занят — выпускал журнал, писал стихи, повести, рассказы, сказки.</a:t>
            </a:r>
          </a:p>
          <a:p>
            <a:pPr indent="361950" algn="just"/>
            <a:r>
              <a:rPr lang="ru-RU" sz="1300">
                <a:latin typeface="Times New Roman" pitchFamily="18" charset="0"/>
                <a:cs typeface="Times New Roman" pitchFamily="18" charset="0"/>
              </a:rPr>
              <a:t>Александр Сергеевич Пушкин, наш  лучший поэт, ушел из жизни в расцвете сил. Он погиб на дуэли (</a:t>
            </a:r>
            <a:r>
              <a:rPr lang="ru-RU" sz="1300" i="1">
                <a:latin typeface="Times New Roman" pitchFamily="18" charset="0"/>
                <a:cs typeface="Times New Roman" pitchFamily="18" charset="0"/>
              </a:rPr>
              <a:t>так называется поединок</a:t>
            </a:r>
            <a:r>
              <a:rPr lang="ru-RU" sz="1300">
                <a:latin typeface="Times New Roman" pitchFamily="18" charset="0"/>
                <a:cs typeface="Times New Roman" pitchFamily="18" charset="0"/>
              </a:rPr>
              <a:t>). Но Пушкина не забыли. Его помнят и любят в нашей стране и во всем мире. </a:t>
            </a:r>
          </a:p>
          <a:p>
            <a:pPr indent="361950" algn="just"/>
            <a:r>
              <a:rPr lang="ru-RU" sz="1300" i="1">
                <a:latin typeface="Times New Roman" pitchFamily="18" charset="0"/>
                <a:cs typeface="Times New Roman" pitchFamily="18" charset="0"/>
              </a:rPr>
              <a:t>3.Хотите послушать стихотворение А.С.Пушкина?</a:t>
            </a:r>
          </a:p>
          <a:p>
            <a:pPr indent="361950" algn="just"/>
            <a:r>
              <a:rPr lang="ru-RU" sz="1300">
                <a:latin typeface="Times New Roman" pitchFamily="18" charset="0"/>
              </a:rPr>
              <a:t>У лукоморья дуб зелёный…</a:t>
            </a:r>
          </a:p>
          <a:p>
            <a:pPr indent="361950" algn="just"/>
            <a:r>
              <a:rPr lang="ru-RU" sz="1300" i="1">
                <a:latin typeface="Times New Roman" pitchFamily="18" charset="0"/>
                <a:cs typeface="Times New Roman" pitchFamily="18" charset="0"/>
              </a:rPr>
              <a:t>4</a:t>
            </a:r>
            <a:r>
              <a:rPr lang="ru-RU" sz="1300">
                <a:latin typeface="Times New Roman" pitchFamily="18" charset="0"/>
                <a:cs typeface="Times New Roman" pitchFamily="18" charset="0"/>
              </a:rPr>
              <a:t>.-Дети, это стихотворение- начало к большой поэме А.С.Пушкина «Руслан и Людмила» (</a:t>
            </a:r>
            <a:r>
              <a:rPr lang="ru-RU" sz="1300" i="1">
                <a:latin typeface="Times New Roman" pitchFamily="18" charset="0"/>
                <a:cs typeface="Times New Roman" pitchFamily="18" charset="0"/>
              </a:rPr>
              <a:t>показать книгу А.С.Пушкина «Руслан и Людмила»)</a:t>
            </a:r>
            <a:endParaRPr lang="ru-RU" sz="1300">
              <a:latin typeface="Times New Roman" pitchFamily="18" charset="0"/>
              <a:cs typeface="Times New Roman" pitchFamily="18" charset="0"/>
            </a:endParaRPr>
          </a:p>
          <a:p>
            <a:pPr indent="361950" algn="just"/>
            <a:r>
              <a:rPr lang="ru-RU" sz="1300">
                <a:latin typeface="Times New Roman" pitchFamily="18" charset="0"/>
                <a:cs typeface="Times New Roman" pitchFamily="18" charset="0"/>
              </a:rPr>
              <a:t>-Каким словом начинает Пушкин своё стихотворение? </a:t>
            </a:r>
          </a:p>
          <a:p>
            <a:pPr indent="361950" algn="just"/>
            <a:r>
              <a:rPr lang="ru-RU" sz="1300">
                <a:latin typeface="Times New Roman" pitchFamily="18" charset="0"/>
                <a:cs typeface="Times New Roman" pitchFamily="18" charset="0"/>
              </a:rPr>
              <a:t>-Что такое </a:t>
            </a:r>
            <a:r>
              <a:rPr lang="ru-RU" sz="1300" i="1">
                <a:latin typeface="Times New Roman" pitchFamily="18" charset="0"/>
                <a:cs typeface="Times New Roman" pitchFamily="18" charset="0"/>
              </a:rPr>
              <a:t>лукоморье?</a:t>
            </a:r>
            <a:endParaRPr lang="ru-RU" sz="1300">
              <a:latin typeface="Times New Roman" pitchFamily="18" charset="0"/>
              <a:cs typeface="Times New Roman" pitchFamily="18" charset="0"/>
            </a:endParaRPr>
          </a:p>
          <a:p>
            <a:pPr indent="361950" algn="just"/>
            <a:endParaRPr lang="ru-RU" sz="1300">
              <a:latin typeface="Times New Roman" pitchFamily="18" charset="0"/>
              <a:cs typeface="Times New Roman" pitchFamily="18" charset="0"/>
            </a:endParaRPr>
          </a:p>
        </p:txBody>
      </p:sp>
      <p:sp>
        <p:nvSpPr>
          <p:cNvPr id="64519"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61</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5.jpg"/>
          <p:cNvPicPr>
            <a:picLocks noChangeAspect="1"/>
          </p:cNvPicPr>
          <p:nvPr/>
        </p:nvPicPr>
        <p:blipFill>
          <a:blip r:embed="rId2"/>
          <a:stretch>
            <a:fillRect/>
          </a:stretch>
        </p:blipFill>
        <p:spPr>
          <a:xfrm>
            <a:off x="0" y="3166"/>
            <a:ext cx="6858000" cy="9137667"/>
          </a:xfrm>
          <a:prstGeom prst="rect">
            <a:avLst/>
          </a:prstGeom>
        </p:spPr>
      </p:pic>
      <p:sp>
        <p:nvSpPr>
          <p:cNvPr id="65539" name="TextBox 7"/>
          <p:cNvSpPr txBox="1">
            <a:spLocks noChangeArrowheads="1"/>
          </p:cNvSpPr>
          <p:nvPr/>
        </p:nvSpPr>
        <p:spPr bwMode="auto">
          <a:xfrm>
            <a:off x="357188" y="214313"/>
            <a:ext cx="6143625" cy="8029575"/>
          </a:xfrm>
          <a:prstGeom prst="rect">
            <a:avLst/>
          </a:prstGeom>
          <a:noFill/>
          <a:ln w="9525">
            <a:noFill/>
            <a:miter lim="800000"/>
            <a:headEnd/>
            <a:tailEnd/>
          </a:ln>
        </p:spPr>
        <p:txBody>
          <a:bodyPr>
            <a:spAutoFit/>
          </a:bodyPr>
          <a:lstStyle/>
          <a:p>
            <a:pPr algn="just"/>
            <a:r>
              <a:rPr lang="ru-RU" sz="1300" dirty="0">
                <a:latin typeface="Times New Roman" pitchFamily="18" charset="0"/>
                <a:cs typeface="Times New Roman" pitchFamily="18" charset="0"/>
              </a:rPr>
              <a:t>-Как вы его себе представляете? («</a:t>
            </a:r>
            <a:r>
              <a:rPr lang="ru-RU" sz="1300" i="1" dirty="0">
                <a:latin typeface="Times New Roman" pitchFamily="18" charset="0"/>
                <a:cs typeface="Times New Roman" pitchFamily="18" charset="0"/>
              </a:rPr>
              <a:t>огромный</a:t>
            </a:r>
            <a:r>
              <a:rPr lang="ru-RU" sz="1300" dirty="0">
                <a:latin typeface="Times New Roman" pitchFamily="18" charset="0"/>
                <a:cs typeface="Times New Roman" pitchFamily="18" charset="0"/>
              </a:rPr>
              <a:t>», такой, «</a:t>
            </a:r>
            <a:r>
              <a:rPr lang="ru-RU" sz="1300" i="1" dirty="0">
                <a:latin typeface="Times New Roman" pitchFamily="18" charset="0"/>
                <a:cs typeface="Times New Roman" pitchFamily="18" charset="0"/>
              </a:rPr>
              <a:t>что ни в сказке сказать, ни пером описать</a:t>
            </a:r>
            <a:r>
              <a:rPr lang="ru-RU" sz="1300" dirty="0">
                <a:latin typeface="Times New Roman" pitchFamily="18" charset="0"/>
                <a:cs typeface="Times New Roman" pitchFamily="18" charset="0"/>
              </a:rPr>
              <a:t>», «</a:t>
            </a:r>
            <a:r>
              <a:rPr lang="ru-RU" sz="1300" i="1" dirty="0">
                <a:latin typeface="Times New Roman" pitchFamily="18" charset="0"/>
                <a:cs typeface="Times New Roman" pitchFamily="18" charset="0"/>
              </a:rPr>
              <a:t>черный, со сверкающий глазами кот</a:t>
            </a:r>
            <a:r>
              <a:rPr lang="ru-RU" sz="1300" dirty="0">
                <a:latin typeface="Times New Roman" pitchFamily="18" charset="0"/>
                <a:cs typeface="Times New Roman" pitchFamily="18" charset="0"/>
              </a:rPr>
              <a:t>», который умеет и песни петь, и сказки говорить, берег бескрайнего моря.</a:t>
            </a:r>
          </a:p>
          <a:p>
            <a:pPr algn="just"/>
            <a:r>
              <a:rPr lang="ru-RU" sz="1300" dirty="0">
                <a:latin typeface="Times New Roman" pitchFamily="18" charset="0"/>
                <a:cs typeface="Times New Roman" pitchFamily="18" charset="0"/>
              </a:rPr>
              <a:t>-Какие слова подобрал Пушкин, чтобы описать чудеса? (</a:t>
            </a:r>
            <a:r>
              <a:rPr lang="ru-RU" sz="1300" i="1" dirty="0">
                <a:latin typeface="Times New Roman" pitchFamily="18" charset="0"/>
                <a:cs typeface="Times New Roman" pitchFamily="18" charset="0"/>
              </a:rPr>
              <a:t>неведомых дорожках, невиданных зверей,  избушка на курьих ножках)</a:t>
            </a:r>
            <a:endParaRPr lang="ru-RU" sz="1300"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-Как вы понимаете слово </a:t>
            </a:r>
            <a:r>
              <a:rPr lang="ru-RU" sz="1300" i="1" dirty="0">
                <a:latin typeface="Times New Roman" pitchFamily="18" charset="0"/>
                <a:cs typeface="Times New Roman" pitchFamily="18" charset="0"/>
              </a:rPr>
              <a:t>мимоходом? </a:t>
            </a:r>
            <a:endParaRPr lang="ru-RU" sz="1300"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-Как его нужно произносить? </a:t>
            </a:r>
          </a:p>
          <a:p>
            <a:pPr algn="just"/>
            <a:r>
              <a:rPr lang="ru-RU" sz="1300" dirty="0">
                <a:latin typeface="Times New Roman" pitchFamily="18" charset="0"/>
                <a:cs typeface="Times New Roman" pitchFamily="18" charset="0"/>
              </a:rPr>
              <a:t>-Почему строки («</a:t>
            </a:r>
            <a:r>
              <a:rPr lang="ru-RU" sz="1300" i="1" dirty="0">
                <a:latin typeface="Times New Roman" pitchFamily="18" charset="0"/>
                <a:cs typeface="Times New Roman" pitchFamily="18" charset="0"/>
              </a:rPr>
              <a:t>Там королевич мимоходом пленяет грозного царя</a:t>
            </a:r>
            <a:r>
              <a:rPr lang="ru-RU" sz="1300" dirty="0">
                <a:latin typeface="Times New Roman" pitchFamily="18" charset="0"/>
                <a:cs typeface="Times New Roman" pitchFamily="18" charset="0"/>
              </a:rPr>
              <a:t>») мы читаем с юмором?</a:t>
            </a:r>
          </a:p>
          <a:p>
            <a:pPr algn="just"/>
            <a:r>
              <a:rPr lang="ru-RU" sz="1300" dirty="0">
                <a:latin typeface="Times New Roman" pitchFamily="18" charset="0"/>
                <a:cs typeface="Times New Roman" pitchFamily="18" charset="0"/>
              </a:rPr>
              <a:t>-Дети, а вы заметили в стихотворении устаревшие слова: </a:t>
            </a:r>
            <a:r>
              <a:rPr lang="ru-RU" sz="1300" i="1" dirty="0">
                <a:latin typeface="Times New Roman" pitchFamily="18" charset="0"/>
                <a:cs typeface="Times New Roman" pitchFamily="18" charset="0"/>
              </a:rPr>
              <a:t>дол, видений, брег, чредой?</a:t>
            </a:r>
            <a:endParaRPr lang="ru-RU" sz="1300"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-Как их нужно читать?(выразительно, напевно,  торжественно :«</a:t>
            </a:r>
            <a:r>
              <a:rPr lang="ru-RU" sz="1300" i="1" dirty="0">
                <a:latin typeface="Times New Roman" pitchFamily="18" charset="0"/>
                <a:cs typeface="Times New Roman" pitchFamily="18" charset="0"/>
              </a:rPr>
              <a:t>Там лес и дол видений полны…</a:t>
            </a:r>
            <a:r>
              <a:rPr lang="ru-RU" sz="1300" dirty="0">
                <a:latin typeface="Times New Roman" pitchFamily="18" charset="0"/>
                <a:cs typeface="Times New Roman" pitchFamily="18" charset="0"/>
              </a:rPr>
              <a:t>»)</a:t>
            </a:r>
          </a:p>
          <a:p>
            <a:pPr algn="just"/>
            <a:r>
              <a:rPr lang="ru-RU" sz="1300" dirty="0">
                <a:latin typeface="Times New Roman" pitchFamily="18" charset="0"/>
                <a:cs typeface="Times New Roman" pitchFamily="18" charset="0"/>
              </a:rPr>
              <a:t>-Подумайте, как прочитать те строки, в которых А.С.Пушкин рассказывает о сказочных героях? (спокойно, не торопясь, выразительно).</a:t>
            </a:r>
          </a:p>
          <a:p>
            <a:pPr algn="just"/>
            <a:r>
              <a:rPr lang="ru-RU" sz="1300" i="1" dirty="0">
                <a:latin typeface="Times New Roman" pitchFamily="18" charset="0"/>
                <a:cs typeface="Times New Roman" pitchFamily="18" charset="0"/>
              </a:rPr>
              <a:t>В темнице там царевна тужит, </a:t>
            </a:r>
            <a:endParaRPr lang="ru-RU" sz="1300" dirty="0">
              <a:latin typeface="Times New Roman" pitchFamily="18" charset="0"/>
              <a:cs typeface="Times New Roman" pitchFamily="18" charset="0"/>
            </a:endParaRPr>
          </a:p>
          <a:p>
            <a:pPr algn="just"/>
            <a:r>
              <a:rPr lang="ru-RU" sz="1300" i="1" dirty="0">
                <a:latin typeface="Times New Roman" pitchFamily="18" charset="0"/>
                <a:cs typeface="Times New Roman" pitchFamily="18" charset="0"/>
              </a:rPr>
              <a:t>А бурый волк ей верно служит.</a:t>
            </a:r>
            <a:endParaRPr lang="ru-RU" sz="1300" dirty="0">
              <a:latin typeface="Times New Roman" pitchFamily="18" charset="0"/>
              <a:cs typeface="Times New Roman" pitchFamily="18" charset="0"/>
            </a:endParaRPr>
          </a:p>
          <a:p>
            <a:pPr algn="just"/>
            <a:r>
              <a:rPr lang="ru-RU" sz="1300" i="1" dirty="0">
                <a:latin typeface="Times New Roman" pitchFamily="18" charset="0"/>
                <a:cs typeface="Times New Roman" pitchFamily="18" charset="0"/>
              </a:rPr>
              <a:t>Там царь </a:t>
            </a:r>
            <a:r>
              <a:rPr lang="ru-RU" sz="1300" i="1" dirty="0" err="1">
                <a:latin typeface="Times New Roman" pitchFamily="18" charset="0"/>
                <a:cs typeface="Times New Roman" pitchFamily="18" charset="0"/>
              </a:rPr>
              <a:t>Кащей</a:t>
            </a:r>
            <a:r>
              <a:rPr lang="ru-RU" sz="1300" i="1" dirty="0">
                <a:latin typeface="Times New Roman" pitchFamily="18" charset="0"/>
                <a:cs typeface="Times New Roman" pitchFamily="18" charset="0"/>
              </a:rPr>
              <a:t> над златом чахнет.</a:t>
            </a:r>
            <a:endParaRPr lang="ru-RU" sz="1300"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-Дети, с какими произведениями сходны строки стихотворения «</a:t>
            </a:r>
            <a:r>
              <a:rPr lang="ru-RU" sz="1300" i="1" dirty="0">
                <a:latin typeface="Times New Roman" pitchFamily="18" charset="0"/>
                <a:cs typeface="Times New Roman" pitchFamily="18" charset="0"/>
              </a:rPr>
              <a:t>Там русский дух, там Русью пахнет</a:t>
            </a:r>
            <a:r>
              <a:rPr lang="ru-RU" sz="1300" dirty="0">
                <a:latin typeface="Times New Roman" pitchFamily="18" charset="0"/>
                <a:cs typeface="Times New Roman" pitchFamily="18" charset="0"/>
              </a:rPr>
              <a:t>»? (со сказками).</a:t>
            </a:r>
          </a:p>
          <a:p>
            <a:pPr algn="just"/>
            <a:r>
              <a:rPr lang="ru-RU" sz="1300" dirty="0">
                <a:latin typeface="Times New Roman" pitchFamily="18" charset="0"/>
                <a:cs typeface="Times New Roman" pitchFamily="18" charset="0"/>
              </a:rPr>
              <a:t>-Был ли там А.С.Пушкин?</a:t>
            </a:r>
            <a:r>
              <a:rPr lang="ru-RU" sz="1300" i="1" dirty="0">
                <a:latin typeface="Times New Roman" pitchFamily="18" charset="0"/>
                <a:cs typeface="Times New Roman" pitchFamily="18" charset="0"/>
              </a:rPr>
              <a:t>«И там я был, и мед я пил;</a:t>
            </a:r>
            <a:endParaRPr lang="ru-RU" sz="1300" dirty="0">
              <a:latin typeface="Times New Roman" pitchFamily="18" charset="0"/>
              <a:cs typeface="Times New Roman" pitchFamily="18" charset="0"/>
            </a:endParaRPr>
          </a:p>
          <a:p>
            <a:pPr algn="just"/>
            <a:r>
              <a:rPr lang="ru-RU" sz="1300" i="1" dirty="0">
                <a:latin typeface="Times New Roman" pitchFamily="18" charset="0"/>
                <a:cs typeface="Times New Roman" pitchFamily="18" charset="0"/>
              </a:rPr>
              <a:t>                                          У моря видел дуб зеленый;</a:t>
            </a:r>
            <a:endParaRPr lang="ru-RU" sz="1300" dirty="0">
              <a:latin typeface="Times New Roman" pitchFamily="18" charset="0"/>
              <a:cs typeface="Times New Roman" pitchFamily="18" charset="0"/>
            </a:endParaRPr>
          </a:p>
          <a:p>
            <a:pPr algn="just"/>
            <a:r>
              <a:rPr lang="ru-RU" sz="1300" i="1" dirty="0">
                <a:latin typeface="Times New Roman" pitchFamily="18" charset="0"/>
                <a:cs typeface="Times New Roman" pitchFamily="18" charset="0"/>
              </a:rPr>
              <a:t>                                          Под ним сидел, и кот ученый</a:t>
            </a:r>
            <a:endParaRPr lang="ru-RU" sz="1300" dirty="0">
              <a:latin typeface="Times New Roman" pitchFamily="18" charset="0"/>
              <a:cs typeface="Times New Roman" pitchFamily="18" charset="0"/>
            </a:endParaRPr>
          </a:p>
          <a:p>
            <a:pPr algn="just"/>
            <a:r>
              <a:rPr lang="ru-RU" sz="1300" i="1" dirty="0">
                <a:latin typeface="Times New Roman" pitchFamily="18" charset="0"/>
                <a:cs typeface="Times New Roman" pitchFamily="18" charset="0"/>
              </a:rPr>
              <a:t>                                          Свои мне сказки говорил...»</a:t>
            </a:r>
            <a:endParaRPr lang="ru-RU" sz="1300"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-Стихотворение  заканчивается так, как часто кончается народная сказка.</a:t>
            </a:r>
          </a:p>
          <a:p>
            <a:pPr algn="just"/>
            <a:r>
              <a:rPr lang="ru-RU" sz="1300" dirty="0">
                <a:latin typeface="Times New Roman" pitchFamily="18" charset="0"/>
                <a:cs typeface="Times New Roman" pitchFamily="18" charset="0"/>
              </a:rPr>
              <a:t>Как следует прочитать концовку?</a:t>
            </a:r>
          </a:p>
          <a:p>
            <a:pPr algn="just"/>
            <a:r>
              <a:rPr lang="ru-RU" sz="1300" i="1" dirty="0">
                <a:latin typeface="Times New Roman" pitchFamily="18" charset="0"/>
                <a:cs typeface="Times New Roman" pitchFamily="18" charset="0"/>
              </a:rPr>
              <a:t>(Дети  читают отдельные строки, строфы выразительно</a:t>
            </a:r>
            <a:r>
              <a:rPr lang="ru-RU" sz="1300" dirty="0">
                <a:latin typeface="Times New Roman" pitchFamily="18" charset="0"/>
                <a:cs typeface="Times New Roman" pitchFamily="18" charset="0"/>
              </a:rPr>
              <a:t>) </a:t>
            </a:r>
          </a:p>
          <a:p>
            <a:pPr algn="just"/>
            <a:r>
              <a:rPr lang="ru-RU" sz="1300" dirty="0">
                <a:latin typeface="Times New Roman" pitchFamily="18" charset="0"/>
                <a:cs typeface="Times New Roman" pitchFamily="18" charset="0"/>
              </a:rPr>
              <a:t>-Дети, это стихотворение выразительно и красиво читает наизусть   заслуженный артист А. Шварц. Хотите послушать?</a:t>
            </a:r>
          </a:p>
          <a:p>
            <a:pPr algn="just"/>
            <a:r>
              <a:rPr lang="ru-RU" sz="1300" i="1" dirty="0">
                <a:latin typeface="Times New Roman" pitchFamily="18" charset="0"/>
                <a:cs typeface="Times New Roman" pitchFamily="18" charset="0"/>
              </a:rPr>
              <a:t>5.(Прослушивание    звукозаписи «У лукоморья дуб зелёный»).</a:t>
            </a:r>
            <a:endParaRPr lang="ru-RU" sz="1300"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-Вам понравилось стихотворение?</a:t>
            </a:r>
          </a:p>
          <a:p>
            <a:pPr algn="just"/>
            <a:r>
              <a:rPr lang="ru-RU" sz="1300" dirty="0">
                <a:latin typeface="Times New Roman" pitchFamily="18" charset="0"/>
                <a:cs typeface="Times New Roman" pitchFamily="18" charset="0"/>
              </a:rPr>
              <a:t>-Как оно называлось?</a:t>
            </a:r>
          </a:p>
          <a:p>
            <a:pPr algn="just"/>
            <a:r>
              <a:rPr lang="ru-RU" sz="1300" dirty="0">
                <a:latin typeface="Times New Roman" pitchFamily="18" charset="0"/>
                <a:cs typeface="Times New Roman" pitchFamily="18" charset="0"/>
              </a:rPr>
              <a:t>-Кто запомнил строки этого стихотворения?</a:t>
            </a:r>
          </a:p>
          <a:p>
            <a:pPr algn="just"/>
            <a:r>
              <a:rPr lang="ru-RU" sz="1300" dirty="0">
                <a:latin typeface="Times New Roman" pitchFamily="18" charset="0"/>
                <a:cs typeface="Times New Roman" pitchFamily="18" charset="0"/>
              </a:rPr>
              <a:t>-Кто автор стихотворения «У лукоморья дуб зелёный..»?</a:t>
            </a:r>
          </a:p>
          <a:p>
            <a:pPr algn="just"/>
            <a:r>
              <a:rPr lang="ru-RU" sz="1300" i="1" dirty="0">
                <a:latin typeface="Times New Roman" pitchFamily="18" charset="0"/>
                <a:cs typeface="Times New Roman" pitchFamily="18" charset="0"/>
              </a:rPr>
              <a:t>6..Активная минутка:</a:t>
            </a:r>
            <a:endParaRPr lang="ru-RU" sz="1300" dirty="0">
              <a:latin typeface="Times New Roman" pitchFamily="18" charset="0"/>
              <a:cs typeface="Times New Roman" pitchFamily="18" charset="0"/>
            </a:endParaRPr>
          </a:p>
          <a:p>
            <a:pPr algn="just"/>
            <a:r>
              <a:rPr lang="ru-RU" sz="1300" dirty="0">
                <a:latin typeface="Times New Roman" pitchFamily="18" charset="0"/>
                <a:cs typeface="Times New Roman" pitchFamily="18" charset="0"/>
              </a:rPr>
              <a:t>-Давайте встанем и покажем, какое огромное </a:t>
            </a:r>
            <a:r>
              <a:rPr lang="ru-RU" sz="1300" i="1" dirty="0">
                <a:latin typeface="Times New Roman" pitchFamily="18" charset="0"/>
                <a:cs typeface="Times New Roman" pitchFamily="18" charset="0"/>
              </a:rPr>
              <a:t>лукоморье</a:t>
            </a:r>
            <a:r>
              <a:rPr lang="ru-RU" sz="1300" dirty="0">
                <a:latin typeface="Times New Roman" pitchFamily="18" charset="0"/>
                <a:cs typeface="Times New Roman" pitchFamily="18" charset="0"/>
              </a:rPr>
              <a:t> описывает А.С.Пушкин. Развели руками. Руки вверх подняли и  показали, какой большой </a:t>
            </a:r>
            <a:r>
              <a:rPr lang="ru-RU" sz="1300" i="1" dirty="0">
                <a:latin typeface="Times New Roman" pitchFamily="18" charset="0"/>
                <a:cs typeface="Times New Roman" pitchFamily="18" charset="0"/>
              </a:rPr>
              <a:t>дуб стоит. </a:t>
            </a:r>
            <a:r>
              <a:rPr lang="ru-RU" sz="1300" dirty="0">
                <a:latin typeface="Times New Roman" pitchFamily="18" charset="0"/>
                <a:cs typeface="Times New Roman" pitchFamily="18" charset="0"/>
              </a:rPr>
              <a:t>Ходьба по кругу друг за другом (</a:t>
            </a:r>
            <a:r>
              <a:rPr lang="ru-RU" sz="1300" i="1" dirty="0">
                <a:latin typeface="Times New Roman" pitchFamily="18" charset="0"/>
                <a:cs typeface="Times New Roman" pitchFamily="18" charset="0"/>
              </a:rPr>
              <a:t>идёт направо- песнь заводит, налево- сказку говорит</a:t>
            </a:r>
            <a:r>
              <a:rPr lang="ru-RU" sz="1300" dirty="0">
                <a:latin typeface="Times New Roman" pitchFamily="18" charset="0"/>
                <a:cs typeface="Times New Roman" pitchFamily="18" charset="0"/>
              </a:rPr>
              <a:t>).  Ходьба по прямой друг за другом (</a:t>
            </a:r>
            <a:r>
              <a:rPr lang="ru-RU" sz="1300" i="1" dirty="0">
                <a:latin typeface="Times New Roman" pitchFamily="18" charset="0"/>
                <a:cs typeface="Times New Roman" pitchFamily="18" charset="0"/>
              </a:rPr>
              <a:t>как тридцать витязей прекрасных</a:t>
            </a:r>
            <a:r>
              <a:rPr lang="ru-RU" sz="1300" dirty="0">
                <a:latin typeface="Times New Roman" pitchFamily="18" charset="0"/>
                <a:cs typeface="Times New Roman" pitchFamily="18" charset="0"/>
              </a:rPr>
              <a:t>).Присели, сложили ручки (показали, </a:t>
            </a:r>
            <a:r>
              <a:rPr lang="ru-RU" sz="1300" i="1" dirty="0">
                <a:latin typeface="Times New Roman" pitchFamily="18" charset="0"/>
                <a:cs typeface="Times New Roman" pitchFamily="18" charset="0"/>
              </a:rPr>
              <a:t>как царевна тужит</a:t>
            </a:r>
            <a:r>
              <a:rPr lang="ru-RU" sz="1300" dirty="0">
                <a:latin typeface="Times New Roman" pitchFamily="18" charset="0"/>
                <a:cs typeface="Times New Roman" pitchFamily="18" charset="0"/>
              </a:rPr>
              <a:t>). Встали. </a:t>
            </a:r>
          </a:p>
        </p:txBody>
      </p:sp>
      <p:sp>
        <p:nvSpPr>
          <p:cNvPr id="6554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62</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015.jpg"/>
          <p:cNvPicPr>
            <a:picLocks noChangeAspect="1"/>
          </p:cNvPicPr>
          <p:nvPr/>
        </p:nvPicPr>
        <p:blipFill>
          <a:blip r:embed="rId2"/>
          <a:stretch>
            <a:fillRect/>
          </a:stretch>
        </p:blipFill>
        <p:spPr>
          <a:xfrm>
            <a:off x="0" y="3166"/>
            <a:ext cx="6858000" cy="9137667"/>
          </a:xfrm>
          <a:prstGeom prst="rect">
            <a:avLst/>
          </a:prstGeom>
        </p:spPr>
      </p:pic>
      <p:sp>
        <p:nvSpPr>
          <p:cNvPr id="66563" name="TextBox 5"/>
          <p:cNvSpPr txBox="1">
            <a:spLocks noChangeArrowheads="1"/>
          </p:cNvSpPr>
          <p:nvPr/>
        </p:nvSpPr>
        <p:spPr bwMode="auto">
          <a:xfrm>
            <a:off x="3500438" y="395288"/>
            <a:ext cx="2786062" cy="2747962"/>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Ходьба по кругу медленным шагом (</a:t>
            </a:r>
            <a:r>
              <a:rPr lang="ru-RU" sz="1300" i="1">
                <a:latin typeface="Times New Roman" pitchFamily="18" charset="0"/>
                <a:cs typeface="Times New Roman" pitchFamily="18" charset="0"/>
              </a:rPr>
              <a:t>там ступа с Бабою Ягой идёт бредёт сама собой</a:t>
            </a:r>
            <a:r>
              <a:rPr lang="ru-RU" sz="1300">
                <a:latin typeface="Times New Roman" pitchFamily="18" charset="0"/>
                <a:cs typeface="Times New Roman" pitchFamily="18" charset="0"/>
              </a:rPr>
              <a:t>). Присели, </a:t>
            </a:r>
          </a:p>
          <a:p>
            <a:pPr algn="just"/>
            <a:r>
              <a:rPr lang="ru-RU" sz="1300">
                <a:latin typeface="Times New Roman" pitchFamily="18" charset="0"/>
                <a:cs typeface="Times New Roman" pitchFamily="18" charset="0"/>
              </a:rPr>
              <a:t>( показали, как Пушкин сидел </a:t>
            </a:r>
            <a:r>
              <a:rPr lang="ru-RU" sz="1300" i="1">
                <a:latin typeface="Times New Roman" pitchFamily="18" charset="0"/>
                <a:cs typeface="Times New Roman" pitchFamily="18" charset="0"/>
              </a:rPr>
              <a:t>под дубом и мёд пил</a:t>
            </a:r>
            <a:r>
              <a:rPr lang="ru-RU" sz="1300">
                <a:latin typeface="Times New Roman" pitchFamily="18" charset="0"/>
                <a:cs typeface="Times New Roman" pitchFamily="18" charset="0"/>
              </a:rPr>
              <a:t>). Встали, посмотрели друг на друга, улыбнулись, присели на стульчики.</a:t>
            </a:r>
          </a:p>
          <a:p>
            <a:pPr algn="just"/>
            <a:r>
              <a:rPr lang="ru-RU" sz="1300" i="1">
                <a:latin typeface="Times New Roman" pitchFamily="18" charset="0"/>
                <a:cs typeface="Times New Roman" pitchFamily="18" charset="0"/>
              </a:rPr>
              <a:t>7.</a:t>
            </a:r>
            <a:r>
              <a:rPr lang="ru-RU" sz="1300">
                <a:latin typeface="Times New Roman" pitchFamily="18" charset="0"/>
                <a:cs typeface="Times New Roman" pitchFamily="18" charset="0"/>
              </a:rPr>
              <a:t>-Дети, вокруг чего происходят все чудеса в этом стихотворении? (</a:t>
            </a:r>
            <a:r>
              <a:rPr lang="ru-RU" sz="1300" i="1">
                <a:latin typeface="Times New Roman" pitchFamily="18" charset="0"/>
                <a:cs typeface="Times New Roman" pitchFamily="18" charset="0"/>
              </a:rPr>
              <a:t>вокруг дуба).</a:t>
            </a:r>
            <a:r>
              <a:rPr lang="ru-RU" sz="1300">
                <a:latin typeface="Times New Roman" pitchFamily="18" charset="0"/>
                <a:cs typeface="Times New Roman" pitchFamily="18" charset="0"/>
              </a:rPr>
              <a:t> </a:t>
            </a:r>
          </a:p>
          <a:p>
            <a:pPr algn="just"/>
            <a:r>
              <a:rPr lang="ru-RU" sz="1300">
                <a:latin typeface="Times New Roman" pitchFamily="18" charset="0"/>
                <a:cs typeface="Times New Roman" pitchFamily="18" charset="0"/>
              </a:rPr>
              <a:t>-Какого он цвета? (</a:t>
            </a:r>
            <a:r>
              <a:rPr lang="ru-RU" sz="1300" i="1">
                <a:latin typeface="Times New Roman" pitchFamily="18" charset="0"/>
                <a:cs typeface="Times New Roman" pitchFamily="18" charset="0"/>
              </a:rPr>
              <a:t>зелёный</a:t>
            </a:r>
            <a:r>
              <a:rPr lang="ru-RU" sz="1300">
                <a:latin typeface="Times New Roman" pitchFamily="18" charset="0"/>
                <a:cs typeface="Times New Roman" pitchFamily="18" charset="0"/>
              </a:rPr>
              <a:t>)</a:t>
            </a:r>
          </a:p>
          <a:p>
            <a:endParaRPr lang="ru-RU" sz="1300">
              <a:latin typeface="Times New Roman" pitchFamily="18" charset="0"/>
              <a:cs typeface="Times New Roman" pitchFamily="18" charset="0"/>
            </a:endParaRPr>
          </a:p>
          <a:p>
            <a:endParaRPr lang="ru-RU">
              <a:latin typeface="Calibri" pitchFamily="34" charset="0"/>
            </a:endParaRPr>
          </a:p>
        </p:txBody>
      </p:sp>
      <p:sp>
        <p:nvSpPr>
          <p:cNvPr id="66564" name="TextBox 6"/>
          <p:cNvSpPr txBox="1">
            <a:spLocks noChangeArrowheads="1"/>
          </p:cNvSpPr>
          <p:nvPr/>
        </p:nvSpPr>
        <p:spPr bwMode="auto">
          <a:xfrm>
            <a:off x="404813" y="2987675"/>
            <a:ext cx="6143625" cy="4349750"/>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-А что было на дубе том? (</a:t>
            </a:r>
            <a:r>
              <a:rPr lang="ru-RU" sz="1300" i="1">
                <a:latin typeface="Times New Roman" pitchFamily="18" charset="0"/>
                <a:cs typeface="Times New Roman" pitchFamily="18" charset="0"/>
              </a:rPr>
              <a:t>златая цепь)</a:t>
            </a:r>
            <a:endParaRPr lang="ru-RU" sz="1300">
              <a:latin typeface="Times New Roman" pitchFamily="18" charset="0"/>
              <a:cs typeface="Times New Roman" pitchFamily="18" charset="0"/>
            </a:endParaRPr>
          </a:p>
          <a:p>
            <a:pPr algn="just"/>
            <a:r>
              <a:rPr lang="ru-RU" sz="1300">
                <a:latin typeface="Times New Roman" pitchFamily="18" charset="0"/>
                <a:cs typeface="Times New Roman" pitchFamily="18" charset="0"/>
              </a:rPr>
              <a:t>-Хотите его нарисовать?</a:t>
            </a:r>
          </a:p>
          <a:p>
            <a:r>
              <a:rPr lang="ru-RU" sz="1300">
                <a:latin typeface="Times New Roman" pitchFamily="18" charset="0"/>
                <a:cs typeface="Times New Roman" pitchFamily="18" charset="0"/>
              </a:rPr>
              <a:t>-Заворачиваем рукава и аккуратно садимся за столики.</a:t>
            </a:r>
          </a:p>
          <a:p>
            <a:r>
              <a:rPr lang="ru-RU" sz="1300" i="1">
                <a:latin typeface="Times New Roman" pitchFamily="18" charset="0"/>
                <a:cs typeface="Times New Roman" pitchFamily="18" charset="0"/>
              </a:rPr>
              <a:t>8.Рисование  «Дуб»(  по</a:t>
            </a:r>
            <a:r>
              <a:rPr lang="ru-RU" sz="1300">
                <a:latin typeface="Times New Roman" pitchFamily="18" charset="0"/>
                <a:cs typeface="Times New Roman" pitchFamily="18" charset="0"/>
              </a:rPr>
              <a:t> </a:t>
            </a:r>
            <a:r>
              <a:rPr lang="ru-RU" sz="1300" i="1">
                <a:latin typeface="Times New Roman" pitchFamily="18" charset="0"/>
                <a:cs typeface="Times New Roman" pitchFamily="18" charset="0"/>
              </a:rPr>
              <a:t>стихотворению А.С.Пушкина). </a:t>
            </a:r>
            <a:endParaRPr lang="ru-RU" sz="1300">
              <a:latin typeface="Times New Roman" pitchFamily="18" charset="0"/>
              <a:cs typeface="Times New Roman" pitchFamily="18" charset="0"/>
            </a:endParaRPr>
          </a:p>
          <a:p>
            <a:r>
              <a:rPr lang="ru-RU" sz="1300">
                <a:latin typeface="Times New Roman" pitchFamily="18" charset="0"/>
                <a:cs typeface="Times New Roman" pitchFamily="18" charset="0"/>
              </a:rPr>
              <a:t>-Давайте посмотрим, какие красивые у вас получились картины- настоящая дубовая роща! Какими словами можно описать наши дубы</a:t>
            </a:r>
            <a:r>
              <a:rPr lang="ru-RU" sz="1300" i="1">
                <a:latin typeface="Times New Roman" pitchFamily="18" charset="0"/>
                <a:cs typeface="Times New Roman" pitchFamily="18" charset="0"/>
              </a:rPr>
              <a:t>?</a:t>
            </a:r>
          </a:p>
          <a:p>
            <a:r>
              <a:rPr lang="ru-RU" sz="1400" i="1">
                <a:latin typeface="Calibri" pitchFamily="34" charset="0"/>
              </a:rPr>
              <a:t> </a:t>
            </a:r>
            <a:r>
              <a:rPr lang="ru-RU" sz="1300" i="1">
                <a:latin typeface="Times New Roman" pitchFamily="18" charset="0"/>
                <a:cs typeface="Times New Roman" pitchFamily="18" charset="0"/>
              </a:rPr>
              <a:t>9. Итоги занятия</a:t>
            </a:r>
            <a:endParaRPr lang="ru-RU" sz="1300">
              <a:latin typeface="Times New Roman" pitchFamily="18" charset="0"/>
              <a:cs typeface="Times New Roman" pitchFamily="18" charset="0"/>
            </a:endParaRPr>
          </a:p>
          <a:p>
            <a:r>
              <a:rPr lang="ru-RU" sz="1300">
                <a:latin typeface="Times New Roman" pitchFamily="18" charset="0"/>
                <a:cs typeface="Times New Roman" pitchFamily="18" charset="0"/>
              </a:rPr>
              <a:t> -Кто такой  Александр Сергеевич Пушкин?</a:t>
            </a:r>
          </a:p>
          <a:p>
            <a:r>
              <a:rPr lang="ru-RU" sz="1300">
                <a:latin typeface="Times New Roman" pitchFamily="18" charset="0"/>
                <a:cs typeface="Times New Roman" pitchFamily="18" charset="0"/>
              </a:rPr>
              <a:t>-Каким он был в детстве?</a:t>
            </a:r>
          </a:p>
          <a:p>
            <a:r>
              <a:rPr lang="ru-RU" sz="1300">
                <a:latin typeface="Times New Roman" pitchFamily="18" charset="0"/>
                <a:cs typeface="Times New Roman" pitchFamily="18" charset="0"/>
              </a:rPr>
              <a:t>- Что понравилось вам в его стихотворении «У лукоморья дуб зелёный»? (</a:t>
            </a:r>
            <a:r>
              <a:rPr lang="ru-RU" sz="1300" i="1">
                <a:latin typeface="Times New Roman" pitchFamily="18" charset="0"/>
                <a:cs typeface="Times New Roman" pitchFamily="18" charset="0"/>
              </a:rPr>
              <a:t>Воспитатель предлагает прочитать его тому, кто запомнил</a:t>
            </a:r>
            <a:r>
              <a:rPr lang="ru-RU" sz="1300">
                <a:latin typeface="Times New Roman" pitchFamily="18" charset="0"/>
                <a:cs typeface="Times New Roman" pitchFamily="18" charset="0"/>
              </a:rPr>
              <a:t>). </a:t>
            </a:r>
          </a:p>
          <a:p>
            <a:r>
              <a:rPr lang="ru-RU" sz="1300">
                <a:latin typeface="Times New Roman" pitchFamily="18" charset="0"/>
                <a:cs typeface="Times New Roman" pitchFamily="18" charset="0"/>
              </a:rPr>
              <a:t>      Александр Сергеевич-  великий поэт. Во многих городах есть памятники Пушкину, его именем названы площади, улицы, театры, город. Все, что связано с именем Пушкина,  дорого нам, особенно его книги</a:t>
            </a:r>
          </a:p>
          <a:p>
            <a:r>
              <a:rPr lang="ru-RU" sz="1300" i="1">
                <a:latin typeface="Times New Roman" pitchFamily="18" charset="0"/>
                <a:cs typeface="Times New Roman" pitchFamily="18" charset="0"/>
              </a:rPr>
              <a:t>- </a:t>
            </a:r>
            <a:r>
              <a:rPr lang="ru-RU" sz="1300">
                <a:latin typeface="Times New Roman" pitchFamily="18" charset="0"/>
                <a:cs typeface="Times New Roman" pitchFamily="18" charset="0"/>
              </a:rPr>
              <a:t>Хотите посмотреть его книги? (</a:t>
            </a:r>
            <a:r>
              <a:rPr lang="ru-RU" sz="1300" i="1">
                <a:latin typeface="Times New Roman" pitchFamily="18" charset="0"/>
                <a:cs typeface="Times New Roman" pitchFamily="18" charset="0"/>
              </a:rPr>
              <a:t>Выставка книг</a:t>
            </a:r>
            <a:r>
              <a:rPr lang="ru-RU" sz="1300">
                <a:latin typeface="Times New Roman" pitchFamily="18" charset="0"/>
                <a:cs typeface="Times New Roman" pitchFamily="18" charset="0"/>
              </a:rPr>
              <a:t>).</a:t>
            </a:r>
          </a:p>
          <a:p>
            <a:r>
              <a:rPr lang="ru-RU" sz="1300">
                <a:latin typeface="Times New Roman" pitchFamily="18" charset="0"/>
                <a:cs typeface="Times New Roman" pitchFamily="18" charset="0"/>
              </a:rPr>
              <a:t> - Спасибо, дети, за хорошие ответы. </a:t>
            </a:r>
          </a:p>
          <a:p>
            <a:r>
              <a:rPr lang="ru-RU" sz="1300">
                <a:latin typeface="Times New Roman" pitchFamily="18" charset="0"/>
                <a:cs typeface="Times New Roman" pitchFamily="18" charset="0"/>
              </a:rPr>
              <a:t>Скажите, пожалуйста, понравилось вам сегодня наше занятие? </a:t>
            </a:r>
          </a:p>
          <a:p>
            <a:r>
              <a:rPr lang="ru-RU" sz="1300">
                <a:latin typeface="Times New Roman" pitchFamily="18" charset="0"/>
                <a:cs typeface="Times New Roman" pitchFamily="18" charset="0"/>
              </a:rPr>
              <a:t>Что именно запомнилось?</a:t>
            </a:r>
          </a:p>
          <a:p>
            <a:r>
              <a:rPr lang="ru-RU" sz="1300">
                <a:latin typeface="Times New Roman" pitchFamily="18" charset="0"/>
                <a:cs typeface="Times New Roman" pitchFamily="18" charset="0"/>
              </a:rPr>
              <a:t> До новой встречи на кружке «Букварики»!</a:t>
            </a:r>
          </a:p>
          <a:p>
            <a:r>
              <a:rPr lang="ru-RU" sz="1300">
                <a:latin typeface="Times New Roman" pitchFamily="18" charset="0"/>
                <a:cs typeface="Times New Roman" pitchFamily="18" charset="0"/>
              </a:rPr>
              <a:t> </a:t>
            </a:r>
          </a:p>
          <a:p>
            <a:endParaRPr lang="ru-RU">
              <a:latin typeface="Calibri" pitchFamily="34" charset="0"/>
            </a:endParaRPr>
          </a:p>
        </p:txBody>
      </p:sp>
      <p:pic>
        <p:nvPicPr>
          <p:cNvPr id="66565" name="Picture 6" descr="Безимени-3"/>
          <p:cNvPicPr>
            <a:picLocks noChangeAspect="1" noChangeArrowheads="1"/>
          </p:cNvPicPr>
          <p:nvPr/>
        </p:nvPicPr>
        <p:blipFill>
          <a:blip r:embed="rId3"/>
          <a:srcRect/>
          <a:stretch>
            <a:fillRect/>
          </a:stretch>
        </p:blipFill>
        <p:spPr bwMode="auto">
          <a:xfrm>
            <a:off x="836613" y="250825"/>
            <a:ext cx="2166937" cy="2735263"/>
          </a:xfrm>
          <a:prstGeom prst="rect">
            <a:avLst/>
          </a:prstGeom>
          <a:noFill/>
          <a:ln w="9525">
            <a:noFill/>
            <a:miter lim="800000"/>
            <a:headEnd/>
            <a:tailEnd/>
          </a:ln>
        </p:spPr>
      </p:pic>
      <p:sp>
        <p:nvSpPr>
          <p:cNvPr id="6656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63</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016.jpg"/>
          <p:cNvPicPr>
            <a:picLocks noChangeAspect="1"/>
          </p:cNvPicPr>
          <p:nvPr/>
        </p:nvPicPr>
        <p:blipFill>
          <a:blip r:embed="rId2"/>
          <a:stretch>
            <a:fillRect/>
          </a:stretch>
        </p:blipFill>
        <p:spPr>
          <a:xfrm>
            <a:off x="0" y="3166"/>
            <a:ext cx="6858000" cy="9137667"/>
          </a:xfrm>
          <a:prstGeom prst="rect">
            <a:avLst/>
          </a:prstGeom>
        </p:spPr>
      </p:pic>
      <p:sp>
        <p:nvSpPr>
          <p:cNvPr id="67587" name="WordArt 11"/>
          <p:cNvSpPr>
            <a:spLocks noChangeArrowheads="1" noChangeShapeType="1" noTextEdit="1"/>
          </p:cNvSpPr>
          <p:nvPr/>
        </p:nvSpPr>
        <p:spPr bwMode="auto">
          <a:xfrm>
            <a:off x="2214563" y="357188"/>
            <a:ext cx="4322762" cy="36195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музыкального руководителя</a:t>
            </a:r>
          </a:p>
        </p:txBody>
      </p:sp>
      <p:sp>
        <p:nvSpPr>
          <p:cNvPr id="67588" name="Text Box 5"/>
          <p:cNvSpPr txBox="1">
            <a:spLocks noChangeArrowheads="1"/>
          </p:cNvSpPr>
          <p:nvPr/>
        </p:nvSpPr>
        <p:spPr bwMode="auto">
          <a:xfrm>
            <a:off x="2500313" y="1000125"/>
            <a:ext cx="4022725" cy="1006475"/>
          </a:xfrm>
          <a:prstGeom prst="rect">
            <a:avLst/>
          </a:prstGeom>
          <a:noFill/>
          <a:ln w="9525">
            <a:noFill/>
            <a:miter lim="800000"/>
            <a:headEnd/>
            <a:tailEnd/>
          </a:ln>
        </p:spPr>
        <p:txBody>
          <a:bodyPr>
            <a:spAutoFit/>
          </a:bodyPr>
          <a:lstStyle/>
          <a:p>
            <a:pPr algn="ctr"/>
            <a:r>
              <a:rPr lang="ru-RU" sz="2000" b="1">
                <a:latin typeface="Monotype Corsiva" pitchFamily="66" charset="0"/>
              </a:rPr>
              <a:t>Работа музыкального руководителя </a:t>
            </a:r>
          </a:p>
          <a:p>
            <a:pPr algn="ctr"/>
            <a:r>
              <a:rPr lang="ru-RU" sz="2000" b="1">
                <a:latin typeface="Monotype Corsiva" pitchFamily="66" charset="0"/>
              </a:rPr>
              <a:t>по развитию музыкально-ритмических движений у детей</a:t>
            </a:r>
          </a:p>
        </p:txBody>
      </p:sp>
      <p:sp>
        <p:nvSpPr>
          <p:cNvPr id="67589" name="Text Box 6"/>
          <p:cNvSpPr txBox="1">
            <a:spLocks noChangeArrowheads="1"/>
          </p:cNvSpPr>
          <p:nvPr/>
        </p:nvSpPr>
        <p:spPr bwMode="auto">
          <a:xfrm>
            <a:off x="285750" y="3071813"/>
            <a:ext cx="6337300" cy="5251450"/>
          </a:xfrm>
          <a:prstGeom prst="rect">
            <a:avLst/>
          </a:prstGeom>
          <a:noFill/>
          <a:ln w="9525">
            <a:noFill/>
            <a:miter lim="800000"/>
            <a:headEnd/>
            <a:tailEnd/>
          </a:ln>
        </p:spPr>
        <p:txBody>
          <a:bodyPr>
            <a:spAutoFit/>
          </a:bodyPr>
          <a:lstStyle/>
          <a:p>
            <a:pPr algn="just"/>
            <a:endParaRPr lang="ru-RU" sz="1300">
              <a:latin typeface="Times New Roman" pitchFamily="18" charset="0"/>
            </a:endParaRPr>
          </a:p>
          <a:p>
            <a:pPr algn="just"/>
            <a:r>
              <a:rPr lang="ru-RU" sz="1300">
                <a:latin typeface="Times New Roman" pitchFamily="18" charset="0"/>
              </a:rPr>
              <a:t>        Музыка – это неотъемлемая часть жизни детского сада. Она может звучать на любом занятии. Рекомендуется её использовать во время рисования, лепки, на занятиях по развитию речи.</a:t>
            </a:r>
          </a:p>
          <a:p>
            <a:pPr algn="just"/>
            <a:r>
              <a:rPr lang="ru-RU" sz="1300">
                <a:latin typeface="Times New Roman" pitchFamily="18" charset="0"/>
              </a:rPr>
              <a:t>        Но особенно хорошо сочетается музыка с движениями. </a:t>
            </a:r>
          </a:p>
          <a:p>
            <a:pPr algn="just"/>
            <a:r>
              <a:rPr lang="ru-RU" sz="1300">
                <a:latin typeface="Times New Roman" pitchFamily="18" charset="0"/>
              </a:rPr>
              <a:t>        Музыка это культура! </a:t>
            </a:r>
          </a:p>
          <a:p>
            <a:pPr algn="just"/>
            <a:r>
              <a:rPr lang="ru-RU" sz="1300">
                <a:latin typeface="Times New Roman" pitchFamily="18" charset="0"/>
              </a:rPr>
              <a:t>        Движение – это жизнь!</a:t>
            </a:r>
          </a:p>
          <a:p>
            <a:pPr algn="just"/>
            <a:r>
              <a:rPr lang="ru-RU" sz="1300">
                <a:latin typeface="Times New Roman" pitchFamily="18" charset="0"/>
              </a:rPr>
              <a:t>        В нашем детском саду в 2009-2010 учебном году прошло методическое объединение, на котором был представлен опыт работы музыкального руководителя Г.В.Кузовкиной по развитию у детей музыкально – ритмических движений. Стаж работы Галины Викторовны почти 40 лет,  она по- прежнему талантливый и инициативный педагог. Для подготовки методического объединения музыкальный руководитель прошла курсовую подготовку в октябре 2009 года в Санкт-Петербурге  по программе «Инновационные технологии музыкально-ритмического воспитания детей дошкольного возраста» под руководством кандидата педагогических наук, доцента А.И.Бурениной. Из Петербургского центра творческой педагогики Галина Викторовна привезла большую коллекцию музыкальных дисков, видео материалы по обучению детей музыкально-ритмическим  движениям, методическую литературу. На методическом объединении музыкальный руководитель показала занятие с детьми по развитию музыкально-ритмических движений и провела мастер класс с педагогами.</a:t>
            </a:r>
          </a:p>
          <a:p>
            <a:pPr algn="just"/>
            <a:r>
              <a:rPr lang="ru-RU" sz="1300">
                <a:latin typeface="Times New Roman" pitchFamily="18" charset="0"/>
              </a:rPr>
              <a:t>        Музыкально – ритмические  движения – это синтетический вид действительности, где музыка и движение переплетаются. Музыкально – ритмические движения – это временное искусство. С началом звучания музыки, начинается движение. Заканчивается музыка и заканчиваются движения. </a:t>
            </a:r>
          </a:p>
          <a:p>
            <a:pPr algn="just"/>
            <a:r>
              <a:rPr lang="ru-RU" sz="1300">
                <a:latin typeface="Times New Roman" pitchFamily="18" charset="0"/>
              </a:rPr>
              <a:t>     В настоящее время существует много инноваций и новых программ по музыкальному воспитанию дошкольников.</a:t>
            </a:r>
          </a:p>
        </p:txBody>
      </p:sp>
      <p:pic>
        <p:nvPicPr>
          <p:cNvPr id="67590" name="Рисунок 7" descr="муз.руководитель_Кузовкина_Г.В..JPG"/>
          <p:cNvPicPr>
            <a:picLocks noChangeAspect="1"/>
          </p:cNvPicPr>
          <p:nvPr/>
        </p:nvPicPr>
        <p:blipFill>
          <a:blip r:embed="rId3" cstate="email"/>
          <a:srcRect/>
          <a:stretch>
            <a:fillRect/>
          </a:stretch>
        </p:blipFill>
        <p:spPr bwMode="auto">
          <a:xfrm>
            <a:off x="357188" y="214313"/>
            <a:ext cx="1522412" cy="1800225"/>
          </a:xfrm>
          <a:prstGeom prst="rect">
            <a:avLst/>
          </a:prstGeom>
          <a:noFill/>
          <a:ln w="9525">
            <a:noFill/>
            <a:miter lim="800000"/>
            <a:headEnd/>
            <a:tailEnd/>
          </a:ln>
        </p:spPr>
      </p:pic>
      <p:sp>
        <p:nvSpPr>
          <p:cNvPr id="67591" name="TextBox 8"/>
          <p:cNvSpPr txBox="1">
            <a:spLocks noChangeArrowheads="1"/>
          </p:cNvSpPr>
          <p:nvPr/>
        </p:nvSpPr>
        <p:spPr bwMode="auto">
          <a:xfrm>
            <a:off x="2286000" y="2143125"/>
            <a:ext cx="4286250" cy="1084263"/>
          </a:xfrm>
          <a:prstGeom prst="rect">
            <a:avLst/>
          </a:prstGeom>
          <a:noFill/>
          <a:ln w="9525">
            <a:noFill/>
            <a:miter lim="800000"/>
            <a:headEnd/>
            <a:tailEnd/>
          </a:ln>
        </p:spPr>
        <p:txBody>
          <a:bodyPr>
            <a:spAutoFit/>
          </a:bodyPr>
          <a:lstStyle/>
          <a:p>
            <a:pPr algn="just"/>
            <a:r>
              <a:rPr lang="ru-RU" sz="1300">
                <a:latin typeface="Times New Roman" pitchFamily="18" charset="0"/>
              </a:rPr>
              <a:t>         Наши душа и тело – как музыкальный инструмент, который реагирует на любой звук на любой услышанный ритм. При звуках музыки мы начинаем двигаться в том ритме, в том темпе, в котором звучит музыка, т.е. происходит психологическое раскрепощение.</a:t>
            </a:r>
            <a:endParaRPr lang="ru-RU" sz="1300"/>
          </a:p>
        </p:txBody>
      </p:sp>
      <p:sp>
        <p:nvSpPr>
          <p:cNvPr id="67592" name="TextBox 10"/>
          <p:cNvSpPr txBox="1">
            <a:spLocks noChangeArrowheads="1"/>
          </p:cNvSpPr>
          <p:nvPr/>
        </p:nvSpPr>
        <p:spPr bwMode="auto">
          <a:xfrm>
            <a:off x="142875" y="2000250"/>
            <a:ext cx="2143125" cy="1108075"/>
          </a:xfrm>
          <a:prstGeom prst="rect">
            <a:avLst/>
          </a:prstGeom>
          <a:noFill/>
          <a:ln w="9525">
            <a:noFill/>
            <a:miter lim="800000"/>
            <a:headEnd/>
            <a:tailEnd/>
          </a:ln>
        </p:spPr>
        <p:txBody>
          <a:bodyPr>
            <a:spAutoFit/>
          </a:bodyPr>
          <a:lstStyle/>
          <a:p>
            <a:pPr algn="ctr"/>
            <a:r>
              <a:rPr lang="ru-RU" sz="1100" i="1">
                <a:latin typeface="Times New Roman" pitchFamily="18" charset="0"/>
                <a:cs typeface="Times New Roman" pitchFamily="18" charset="0"/>
              </a:rPr>
              <a:t>Музыкальный руководитель  </a:t>
            </a:r>
          </a:p>
          <a:p>
            <a:pPr algn="ctr"/>
            <a:r>
              <a:rPr lang="ru-RU" sz="1100" b="1" i="1">
                <a:latin typeface="Times New Roman" pitchFamily="18" charset="0"/>
                <a:cs typeface="Times New Roman" pitchFamily="18" charset="0"/>
              </a:rPr>
              <a:t>Кузовкина Г.В. </a:t>
            </a:r>
          </a:p>
          <a:p>
            <a:pPr algn="ctr"/>
            <a:r>
              <a:rPr lang="ru-RU" sz="1100" i="1">
                <a:latin typeface="Times New Roman" pitchFamily="18" charset="0"/>
                <a:cs typeface="Times New Roman" pitchFamily="18" charset="0"/>
              </a:rPr>
              <a:t>МДОУ «Детский сад  комбинированного  вида   № 51» г.Энгельса  Саратовской  области. </a:t>
            </a:r>
          </a:p>
        </p:txBody>
      </p:sp>
      <p:sp>
        <p:nvSpPr>
          <p:cNvPr id="67593"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64</a:t>
            </a:r>
          </a:p>
        </p:txBody>
      </p:sp>
      <p:sp>
        <p:nvSpPr>
          <p:cNvPr id="67594" name="Line 12"/>
          <p:cNvSpPr>
            <a:spLocks noChangeShapeType="1"/>
          </p:cNvSpPr>
          <p:nvPr/>
        </p:nvSpPr>
        <p:spPr bwMode="auto">
          <a:xfrm>
            <a:off x="2205038" y="755650"/>
            <a:ext cx="4319587" cy="0"/>
          </a:xfrm>
          <a:prstGeom prst="line">
            <a:avLst/>
          </a:prstGeom>
          <a:noFill/>
          <a:ln w="22225">
            <a:solidFill>
              <a:srgbClr val="FF9900"/>
            </a:solidFill>
            <a:round/>
            <a:headEnd/>
            <a:tailEnd/>
          </a:ln>
        </p:spPr>
        <p:txBody>
          <a:bodyPr/>
          <a:lstStyle/>
          <a:p>
            <a:endParaRPr lang="ru-RU"/>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6.jpg"/>
          <p:cNvPicPr>
            <a:picLocks noChangeAspect="1"/>
          </p:cNvPicPr>
          <p:nvPr/>
        </p:nvPicPr>
        <p:blipFill>
          <a:blip r:embed="rId2"/>
          <a:stretch>
            <a:fillRect/>
          </a:stretch>
        </p:blipFill>
        <p:spPr>
          <a:xfrm>
            <a:off x="0" y="3166"/>
            <a:ext cx="6858000" cy="9137667"/>
          </a:xfrm>
          <a:prstGeom prst="rect">
            <a:avLst/>
          </a:prstGeom>
        </p:spPr>
      </p:pic>
      <p:sp>
        <p:nvSpPr>
          <p:cNvPr id="68611" name="Text Box 6"/>
          <p:cNvSpPr txBox="1">
            <a:spLocks noChangeArrowheads="1"/>
          </p:cNvSpPr>
          <p:nvPr/>
        </p:nvSpPr>
        <p:spPr bwMode="auto">
          <a:xfrm>
            <a:off x="260350" y="250825"/>
            <a:ext cx="6337300" cy="7434263"/>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a:t>
            </a:r>
          </a:p>
          <a:p>
            <a:pPr algn="just"/>
            <a:r>
              <a:rPr lang="ru-RU" sz="1300">
                <a:latin typeface="Times New Roman" pitchFamily="18" charset="0"/>
                <a:cs typeface="Times New Roman" pitchFamily="18" charset="0"/>
              </a:rPr>
              <a:t>     </a:t>
            </a:r>
            <a:r>
              <a:rPr lang="ru-RU" sz="1300">
                <a:latin typeface="Times New Roman" pitchFamily="18" charset="0"/>
              </a:rPr>
              <a:t> Мы должны развивать у детей активность, любознательность, самостоятельность, вариативное мышление, т.е. свободу мышления, чтобы ребенок понимал, что можно выполнить движения разными способами ( под музыку могут и листочки кружиться, и бабочки порхать, и снежинки летать).</a:t>
            </a:r>
          </a:p>
          <a:p>
            <a:pPr algn="just"/>
            <a:r>
              <a:rPr lang="ru-RU" sz="1300">
                <a:latin typeface="Times New Roman" pitchFamily="18" charset="0"/>
              </a:rPr>
              <a:t>         В процессе работы мы решаем задачи по развитию музыкальных способностей воспитанников:</a:t>
            </a:r>
          </a:p>
          <a:p>
            <a:pPr algn="just"/>
            <a:r>
              <a:rPr lang="ru-RU" sz="1300">
                <a:latin typeface="Times New Roman" pitchFamily="18" charset="0"/>
              </a:rPr>
              <a:t>Первая – это музыкальный слух и способности, т.е. музыкальность.</a:t>
            </a:r>
          </a:p>
          <a:p>
            <a:pPr algn="just"/>
            <a:r>
              <a:rPr lang="ru-RU" sz="1300">
                <a:latin typeface="Times New Roman" pitchFamily="18" charset="0"/>
              </a:rPr>
              <a:t>Вторая – это двигательная сфера.</a:t>
            </a:r>
          </a:p>
          <a:p>
            <a:pPr algn="just"/>
            <a:r>
              <a:rPr lang="ru-RU" sz="1300">
                <a:latin typeface="Times New Roman" pitchFamily="18" charset="0"/>
              </a:rPr>
              <a:t>Третья – личностные качества и психические процессы.</a:t>
            </a:r>
          </a:p>
          <a:p>
            <a:pPr algn="just"/>
            <a:r>
              <a:rPr lang="ru-RU" sz="1300">
                <a:latin typeface="Times New Roman" pitchFamily="18" charset="0"/>
              </a:rPr>
              <a:t>          На наших занятиях мы развиваем двигательные навыки и умения. Навык- это автоматизированное умение.  Мы ходим, бегаем, автоматически тянемся рукой туда, где у нас находится выключатель. Самые сложные навыки – это навык ходьбы и бега. Когда учим детей ходить, мы обращаем внимание, что руки должны быть свободны, для поддержания равновесия. Очень часто мы видим, как дети тяжело прыгают на двух ногах. Чтобы убрать этот недостаток надо не забывать про замечательное упражнение «Пружинки», где отрабатывается мягкость в коленях. Если дополнительно дать в руки  цветочки, ленточки, платочки- упражнение то же самое, а для детей уже новшество. Постепенно ребята научатся легко прыгать на двух ногах, мягко приземляться. А цветочки, ленточки, платочки – будут способствовать развитию мелкой моторики рук.</a:t>
            </a:r>
          </a:p>
          <a:p>
            <a:pPr algn="just"/>
            <a:r>
              <a:rPr lang="ru-RU" sz="1300">
                <a:latin typeface="Times New Roman" pitchFamily="18" charset="0"/>
              </a:rPr>
              <a:t>        К двигательной сфере относится ещё и развитие ориентировки в пространстве – это жизненно необходимо.</a:t>
            </a:r>
          </a:p>
          <a:p>
            <a:pPr algn="just"/>
            <a:r>
              <a:rPr lang="ru-RU" sz="1300">
                <a:latin typeface="Times New Roman" pitchFamily="18" charset="0"/>
              </a:rPr>
              <a:t>        С первого года жизни мы просим показать ребенка где у него носик, глазки, ручки… Психологи называют тело – «Я – пространство» в котором люди должны свободно ориентироваться. У ребенка так же формируются знания «право», «лево» и т.д. в процессе выполнения  движений в «зеркальном» положении.</a:t>
            </a:r>
          </a:p>
          <a:p>
            <a:pPr algn="just"/>
            <a:r>
              <a:rPr lang="ru-RU" sz="1300">
                <a:latin typeface="Times New Roman" pitchFamily="18" charset="0"/>
              </a:rPr>
              <a:t>        Развитие двигательных качеств с возрастом совершенствуется. Ловкость, точность, координация движений оттачивается с помощью музыкально- ритмических движений. </a:t>
            </a:r>
          </a:p>
          <a:p>
            <a:pPr algn="just"/>
            <a:r>
              <a:rPr lang="ru-RU" sz="1300">
                <a:latin typeface="Times New Roman" pitchFamily="18" charset="0"/>
              </a:rPr>
              <a:t>        В дошкольном возрасте хорошо развита гибкость и эластичность.  Дети  выполняют гимнастические упражнения гораздо лучше, так как они могут выгнуть спинку, закинуть ножку, а взрослые в случае отсутствия специальных тренировок, уже утрачивают эти способности. Это дар от природы, который надо развивать и поддерживать с раннего возраста. Поэтому музыкальный руководитель предлагает детям на занятиях такие танцевальные упражнения, в  которых можно увидеть проявление гибкости и плавности движений.</a:t>
            </a:r>
          </a:p>
        </p:txBody>
      </p:sp>
      <p:sp>
        <p:nvSpPr>
          <p:cNvPr id="68612"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65</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016.jpg"/>
          <p:cNvPicPr>
            <a:picLocks noChangeAspect="1"/>
          </p:cNvPicPr>
          <p:nvPr/>
        </p:nvPicPr>
        <p:blipFill>
          <a:blip r:embed="rId2"/>
          <a:stretch>
            <a:fillRect/>
          </a:stretch>
        </p:blipFill>
        <p:spPr>
          <a:xfrm>
            <a:off x="0" y="3166"/>
            <a:ext cx="6858000" cy="9137667"/>
          </a:xfrm>
          <a:prstGeom prst="rect">
            <a:avLst/>
          </a:prstGeom>
        </p:spPr>
      </p:pic>
      <p:sp>
        <p:nvSpPr>
          <p:cNvPr id="69635" name="Text Box 3"/>
          <p:cNvSpPr txBox="1">
            <a:spLocks noChangeArrowheads="1"/>
          </p:cNvSpPr>
          <p:nvPr/>
        </p:nvSpPr>
        <p:spPr bwMode="auto">
          <a:xfrm>
            <a:off x="260350" y="250825"/>
            <a:ext cx="6337300" cy="2946400"/>
          </a:xfrm>
          <a:prstGeom prst="rect">
            <a:avLst/>
          </a:prstGeom>
          <a:noFill/>
          <a:ln w="9525">
            <a:noFill/>
            <a:miter lim="800000"/>
            <a:headEnd/>
            <a:tailEnd/>
          </a:ln>
        </p:spPr>
        <p:txBody>
          <a:bodyPr>
            <a:spAutoFit/>
          </a:bodyPr>
          <a:lstStyle/>
          <a:p>
            <a:pPr algn="just">
              <a:tabLst>
                <a:tab pos="361950" algn="l"/>
              </a:tabLst>
            </a:pPr>
            <a:r>
              <a:rPr lang="ru-RU"/>
              <a:t>     </a:t>
            </a:r>
            <a:r>
              <a:rPr lang="ru-RU" sz="1300">
                <a:latin typeface="Times New Roman" pitchFamily="18" charset="0"/>
              </a:rPr>
              <a:t>Через музыкально – ритмические движения развиваются познавательные психические процессы, совершенствуются все виды памяти: зрительная, слуховая, двигательная, усиливается концентрация, способность к переключению и колебание внимания, воспитываются волевые качества (в нужный момент на празднике подключается воля, выдержка, чувство ответственности).</a:t>
            </a:r>
          </a:p>
          <a:p>
            <a:pPr algn="just">
              <a:tabLst>
                <a:tab pos="361950" algn="l"/>
              </a:tabLst>
            </a:pPr>
            <a:r>
              <a:rPr lang="ru-RU" sz="1300">
                <a:latin typeface="Times New Roman" pitchFamily="18" charset="0"/>
              </a:rPr>
              <a:t>        В процессе импровизации и выполнения творческих заданий у детей развиваются воображение и творческие способности. </a:t>
            </a:r>
          </a:p>
          <a:p>
            <a:pPr algn="just">
              <a:tabLst>
                <a:tab pos="361950" algn="l"/>
              </a:tabLst>
            </a:pPr>
            <a:r>
              <a:rPr lang="ru-RU" sz="1300">
                <a:latin typeface="Times New Roman" pitchFamily="18" charset="0"/>
              </a:rPr>
              <a:t>     Развитие музыкально- ритмических способностей детей- важная часть работы любого музыкального руководителя. Качественно подобранный музыкальный репертуар в сочетании с красивыми танцевальными движениями детей делают любой детский праздник незабываемым. А благодарными зрителями и главными критиками работы педагогов являются родители, которые систематически оценивают деятельность своих детей на музыкальных утренниках, открытых занятиях, развлечениях. </a:t>
            </a:r>
          </a:p>
        </p:txBody>
      </p:sp>
      <p:sp>
        <p:nvSpPr>
          <p:cNvPr id="69637"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66</a:t>
            </a:r>
          </a:p>
        </p:txBody>
      </p:sp>
      <p:pic>
        <p:nvPicPr>
          <p:cNvPr id="6" name="Рисунок 5" descr="395.jpg"/>
          <p:cNvPicPr>
            <a:picLocks noChangeAspect="1"/>
          </p:cNvPicPr>
          <p:nvPr/>
        </p:nvPicPr>
        <p:blipFill>
          <a:blip r:embed="rId3"/>
          <a:stretch>
            <a:fillRect/>
          </a:stretch>
        </p:blipFill>
        <p:spPr>
          <a:xfrm>
            <a:off x="2214554" y="3786182"/>
            <a:ext cx="2296216" cy="3356757"/>
          </a:xfrm>
          <a:prstGeom prst="rect">
            <a:avLst/>
          </a:prstGeo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16.jpg"/>
          <p:cNvPicPr>
            <a:picLocks noChangeAspect="1"/>
          </p:cNvPicPr>
          <p:nvPr/>
        </p:nvPicPr>
        <p:blipFill>
          <a:blip r:embed="rId2"/>
          <a:stretch>
            <a:fillRect/>
          </a:stretch>
        </p:blipFill>
        <p:spPr>
          <a:xfrm>
            <a:off x="0" y="3166"/>
            <a:ext cx="6858000" cy="9137667"/>
          </a:xfrm>
          <a:prstGeom prst="rect">
            <a:avLst/>
          </a:prstGeom>
        </p:spPr>
      </p:pic>
      <p:sp>
        <p:nvSpPr>
          <p:cNvPr id="70659" name="Text Box 4"/>
          <p:cNvSpPr txBox="1">
            <a:spLocks noChangeArrowheads="1"/>
          </p:cNvSpPr>
          <p:nvPr/>
        </p:nvSpPr>
        <p:spPr bwMode="auto">
          <a:xfrm>
            <a:off x="333375" y="395288"/>
            <a:ext cx="6191250" cy="7731125"/>
          </a:xfrm>
          <a:prstGeom prst="rect">
            <a:avLst/>
          </a:prstGeom>
          <a:noFill/>
          <a:ln w="9525">
            <a:noFill/>
            <a:miter lim="800000"/>
            <a:headEnd/>
            <a:tailEnd/>
          </a:ln>
        </p:spPr>
        <p:txBody>
          <a:bodyPr>
            <a:spAutoFit/>
          </a:bodyPr>
          <a:lstStyle/>
          <a:p>
            <a:pPr algn="ctr">
              <a:lnSpc>
                <a:spcPct val="90000"/>
              </a:lnSpc>
            </a:pPr>
            <a:r>
              <a:rPr lang="ru-RU" sz="2000" b="1" i="1">
                <a:latin typeface="Monotype Corsiva" pitchFamily="66" charset="0"/>
              </a:rPr>
              <a:t>«Туфельки для принцессы».</a:t>
            </a:r>
          </a:p>
          <a:p>
            <a:pPr algn="ctr">
              <a:lnSpc>
                <a:spcPct val="90000"/>
              </a:lnSpc>
            </a:pPr>
            <a:r>
              <a:rPr lang="ru-RU" sz="1600" b="1" i="1">
                <a:latin typeface="Monotype Corsiva" pitchFamily="66" charset="0"/>
              </a:rPr>
              <a:t>Занятие – сказка</a:t>
            </a:r>
          </a:p>
          <a:p>
            <a:pPr algn="just"/>
            <a:r>
              <a:rPr lang="ru-RU" sz="1300" b="1" i="1">
                <a:latin typeface="Times New Roman" pitchFamily="18" charset="0"/>
              </a:rPr>
              <a:t>Программное содержание:</a:t>
            </a:r>
            <a:r>
              <a:rPr lang="ru-RU" sz="1300">
                <a:latin typeface="Times New Roman" pitchFamily="18" charset="0"/>
              </a:rPr>
              <a:t> Развивать музыкальное восприятие, умение различать характер музыкальных произведений (марш, вальс, полька). Учить выразительно двигаться под музыку, формировать навыки танцевальных движений. Воспитывать потребность и умение импровизировать под музыку, создать атмосферу принятия друг друга и эмоционально-психическое раскрепощение.</a:t>
            </a:r>
            <a:endParaRPr lang="ru-RU" sz="1300" u="sng">
              <a:latin typeface="Times New Roman" pitchFamily="18" charset="0"/>
            </a:endParaRPr>
          </a:p>
          <a:p>
            <a:pPr algn="just"/>
            <a:r>
              <a:rPr lang="ru-RU" sz="1300" b="1" i="1">
                <a:latin typeface="Times New Roman" pitchFamily="18" charset="0"/>
              </a:rPr>
              <a:t>Предшествующая работа:</a:t>
            </a:r>
            <a:r>
              <a:rPr lang="ru-RU" sz="1300">
                <a:latin typeface="Times New Roman" pitchFamily="18" charset="0"/>
              </a:rPr>
              <a:t> прослушивание музыкальных произведений: марш, полька, вальс; работа над музыкально-ритмическими движениями.</a:t>
            </a:r>
            <a:endParaRPr lang="ru-RU" sz="1300" u="sng">
              <a:latin typeface="Times New Roman" pitchFamily="18" charset="0"/>
            </a:endParaRPr>
          </a:p>
          <a:p>
            <a:pPr algn="just"/>
            <a:r>
              <a:rPr lang="ru-RU" sz="1300" b="1" i="1">
                <a:latin typeface="Times New Roman" pitchFamily="18" charset="0"/>
              </a:rPr>
              <a:t>Материал к занятию:</a:t>
            </a:r>
            <a:r>
              <a:rPr lang="ru-RU" sz="1300">
                <a:latin typeface="Times New Roman" pitchFamily="18" charset="0"/>
              </a:rPr>
              <a:t>  организация витрины, демонстрационный материал: виды обуви, подборка музыкальных произведений, схемы построения; бабочки по количеству детей для проведения хора рук, гусарские кивера по количеству мальчиков, шарфики по количеству девочек.</a:t>
            </a:r>
            <a:endParaRPr lang="ru-RU" sz="1300" u="sng">
              <a:latin typeface="Times New Roman" pitchFamily="18" charset="0"/>
            </a:endParaRPr>
          </a:p>
          <a:p>
            <a:pPr algn="just"/>
            <a:r>
              <a:rPr lang="ru-RU" sz="1300" b="1" i="1">
                <a:latin typeface="Times New Roman" pitchFamily="18" charset="0"/>
              </a:rPr>
              <a:t>Ход занятия:</a:t>
            </a:r>
          </a:p>
          <a:p>
            <a:pPr algn="just"/>
            <a:r>
              <a:rPr lang="ru-RU" sz="1300">
                <a:latin typeface="Times New Roman" pitchFamily="18" charset="0"/>
              </a:rPr>
              <a:t>Дети входят в зал хороводным шагом под русскую народную мелодию с окончанием мелодии образовывают круг.</a:t>
            </a:r>
          </a:p>
          <a:p>
            <a:r>
              <a:rPr lang="ru-RU" sz="1300">
                <a:latin typeface="Times New Roman" pitchFamily="18" charset="0"/>
              </a:rPr>
              <a:t>(сборник «Музыка и движение» подготовительная группа С.И. Бекина, Т.П.Ломова, Е.Н.Соковнина) </a:t>
            </a:r>
          </a:p>
          <a:p>
            <a:pPr algn="just"/>
            <a:r>
              <a:rPr lang="ru-RU" sz="1300" b="1" i="1">
                <a:latin typeface="Times New Roman" pitchFamily="18" charset="0"/>
              </a:rPr>
              <a:t>Музыкальный руководитель</a:t>
            </a:r>
            <a:r>
              <a:rPr lang="ru-RU" sz="1300" u="sng">
                <a:latin typeface="Times New Roman" pitchFamily="18" charset="0"/>
              </a:rPr>
              <a:t> (</a:t>
            </a:r>
            <a:r>
              <a:rPr lang="ru-RU" sz="1300" i="1">
                <a:latin typeface="Times New Roman" pitchFamily="18" charset="0"/>
              </a:rPr>
              <a:t>поет):</a:t>
            </a:r>
            <a:r>
              <a:rPr lang="ru-RU" sz="1300">
                <a:latin typeface="Times New Roman" pitchFamily="18" charset="0"/>
              </a:rPr>
              <a:t> - Здравствуйте, ребята!</a:t>
            </a:r>
            <a:endParaRPr lang="ru-RU" sz="1300" u="sng">
              <a:latin typeface="Times New Roman" pitchFamily="18" charset="0"/>
            </a:endParaRPr>
          </a:p>
          <a:p>
            <a:pPr algn="just"/>
            <a:r>
              <a:rPr lang="ru-RU" sz="1300" b="1" i="1">
                <a:latin typeface="Times New Roman" pitchFamily="18" charset="0"/>
              </a:rPr>
              <a:t>Дети </a:t>
            </a:r>
            <a:r>
              <a:rPr lang="ru-RU" sz="1300" i="1">
                <a:latin typeface="Times New Roman" pitchFamily="18" charset="0"/>
              </a:rPr>
              <a:t>(отвечают пением)</a:t>
            </a:r>
            <a:r>
              <a:rPr lang="ru-RU" sz="1300">
                <a:latin typeface="Times New Roman" pitchFamily="18" charset="0"/>
              </a:rPr>
              <a:t> :– Добрый день!</a:t>
            </a:r>
            <a:endParaRPr lang="ru-RU" sz="1300" u="sng">
              <a:latin typeface="Times New Roman" pitchFamily="18" charset="0"/>
            </a:endParaRPr>
          </a:p>
          <a:p>
            <a:pPr algn="just"/>
            <a:r>
              <a:rPr lang="ru-RU" sz="1300" b="1" i="1">
                <a:latin typeface="Times New Roman" pitchFamily="18" charset="0"/>
              </a:rPr>
              <a:t>Воспитатель :</a:t>
            </a:r>
          </a:p>
          <a:p>
            <a:pPr algn="just"/>
            <a:r>
              <a:rPr lang="ru-RU" sz="1300">
                <a:latin typeface="Times New Roman" pitchFamily="18" charset="0"/>
              </a:rPr>
              <a:t>– Сегодня очень добрый день. Посмотрите, ребята, к нам пришли гости. Повернитесь лицом к гостям. Гости наши улыбаются, давайте и мы им улыбнемся и поприветствуем их нашей песней, которая так и называется «Добрый день!»</a:t>
            </a:r>
            <a:endParaRPr lang="ru-RU" sz="1300" i="1">
              <a:latin typeface="Times New Roman" pitchFamily="18" charset="0"/>
            </a:endParaRPr>
          </a:p>
          <a:p>
            <a:pPr algn="just"/>
            <a:r>
              <a:rPr lang="ru-RU" sz="1300" i="1">
                <a:latin typeface="Times New Roman" pitchFamily="18" charset="0"/>
              </a:rPr>
              <a:t>Песня «Добрый день!» сл. Т.Боровик</a:t>
            </a:r>
            <a:endParaRPr lang="ru-RU" sz="1300" u="sng">
              <a:latin typeface="Times New Roman" pitchFamily="18" charset="0"/>
            </a:endParaRPr>
          </a:p>
          <a:p>
            <a:pPr algn="just"/>
            <a:r>
              <a:rPr lang="ru-RU" sz="1300" b="1" i="1">
                <a:latin typeface="Times New Roman" pitchFamily="18" charset="0"/>
              </a:rPr>
              <a:t>Воспитатель: </a:t>
            </a:r>
          </a:p>
          <a:p>
            <a:pPr algn="just">
              <a:buFontTx/>
              <a:buChar char="-"/>
            </a:pPr>
            <a:r>
              <a:rPr lang="ru-RU" sz="1300">
                <a:latin typeface="Times New Roman" pitchFamily="18" charset="0"/>
              </a:rPr>
              <a:t>Повернитесь все в круг лицом и слова «добрый день» ритмично прохлопайте в ладоши </a:t>
            </a:r>
            <a:r>
              <a:rPr lang="ru-RU" sz="1300" i="1">
                <a:latin typeface="Times New Roman" pitchFamily="18" charset="0"/>
              </a:rPr>
              <a:t>(дети ритмично хлопают одновременно проговаривая «добрый день» 4 раза) </a:t>
            </a:r>
            <a:r>
              <a:rPr lang="ru-RU" sz="1300">
                <a:latin typeface="Times New Roman" pitchFamily="18" charset="0"/>
              </a:rPr>
              <a:t> Теперь эти слова выполним ритмическими притопами </a:t>
            </a:r>
            <a:r>
              <a:rPr lang="ru-RU" sz="1300" i="1">
                <a:latin typeface="Times New Roman" pitchFamily="18" charset="0"/>
              </a:rPr>
              <a:t>(дети выполняют ритмичные притопы и  проговаривая «добрый день» 4 раза) </a:t>
            </a:r>
            <a:r>
              <a:rPr lang="ru-RU" sz="1300">
                <a:latin typeface="Times New Roman" pitchFamily="18" charset="0"/>
              </a:rPr>
              <a:t>Ребята, давайте соединим хлопки и притопы и выполним их под музыку. </a:t>
            </a:r>
          </a:p>
          <a:p>
            <a:pPr algn="just">
              <a:buFontTx/>
              <a:buChar char="-"/>
            </a:pPr>
            <a:r>
              <a:rPr lang="ru-RU" sz="1300" b="1">
                <a:latin typeface="Times New Roman" pitchFamily="18" charset="0"/>
              </a:rPr>
              <a:t>Упражнение «Похлопаем-потопаем»</a:t>
            </a:r>
          </a:p>
          <a:p>
            <a:pPr algn="just"/>
            <a:r>
              <a:rPr lang="ru-RU" sz="1300">
                <a:latin typeface="Times New Roman" pitchFamily="18" charset="0"/>
              </a:rPr>
              <a:t>Первый раз дети выполняют движение стоя на месте лицом в круг.</a:t>
            </a:r>
          </a:p>
          <a:p>
            <a:pPr algn="just"/>
            <a:r>
              <a:rPr lang="ru-RU" sz="1300">
                <a:latin typeface="Times New Roman" pitchFamily="18" charset="0"/>
              </a:rPr>
              <a:t>Второй раз воспитатель предлагает детям повернуться друг за другом и выполнить притопы с продвижением вперед </a:t>
            </a:r>
            <a:r>
              <a:rPr lang="ru-RU" sz="1300" i="1">
                <a:latin typeface="Times New Roman" pitchFamily="18" charset="0"/>
              </a:rPr>
              <a:t>(усложнение задания).</a:t>
            </a:r>
            <a:endParaRPr lang="ru-RU" sz="1300" u="sng">
              <a:latin typeface="Times New Roman" pitchFamily="18" charset="0"/>
            </a:endParaRPr>
          </a:p>
          <a:p>
            <a:pPr algn="just"/>
            <a:r>
              <a:rPr lang="ru-RU" sz="1300" b="1" i="1">
                <a:latin typeface="Times New Roman" pitchFamily="18" charset="0"/>
              </a:rPr>
              <a:t>Воспитатель:</a:t>
            </a:r>
            <a:r>
              <a:rPr lang="ru-RU" sz="1300" u="sng">
                <a:latin typeface="Times New Roman" pitchFamily="18" charset="0"/>
              </a:rPr>
              <a:t> </a:t>
            </a:r>
            <a:endParaRPr lang="ru-RU" sz="1300">
              <a:latin typeface="Times New Roman" pitchFamily="18" charset="0"/>
            </a:endParaRPr>
          </a:p>
          <a:p>
            <a:pPr algn="just"/>
            <a:r>
              <a:rPr lang="ru-RU" sz="1300">
                <a:latin typeface="Times New Roman" pitchFamily="18" charset="0"/>
              </a:rPr>
              <a:t>- Молодцы! Хорошо справились с заданием. В этом вам помогла ваша обувь. В ней вам легко танцевать. Присаживайтесь на стульчики.</a:t>
            </a:r>
          </a:p>
        </p:txBody>
      </p:sp>
      <p:sp>
        <p:nvSpPr>
          <p:cNvPr id="70660"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67</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016.jpg"/>
          <p:cNvPicPr>
            <a:picLocks noChangeAspect="1"/>
          </p:cNvPicPr>
          <p:nvPr/>
        </p:nvPicPr>
        <p:blipFill>
          <a:blip r:embed="rId2"/>
          <a:stretch>
            <a:fillRect/>
          </a:stretch>
        </p:blipFill>
        <p:spPr>
          <a:xfrm>
            <a:off x="0" y="3166"/>
            <a:ext cx="6858000" cy="9137667"/>
          </a:xfrm>
          <a:prstGeom prst="rect">
            <a:avLst/>
          </a:prstGeom>
        </p:spPr>
      </p:pic>
      <p:sp>
        <p:nvSpPr>
          <p:cNvPr id="71684" name="Text Box 4"/>
          <p:cNvSpPr txBox="1">
            <a:spLocks noChangeArrowheads="1"/>
          </p:cNvSpPr>
          <p:nvPr/>
        </p:nvSpPr>
        <p:spPr bwMode="auto">
          <a:xfrm>
            <a:off x="3644900" y="323850"/>
            <a:ext cx="2879725" cy="2473325"/>
          </a:xfrm>
          <a:prstGeom prst="rect">
            <a:avLst/>
          </a:prstGeom>
          <a:noFill/>
          <a:ln w="9525">
            <a:noFill/>
            <a:miter lim="800000"/>
            <a:headEnd/>
            <a:tailEnd/>
          </a:ln>
        </p:spPr>
        <p:txBody>
          <a:bodyPr>
            <a:spAutoFit/>
          </a:bodyPr>
          <a:lstStyle/>
          <a:p>
            <a:pPr algn="just"/>
            <a:r>
              <a:rPr lang="ru-RU" sz="1300" b="1" i="1">
                <a:latin typeface="Times New Roman" pitchFamily="18" charset="0"/>
              </a:rPr>
              <a:t>Музыкальный руководитель:</a:t>
            </a:r>
          </a:p>
          <a:p>
            <a:pPr algn="just">
              <a:buFontTx/>
              <a:buChar char="-"/>
            </a:pPr>
            <a:r>
              <a:rPr lang="ru-RU" sz="1300">
                <a:latin typeface="Times New Roman" pitchFamily="18" charset="0"/>
              </a:rPr>
              <a:t>Скажите ребята, откуда берется обувь?  Кто её шьет? </a:t>
            </a:r>
            <a:r>
              <a:rPr lang="ru-RU" sz="1300" i="1">
                <a:latin typeface="Times New Roman" pitchFamily="18" charset="0"/>
              </a:rPr>
              <a:t>(ответы детей)  </a:t>
            </a:r>
            <a:r>
              <a:rPr lang="ru-RU" sz="1300">
                <a:latin typeface="Times New Roman" pitchFamily="18" charset="0"/>
              </a:rPr>
              <a:t>Правильно, её шьют сапожники. Сейчас я расскажу вам про одного старого сапожника.</a:t>
            </a:r>
          </a:p>
          <a:p>
            <a:pPr algn="just">
              <a:buFontTx/>
              <a:buChar char="-"/>
            </a:pPr>
            <a:r>
              <a:rPr lang="ru-RU" sz="1300">
                <a:latin typeface="Times New Roman" pitchFamily="18" charset="0"/>
              </a:rPr>
              <a:t>Давным-давно в одном городе жил сапожник. И не простой сапожник, а потомственный. Это значит, что отец его и дед, и прадед – все шили башмаки и туфли. </a:t>
            </a:r>
            <a:r>
              <a:rPr lang="ru-RU" sz="1300" i="1">
                <a:latin typeface="Times New Roman" pitchFamily="18" charset="0"/>
              </a:rPr>
              <a:t>(подходит к витрине)</a:t>
            </a:r>
          </a:p>
        </p:txBody>
      </p:sp>
      <p:sp>
        <p:nvSpPr>
          <p:cNvPr id="71685" name="Text Box 5"/>
          <p:cNvSpPr txBox="1">
            <a:spLocks noChangeArrowheads="1"/>
          </p:cNvSpPr>
          <p:nvPr/>
        </p:nvSpPr>
        <p:spPr bwMode="auto">
          <a:xfrm>
            <a:off x="404813" y="2843213"/>
            <a:ext cx="6048375" cy="5373687"/>
          </a:xfrm>
          <a:prstGeom prst="rect">
            <a:avLst/>
          </a:prstGeom>
          <a:noFill/>
          <a:ln w="9525">
            <a:noFill/>
            <a:miter lim="800000"/>
            <a:headEnd/>
            <a:tailEnd/>
          </a:ln>
        </p:spPr>
        <p:txBody>
          <a:bodyPr>
            <a:spAutoFit/>
          </a:bodyPr>
          <a:lstStyle/>
          <a:p>
            <a:pPr algn="just"/>
            <a:r>
              <a:rPr lang="ru-RU" sz="1300">
                <a:latin typeface="Times New Roman" pitchFamily="18" charset="0"/>
              </a:rPr>
              <a:t>- Туфли… Целый ряд их – старинных с бантиками, пряжками, с брошками – красовался на витрине за стеклом. Стояли и глянцевые сапоги, которые сапожник шил для гусар, и простые деревянные туфли без всяких прикрас.</a:t>
            </a:r>
          </a:p>
          <a:p>
            <a:pPr algn="just"/>
            <a:r>
              <a:rPr lang="ru-RU" sz="1300">
                <a:latin typeface="Times New Roman" pitchFamily="18" charset="0"/>
              </a:rPr>
              <a:t>     Любопытные зеваки, люди интересующиеся стариной, нередко заходили сюда, чтобы взглянуть и ахнуть: «Ах, какие туфельки, ах, какие!..» Но  старый мастер только ворчал: « Неужели вам и сказать больше нечего?»</a:t>
            </a:r>
          </a:p>
          <a:p>
            <a:pPr algn="just"/>
            <a:r>
              <a:rPr lang="ru-RU" sz="1300">
                <a:latin typeface="Times New Roman" pitchFamily="18" charset="0"/>
              </a:rPr>
              <a:t>- Нечего…,- смущались люди.</a:t>
            </a:r>
          </a:p>
          <a:p>
            <a:pPr algn="just"/>
            <a:r>
              <a:rPr lang="ru-RU" sz="1300">
                <a:latin typeface="Times New Roman" pitchFamily="18" charset="0"/>
              </a:rPr>
              <a:t>      И тогда лукавый сапожник брал туфельки и говорил: «Все туфельки и вся обувь подобны раковинам. Они все поют. Вот послушайте». Сапожник взял красивый глянцевый сапог, и вдруг зазвучала музыка…</a:t>
            </a:r>
            <a:endParaRPr lang="ru-RU" sz="1300" i="1">
              <a:latin typeface="Times New Roman" pitchFamily="18" charset="0"/>
            </a:endParaRPr>
          </a:p>
          <a:p>
            <a:pPr algn="just"/>
            <a:r>
              <a:rPr lang="ru-RU" sz="1300" i="1">
                <a:latin typeface="Times New Roman" pitchFamily="18" charset="0"/>
              </a:rPr>
              <a:t>Звучит «Марш» С. Чернецкий</a:t>
            </a:r>
            <a:endParaRPr lang="ru-RU" sz="1300" u="sng">
              <a:latin typeface="Times New Roman" pitchFamily="18" charset="0"/>
            </a:endParaRPr>
          </a:p>
          <a:p>
            <a:pPr algn="just"/>
            <a:r>
              <a:rPr lang="ru-RU" sz="1300" b="1" i="1">
                <a:latin typeface="Times New Roman" pitchFamily="18" charset="0"/>
              </a:rPr>
              <a:t>Музыкальный руководитель:</a:t>
            </a:r>
          </a:p>
          <a:p>
            <a:pPr algn="just"/>
            <a:r>
              <a:rPr lang="ru-RU" sz="1300">
                <a:latin typeface="Times New Roman" pitchFamily="18" charset="0"/>
              </a:rPr>
              <a:t>-Что это за музыка? Какой музыкальный жанр мы сейчас с вами слушали? </a:t>
            </a:r>
            <a:r>
              <a:rPr lang="ru-RU" sz="1300" i="1">
                <a:latin typeface="Times New Roman" pitchFamily="18" charset="0"/>
              </a:rPr>
              <a:t>(ответы детей)</a:t>
            </a:r>
            <a:endParaRPr lang="ru-RU" sz="1300" u="sng">
              <a:latin typeface="Times New Roman" pitchFamily="18" charset="0"/>
            </a:endParaRPr>
          </a:p>
          <a:p>
            <a:pPr algn="just"/>
            <a:r>
              <a:rPr lang="ru-RU" sz="1300">
                <a:latin typeface="Times New Roman" pitchFamily="18" charset="0"/>
              </a:rPr>
              <a:t>-Молодцы, правильно. А сейчас я предлагаю нашим мальчикам превратиться в отважных гусаров. Пожалуйста.</a:t>
            </a:r>
            <a:endParaRPr lang="ru-RU" sz="1300" i="1">
              <a:latin typeface="Times New Roman" pitchFamily="18" charset="0"/>
            </a:endParaRPr>
          </a:p>
          <a:p>
            <a:pPr algn="just"/>
            <a:r>
              <a:rPr lang="ru-RU" sz="1300" i="1">
                <a:latin typeface="Times New Roman" pitchFamily="18" charset="0"/>
              </a:rPr>
              <a:t>(мальчики надевают гусарские кивера и выстраиваются в шеренгу, лицом к гостям. Посредине стоит барабанщик.)  Марш «Маленький гренадер» музыка Яна Яншина кассета №2 «Ритмическая мозаика» Б.И.Буренина.</a:t>
            </a:r>
          </a:p>
          <a:p>
            <a:pPr algn="just">
              <a:lnSpc>
                <a:spcPct val="95000"/>
              </a:lnSpc>
              <a:buFontTx/>
              <a:buChar char="-"/>
            </a:pPr>
            <a:r>
              <a:rPr lang="ru-RU" sz="1300">
                <a:latin typeface="Times New Roman" pitchFamily="18" charset="0"/>
              </a:rPr>
              <a:t>Молодцы, мальчики! Из вас получились замечательные гусары. Ваши движения соответствовали характеру музыки. Вы двигались ритмично, выразительно. Нам очень понравилось, правда девочки? (ответ девочек) </a:t>
            </a:r>
          </a:p>
          <a:p>
            <a:pPr algn="just">
              <a:lnSpc>
                <a:spcPct val="95000"/>
              </a:lnSpc>
              <a:buFontTx/>
              <a:buChar char="-"/>
            </a:pPr>
            <a:r>
              <a:rPr lang="ru-RU" sz="1300">
                <a:latin typeface="Times New Roman" pitchFamily="18" charset="0"/>
              </a:rPr>
              <a:t>А вот эти туфельки когда-то принадлежали одной принцессе, которая совсем не умела танцевать. Все придворные дамы превосходили её в этом искусстве. И вот однажды старый сапожник решил помочь принцессе. </a:t>
            </a:r>
          </a:p>
          <a:p>
            <a:pPr algn="just">
              <a:lnSpc>
                <a:spcPct val="95000"/>
              </a:lnSpc>
            </a:pPr>
            <a:r>
              <a:rPr lang="ru-RU" sz="1300">
                <a:latin typeface="Times New Roman" pitchFamily="18" charset="0"/>
              </a:rPr>
              <a:t>      Он обмерил её ножки бархатной лентой и на другой день сшил ей красивые туфельки. А чтобы эти туфельки легко двигались по залу, он украсил их</a:t>
            </a:r>
          </a:p>
        </p:txBody>
      </p:sp>
      <p:sp>
        <p:nvSpPr>
          <p:cNvPr id="7168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68</a:t>
            </a:r>
          </a:p>
        </p:txBody>
      </p:sp>
      <p:pic>
        <p:nvPicPr>
          <p:cNvPr id="7" name="Рисунок 6" descr="415.jpg"/>
          <p:cNvPicPr>
            <a:picLocks noChangeAspect="1"/>
          </p:cNvPicPr>
          <p:nvPr/>
        </p:nvPicPr>
        <p:blipFill>
          <a:blip r:embed="rId3"/>
          <a:stretch>
            <a:fillRect/>
          </a:stretch>
        </p:blipFill>
        <p:spPr>
          <a:xfrm>
            <a:off x="285728" y="214282"/>
            <a:ext cx="3298379" cy="248108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475.jpg"/>
          <p:cNvPicPr>
            <a:picLocks noChangeAspect="1"/>
          </p:cNvPicPr>
          <p:nvPr/>
        </p:nvPicPr>
        <p:blipFill>
          <a:blip r:embed="rId2"/>
          <a:stretch>
            <a:fillRect/>
          </a:stretch>
        </p:blipFill>
        <p:spPr>
          <a:xfrm>
            <a:off x="0" y="3166"/>
            <a:ext cx="6858000" cy="9137667"/>
          </a:xfrm>
          <a:prstGeom prst="rect">
            <a:avLst/>
          </a:prstGeom>
        </p:spPr>
      </p:pic>
      <p:sp>
        <p:nvSpPr>
          <p:cNvPr id="9219" name="Text Box 3"/>
          <p:cNvSpPr txBox="1">
            <a:spLocks noChangeArrowheads="1"/>
          </p:cNvSpPr>
          <p:nvPr/>
        </p:nvSpPr>
        <p:spPr bwMode="auto">
          <a:xfrm>
            <a:off x="404813" y="179388"/>
            <a:ext cx="6121400" cy="5053012"/>
          </a:xfrm>
          <a:prstGeom prst="rect">
            <a:avLst/>
          </a:prstGeom>
          <a:noFill/>
          <a:ln w="9525">
            <a:noFill/>
            <a:miter lim="800000"/>
            <a:headEnd/>
            <a:tailEnd/>
          </a:ln>
        </p:spPr>
        <p:txBody>
          <a:bodyPr>
            <a:spAutoFit/>
          </a:bodyPr>
          <a:lstStyle/>
          <a:p>
            <a:pPr algn="just"/>
            <a:r>
              <a:rPr lang="ru-RU" sz="1300">
                <a:latin typeface="Times New Roman" pitchFamily="18" charset="0"/>
              </a:rPr>
              <a:t>и получили удостоверения 127</a:t>
            </a:r>
            <a:r>
              <a:rPr lang="ru-RU" sz="1300" b="1">
                <a:latin typeface="Times New Roman" pitchFamily="18" charset="0"/>
              </a:rPr>
              <a:t> </a:t>
            </a:r>
            <a:r>
              <a:rPr lang="ru-RU" sz="1300">
                <a:latin typeface="Times New Roman" pitchFamily="18" charset="0"/>
              </a:rPr>
              <a:t>человек. В т. ч. работники дошкольного образования 98 человек.</a:t>
            </a:r>
            <a:endParaRPr lang="ru-RU" sz="1300" b="1">
              <a:latin typeface="Times New Roman" pitchFamily="18" charset="0"/>
            </a:endParaRPr>
          </a:p>
          <a:p>
            <a:pPr algn="just"/>
            <a:r>
              <a:rPr lang="ru-RU" sz="1300">
                <a:latin typeface="Times New Roman" pitchFamily="18" charset="0"/>
              </a:rPr>
              <a:t>         </a:t>
            </a:r>
            <a:r>
              <a:rPr lang="ru-RU" sz="1300" b="1" i="1">
                <a:latin typeface="Times New Roman" pitchFamily="18" charset="0"/>
              </a:rPr>
              <a:t>Какие планы на будущее у сотрудников информационного отдела УМЦ?</a:t>
            </a:r>
          </a:p>
          <a:p>
            <a:pPr algn="just"/>
            <a:r>
              <a:rPr lang="ru-RU" sz="1300">
                <a:latin typeface="Times New Roman" pitchFamily="18" charset="0"/>
              </a:rPr>
              <a:t>     Для успешного развития процесса информатизации образования ЭМР в  дальнейшей работе отдела информатизации образования УМЦ планируется:</a:t>
            </a:r>
          </a:p>
          <a:p>
            <a:pPr algn="just"/>
            <a:r>
              <a:rPr lang="ru-RU" sz="1300">
                <a:latin typeface="Times New Roman" pitchFamily="18" charset="0"/>
              </a:rPr>
              <a:t>- разработать систему контроля эффективного использования  компьютерной техники в образовании, качества обучения работников образования новым информационным технологиям и дальнейшего применения знаний, приобретенных ими на курсах повышения квалификации;</a:t>
            </a:r>
          </a:p>
          <a:p>
            <a:pPr algn="just"/>
            <a:r>
              <a:rPr lang="ru-RU" sz="1300">
                <a:latin typeface="Times New Roman" pitchFamily="18" charset="0"/>
              </a:rPr>
              <a:t>- внедрять новые педагогические технологии, основанные на проектной методике с использованием ИКТ;</a:t>
            </a:r>
          </a:p>
          <a:p>
            <a:pPr algn="just"/>
            <a:r>
              <a:rPr lang="ru-RU" sz="1300">
                <a:latin typeface="Times New Roman" pitchFamily="18" charset="0"/>
              </a:rPr>
              <a:t>- продолжить работу по осуществления электронного документооборота между образовательными учреждениями, комитетом по образованию и молодежной политике, министерством образования, СарИПКиПРО, отделом информатизации образования УМЦ и т.д.;</a:t>
            </a:r>
          </a:p>
          <a:p>
            <a:pPr algn="just"/>
            <a:r>
              <a:rPr lang="ru-RU" sz="1300">
                <a:latin typeface="Times New Roman" pitchFamily="18" charset="0"/>
              </a:rPr>
              <a:t>- продолжить работу над совершенствованием структуры сайта МОУ ДПОС «Учебно-методический центр» и регулярным обновлением его содержания;</a:t>
            </a:r>
          </a:p>
          <a:p>
            <a:pPr algn="just"/>
            <a:r>
              <a:rPr lang="ru-RU" sz="1300">
                <a:latin typeface="Times New Roman" pitchFamily="18" charset="0"/>
              </a:rPr>
              <a:t>- организовывать семинары, семинары-практикумы, курсовую подготовку, лекции, консультации по наиболее сложным и актуальным вопросам обучения;</a:t>
            </a:r>
          </a:p>
          <a:p>
            <a:pPr algn="just"/>
            <a:r>
              <a:rPr lang="ru-RU" sz="1300">
                <a:latin typeface="Times New Roman" pitchFamily="18" charset="0"/>
              </a:rPr>
              <a:t>- проводить работу по изучению, обобщению и пропаганде передового педагогического опыта;</a:t>
            </a:r>
          </a:p>
          <a:p>
            <a:pPr algn="just"/>
            <a:r>
              <a:rPr lang="ru-RU" sz="1300">
                <a:latin typeface="Times New Roman" pitchFamily="18" charset="0"/>
              </a:rPr>
              <a:t>- продолжить кружковую работу с одаренными детьми школ ЭМР по изучению языков программирования и Интернет-технологий;</a:t>
            </a:r>
          </a:p>
          <a:p>
            <a:pPr algn="just"/>
            <a:r>
              <a:rPr lang="ru-RU" sz="1300">
                <a:latin typeface="Times New Roman" pitchFamily="18" charset="0"/>
              </a:rPr>
              <a:t>- продолжить работу по внесению изменений в базу данных на сотрудников образовательных учреждений, владеющих ИКТ и многое другое.</a:t>
            </a:r>
          </a:p>
        </p:txBody>
      </p:sp>
      <p:sp>
        <p:nvSpPr>
          <p:cNvPr id="9221"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a:t>
            </a:r>
          </a:p>
        </p:txBody>
      </p:sp>
      <p:pic>
        <p:nvPicPr>
          <p:cNvPr id="6" name="Рисунок 5" descr="245.jpg"/>
          <p:cNvPicPr>
            <a:picLocks noChangeAspect="1"/>
          </p:cNvPicPr>
          <p:nvPr/>
        </p:nvPicPr>
        <p:blipFill>
          <a:blip r:embed="rId3"/>
          <a:stretch>
            <a:fillRect/>
          </a:stretch>
        </p:blipFill>
        <p:spPr>
          <a:xfrm>
            <a:off x="1785926" y="5643570"/>
            <a:ext cx="3035676" cy="2276757"/>
          </a:xfrm>
          <a:prstGeom prst="rect">
            <a:avLst/>
          </a:prstGeo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016.jpg"/>
          <p:cNvPicPr>
            <a:picLocks noChangeAspect="1"/>
          </p:cNvPicPr>
          <p:nvPr/>
        </p:nvPicPr>
        <p:blipFill>
          <a:blip r:embed="rId2"/>
          <a:stretch>
            <a:fillRect/>
          </a:stretch>
        </p:blipFill>
        <p:spPr>
          <a:xfrm>
            <a:off x="0" y="3166"/>
            <a:ext cx="6858000" cy="9137667"/>
          </a:xfrm>
          <a:prstGeom prst="rect">
            <a:avLst/>
          </a:prstGeom>
        </p:spPr>
      </p:pic>
      <p:sp>
        <p:nvSpPr>
          <p:cNvPr id="72707" name="Text Box 3"/>
          <p:cNvSpPr txBox="1">
            <a:spLocks noChangeArrowheads="1"/>
          </p:cNvSpPr>
          <p:nvPr/>
        </p:nvSpPr>
        <p:spPr bwMode="auto">
          <a:xfrm>
            <a:off x="333375" y="323850"/>
            <a:ext cx="6191250" cy="3597275"/>
          </a:xfrm>
          <a:prstGeom prst="rect">
            <a:avLst/>
          </a:prstGeom>
          <a:noFill/>
          <a:ln w="9525">
            <a:noFill/>
            <a:miter lim="800000"/>
            <a:headEnd/>
            <a:tailEnd/>
          </a:ln>
        </p:spPr>
        <p:txBody>
          <a:bodyPr>
            <a:spAutoFit/>
          </a:bodyPr>
          <a:lstStyle/>
          <a:p>
            <a:pPr algn="just">
              <a:lnSpc>
                <a:spcPct val="95000"/>
              </a:lnSpc>
            </a:pPr>
            <a:r>
              <a:rPr lang="ru-RU" sz="1300" dirty="0">
                <a:latin typeface="Times New Roman" pitchFamily="18" charset="0"/>
              </a:rPr>
              <a:t>красивыми  бабочками, которые поймал на лугу. «Вам все  равно где порхать и кружиться», - сказал старый сапожник,- «Но если вы станете бантиками на туфельках принцессы, то завтра вы закружитесь в королевском зале». Конечно бабочки не смогли отказаться, ведь им так хотелось попасть на королевский бал. И вскоре принцесса уже танцевала, а восхищенные гости говорили королю и королеве: «Как воздушно танцует ваша дочь!» И не успел сапожник взять в руки туфельку, как тут же зазвучала прекрасная музыка…</a:t>
            </a:r>
            <a:endParaRPr lang="ru-RU" sz="1300" i="1" dirty="0">
              <a:latin typeface="Times New Roman" pitchFamily="18" charset="0"/>
            </a:endParaRPr>
          </a:p>
          <a:p>
            <a:pPr algn="just"/>
            <a:r>
              <a:rPr lang="ru-RU" sz="1300" i="1" dirty="0">
                <a:latin typeface="Times New Roman" pitchFamily="18" charset="0"/>
              </a:rPr>
              <a:t>(звучит «Вальс цветов» П.И.Чайковского из балета «Щелкунчик»)</a:t>
            </a:r>
            <a:endParaRPr lang="ru-RU" sz="1300" dirty="0">
              <a:latin typeface="Times New Roman" pitchFamily="18" charset="0"/>
            </a:endParaRPr>
          </a:p>
          <a:p>
            <a:pPr algn="just"/>
            <a:r>
              <a:rPr lang="ru-RU" sz="1300" dirty="0">
                <a:latin typeface="Times New Roman" pitchFamily="18" charset="0"/>
              </a:rPr>
              <a:t>- Вы узнали эту музыку? </a:t>
            </a:r>
            <a:r>
              <a:rPr lang="ru-RU" sz="1300" i="1" dirty="0">
                <a:latin typeface="Times New Roman" pitchFamily="18" charset="0"/>
              </a:rPr>
              <a:t>(ответы детей)</a:t>
            </a:r>
            <a:endParaRPr lang="ru-RU" sz="1300" dirty="0">
              <a:latin typeface="Times New Roman" pitchFamily="18" charset="0"/>
            </a:endParaRPr>
          </a:p>
          <a:p>
            <a:pPr algn="just"/>
            <a:r>
              <a:rPr lang="ru-RU" sz="1300" dirty="0">
                <a:latin typeface="Times New Roman" pitchFamily="18" charset="0"/>
              </a:rPr>
              <a:t>- Я  предлагаю девочкам превратиться в маленьких принцесс и потанцевать так как им подсказывает музыка. </a:t>
            </a:r>
            <a:r>
              <a:rPr lang="ru-RU" sz="1300" i="1" dirty="0">
                <a:latin typeface="Times New Roman" pitchFamily="18" charset="0"/>
              </a:rPr>
              <a:t>(девочки берут шарфики и танцуют, музыкальная импровизация).</a:t>
            </a:r>
            <a:endParaRPr lang="ru-RU" sz="1300" dirty="0">
              <a:latin typeface="Times New Roman" pitchFamily="18" charset="0"/>
            </a:endParaRPr>
          </a:p>
          <a:p>
            <a:pPr algn="just"/>
            <a:r>
              <a:rPr lang="ru-RU" sz="1300" dirty="0">
                <a:latin typeface="Times New Roman" pitchFamily="18" charset="0"/>
              </a:rPr>
              <a:t>- Как красиво танцевали наши девочки, настоящие принцессы!</a:t>
            </a:r>
            <a:endParaRPr lang="ru-RU" sz="1300" u="sng" dirty="0">
              <a:latin typeface="Times New Roman" pitchFamily="18" charset="0"/>
            </a:endParaRPr>
          </a:p>
          <a:p>
            <a:pPr algn="just"/>
            <a:r>
              <a:rPr lang="ru-RU" sz="1300" b="1" i="1" dirty="0">
                <a:latin typeface="Times New Roman" pitchFamily="18" charset="0"/>
              </a:rPr>
              <a:t>Воспитатель </a:t>
            </a:r>
          </a:p>
          <a:p>
            <a:pPr algn="just"/>
            <a:r>
              <a:rPr lang="ru-RU" sz="1300" dirty="0">
                <a:latin typeface="Times New Roman" pitchFamily="18" charset="0"/>
              </a:rPr>
              <a:t>- Ребята, посмотрите, сколько бабочек слетелось на звуки «Вальса» какие они красивые. Это, наверное, подружки тех двух бабочек, которые танцевали на балу вместе с принцессой. Они услышали музыку и прилетели сюда, чтобы тоже покружиться под звуки вальса. Давайте им поможем.</a:t>
            </a:r>
          </a:p>
        </p:txBody>
      </p:sp>
      <p:sp>
        <p:nvSpPr>
          <p:cNvPr id="72709" name="Text Box 5"/>
          <p:cNvSpPr txBox="1">
            <a:spLocks noChangeArrowheads="1"/>
          </p:cNvSpPr>
          <p:nvPr/>
        </p:nvSpPr>
        <p:spPr bwMode="auto">
          <a:xfrm>
            <a:off x="285750" y="3857625"/>
            <a:ext cx="2808288" cy="3068638"/>
          </a:xfrm>
          <a:prstGeom prst="rect">
            <a:avLst/>
          </a:prstGeom>
          <a:noFill/>
          <a:ln w="9525">
            <a:noFill/>
            <a:miter lim="800000"/>
            <a:headEnd/>
            <a:tailEnd/>
          </a:ln>
        </p:spPr>
        <p:txBody>
          <a:bodyPr>
            <a:spAutoFit/>
          </a:bodyPr>
          <a:lstStyle/>
          <a:p>
            <a:pPr algn="just"/>
            <a:r>
              <a:rPr lang="ru-RU" sz="1300" i="1">
                <a:latin typeface="Times New Roman" pitchFamily="18" charset="0"/>
              </a:rPr>
              <a:t>«Хор рук» девочки садятся на стульчики, мальчики встают за ними.</a:t>
            </a:r>
          </a:p>
          <a:p>
            <a:pPr algn="just"/>
            <a:r>
              <a:rPr lang="ru-RU" sz="1300" i="1">
                <a:latin typeface="Times New Roman" pitchFamily="18" charset="0"/>
              </a:rPr>
              <a:t>«Вальс» А. Гречанинов</a:t>
            </a:r>
            <a:endParaRPr lang="ru-RU" sz="1300" u="sng">
              <a:latin typeface="Times New Roman" pitchFamily="18" charset="0"/>
            </a:endParaRPr>
          </a:p>
          <a:p>
            <a:pPr algn="just"/>
            <a:r>
              <a:rPr lang="ru-RU" sz="1300" b="1" i="1">
                <a:latin typeface="Times New Roman" pitchFamily="18" charset="0"/>
              </a:rPr>
              <a:t>Воспитатель </a:t>
            </a:r>
          </a:p>
          <a:p>
            <a:pPr algn="just"/>
            <a:r>
              <a:rPr lang="ru-RU" sz="1300">
                <a:latin typeface="Times New Roman" pitchFamily="18" charset="0"/>
              </a:rPr>
              <a:t>- Да, волшебные звуки музыки могут творить всякие чудеса. Они могут нам рисовать картины природы, они могут нас перенести в поле, и в лес, и даже в королевский замок на бал.</a:t>
            </a:r>
            <a:endParaRPr lang="ru-RU" sz="1300" i="1">
              <a:latin typeface="Times New Roman" pitchFamily="18" charset="0"/>
            </a:endParaRPr>
          </a:p>
          <a:p>
            <a:pPr algn="just"/>
            <a:r>
              <a:rPr lang="ru-RU" sz="1300" i="1">
                <a:latin typeface="Times New Roman" pitchFamily="18" charset="0"/>
              </a:rPr>
              <a:t>Звучит «Менуэт» муз. Поля Мориа,  в зале появляется Король и Королева. Они танцуют танец с окончанием музыки покидают зал.</a:t>
            </a:r>
          </a:p>
        </p:txBody>
      </p:sp>
      <p:sp>
        <p:nvSpPr>
          <p:cNvPr id="72710" name="Text Box 6"/>
          <p:cNvSpPr txBox="1">
            <a:spLocks noChangeArrowheads="1"/>
          </p:cNvSpPr>
          <p:nvPr/>
        </p:nvSpPr>
        <p:spPr bwMode="auto">
          <a:xfrm>
            <a:off x="260350" y="6877050"/>
            <a:ext cx="6264275" cy="1679575"/>
          </a:xfrm>
          <a:prstGeom prst="rect">
            <a:avLst/>
          </a:prstGeom>
          <a:noFill/>
          <a:ln w="9525">
            <a:noFill/>
            <a:miter lim="800000"/>
            <a:headEnd/>
            <a:tailEnd/>
          </a:ln>
        </p:spPr>
        <p:txBody>
          <a:bodyPr>
            <a:spAutoFit/>
          </a:bodyPr>
          <a:lstStyle/>
          <a:p>
            <a:pPr algn="just"/>
            <a:r>
              <a:rPr lang="ru-RU" sz="1300" b="1" i="1">
                <a:latin typeface="Times New Roman" pitchFamily="18" charset="0"/>
              </a:rPr>
              <a:t>Воспитатель </a:t>
            </a:r>
          </a:p>
          <a:p>
            <a:pPr algn="just"/>
            <a:r>
              <a:rPr lang="ru-RU" sz="1300">
                <a:latin typeface="Times New Roman" pitchFamily="18" charset="0"/>
              </a:rPr>
              <a:t>     Как красиво танцевали Король и Королева. Все движения были изящны и грациозны. Как называется этот танец? (менуэт). </a:t>
            </a:r>
          </a:p>
          <a:p>
            <a:r>
              <a:rPr lang="ru-RU" sz="1300" b="1" i="1">
                <a:latin typeface="Times New Roman" pitchFamily="18" charset="0"/>
              </a:rPr>
              <a:t>Музыкальный руководитель</a:t>
            </a:r>
          </a:p>
          <a:p>
            <a:r>
              <a:rPr lang="ru-RU" sz="1300">
                <a:latin typeface="Times New Roman" pitchFamily="18" charset="0"/>
              </a:rPr>
              <a:t>- Этот старинный танец называется «менуэт». Он всегда звучал на праздниках в королевских дворцах и в домах знатных горожан. Чтобы научиться его танцевать приходилось брать уроки у учителя танцев. Танцевали его всегда парами и мы видим здесь две пары обуви: для знатной дамы и её кавалера.</a:t>
            </a:r>
          </a:p>
        </p:txBody>
      </p:sp>
      <p:sp>
        <p:nvSpPr>
          <p:cNvPr id="72711"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69</a:t>
            </a:r>
          </a:p>
        </p:txBody>
      </p:sp>
      <p:pic>
        <p:nvPicPr>
          <p:cNvPr id="8" name="Рисунок 7" descr="425.jpg"/>
          <p:cNvPicPr>
            <a:picLocks noChangeAspect="1"/>
          </p:cNvPicPr>
          <p:nvPr/>
        </p:nvPicPr>
        <p:blipFill>
          <a:blip r:embed="rId3"/>
          <a:stretch>
            <a:fillRect/>
          </a:stretch>
        </p:blipFill>
        <p:spPr>
          <a:xfrm>
            <a:off x="3286124" y="4143372"/>
            <a:ext cx="3298379" cy="2471351"/>
          </a:xfrm>
          <a:prstGeom prst="rect">
            <a:avLst/>
          </a:prstGeom>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016.jpg"/>
          <p:cNvPicPr>
            <a:picLocks noChangeAspect="1"/>
          </p:cNvPicPr>
          <p:nvPr/>
        </p:nvPicPr>
        <p:blipFill>
          <a:blip r:embed="rId2"/>
          <a:stretch>
            <a:fillRect/>
          </a:stretch>
        </p:blipFill>
        <p:spPr>
          <a:xfrm>
            <a:off x="0" y="3166"/>
            <a:ext cx="6858000" cy="9137667"/>
          </a:xfrm>
          <a:prstGeom prst="rect">
            <a:avLst/>
          </a:prstGeom>
        </p:spPr>
      </p:pic>
      <p:sp>
        <p:nvSpPr>
          <p:cNvPr id="73732" name="Text Box 4"/>
          <p:cNvSpPr txBox="1">
            <a:spLocks noChangeArrowheads="1"/>
          </p:cNvSpPr>
          <p:nvPr/>
        </p:nvSpPr>
        <p:spPr bwMode="auto">
          <a:xfrm>
            <a:off x="404813" y="250825"/>
            <a:ext cx="6119812" cy="3068638"/>
          </a:xfrm>
          <a:prstGeom prst="rect">
            <a:avLst/>
          </a:prstGeom>
          <a:noFill/>
          <a:ln w="9525">
            <a:noFill/>
            <a:miter lim="800000"/>
            <a:headEnd/>
            <a:tailEnd/>
          </a:ln>
        </p:spPr>
        <p:txBody>
          <a:bodyPr>
            <a:spAutoFit/>
          </a:bodyPr>
          <a:lstStyle/>
          <a:p>
            <a:pPr algn="just"/>
            <a:r>
              <a:rPr lang="ru-RU" sz="1300" b="1" i="1">
                <a:latin typeface="Times New Roman" pitchFamily="18" charset="0"/>
              </a:rPr>
              <a:t>Воспитатель: </a:t>
            </a:r>
          </a:p>
          <a:p>
            <a:pPr algn="just"/>
            <a:r>
              <a:rPr lang="ru-RU" sz="1300">
                <a:latin typeface="Times New Roman" pitchFamily="18" charset="0"/>
              </a:rPr>
              <a:t>- Хорошо, что живут на свете добрые сапожники, которые шьют людям обувь, в которой они могут так красиво танцевать. Но ведь часто бывает и так, что туфельки изнашиваются и их приходится чинить. Сейчас мы покажем, как это делается. Мальчики приготовьте пожалуйста стульчики для игры «Ай – да, сапожник».</a:t>
            </a:r>
            <a:endParaRPr lang="ru-RU" sz="1300" i="1">
              <a:latin typeface="Times New Roman" pitchFamily="18" charset="0"/>
            </a:endParaRPr>
          </a:p>
          <a:p>
            <a:pPr algn="just"/>
            <a:r>
              <a:rPr lang="ru-RU" sz="1300" i="1">
                <a:latin typeface="Times New Roman" pitchFamily="18" charset="0"/>
              </a:rPr>
              <a:t>Игра – танец «Ай –да, сапожник» (сборник «Коммуникативные игры- танцы» А.И.Буренина).</a:t>
            </a:r>
            <a:endParaRPr lang="ru-RU" sz="1300" u="sng">
              <a:latin typeface="Times New Roman" pitchFamily="18" charset="0"/>
            </a:endParaRPr>
          </a:p>
          <a:p>
            <a:r>
              <a:rPr lang="ru-RU" sz="1300" b="1" i="1">
                <a:latin typeface="Times New Roman" pitchFamily="18" charset="0"/>
              </a:rPr>
              <a:t>Воспитатель:</a:t>
            </a:r>
          </a:p>
          <a:p>
            <a:pPr algn="just"/>
            <a:r>
              <a:rPr lang="ru-RU" sz="1300" i="1">
                <a:latin typeface="Times New Roman" pitchFamily="18" charset="0"/>
              </a:rPr>
              <a:t>- Молодцы сапожники! Все башмачки починили, и теперь наши девочки ещё лучше будут танцевать.</a:t>
            </a:r>
            <a:endParaRPr lang="ru-RU" sz="1300" i="1" u="sng">
              <a:latin typeface="Times New Roman" pitchFamily="18" charset="0"/>
            </a:endParaRPr>
          </a:p>
          <a:p>
            <a:pPr algn="just"/>
            <a:r>
              <a:rPr lang="ru-RU" sz="1300" b="1" i="1">
                <a:latin typeface="Times New Roman" pitchFamily="18" charset="0"/>
              </a:rPr>
              <a:t>Музыкальный руководитель:</a:t>
            </a:r>
          </a:p>
          <a:p>
            <a:pPr algn="just"/>
            <a:r>
              <a:rPr lang="ru-RU" sz="1300" i="1">
                <a:latin typeface="Times New Roman" pitchFamily="18" charset="0"/>
              </a:rPr>
              <a:t>- Сапоги, башмаки, туфли, большие туфельки, маленькие… Сколько их изготовил старый мастер! Вот и у вас на ногах замечательные чешки, которые помогают вам легко двигаться под музыку. Мальчики приглашайте девочек на польку.</a:t>
            </a:r>
          </a:p>
          <a:p>
            <a:pPr algn="just"/>
            <a:r>
              <a:rPr lang="ru-RU" sz="1300" i="1">
                <a:latin typeface="Times New Roman" pitchFamily="18" charset="0"/>
              </a:rPr>
              <a:t>Полька  «Кремена» муз. А Арскос</a:t>
            </a:r>
          </a:p>
        </p:txBody>
      </p:sp>
      <p:sp>
        <p:nvSpPr>
          <p:cNvPr id="73733" name="Text Box 5"/>
          <p:cNvSpPr txBox="1">
            <a:spLocks noChangeArrowheads="1"/>
          </p:cNvSpPr>
          <p:nvPr/>
        </p:nvSpPr>
        <p:spPr bwMode="auto">
          <a:xfrm>
            <a:off x="3860800" y="3203575"/>
            <a:ext cx="2592388" cy="2473325"/>
          </a:xfrm>
          <a:prstGeom prst="rect">
            <a:avLst/>
          </a:prstGeom>
          <a:noFill/>
          <a:ln w="9525">
            <a:noFill/>
            <a:miter lim="800000"/>
            <a:headEnd/>
            <a:tailEnd/>
          </a:ln>
        </p:spPr>
        <p:txBody>
          <a:bodyPr>
            <a:spAutoFit/>
          </a:bodyPr>
          <a:lstStyle/>
          <a:p>
            <a:pPr algn="just"/>
            <a:r>
              <a:rPr lang="ru-RU" sz="1300" b="1" i="1">
                <a:latin typeface="Times New Roman" pitchFamily="18" charset="0"/>
              </a:rPr>
              <a:t>Воспитатель:</a:t>
            </a:r>
          </a:p>
          <a:p>
            <a:pPr algn="just"/>
            <a:r>
              <a:rPr lang="ru-RU" sz="1300">
                <a:latin typeface="Times New Roman" pitchFamily="18" charset="0"/>
              </a:rPr>
              <a:t>-Ребята, наше занятие завершается. Чем оно вам запомнилось? Что интересного вы узнали? Что вам больше всего понравилось? </a:t>
            </a:r>
            <a:r>
              <a:rPr lang="ru-RU" sz="1300" i="1">
                <a:latin typeface="Times New Roman" pitchFamily="18" charset="0"/>
              </a:rPr>
              <a:t>(Ответы)</a:t>
            </a:r>
            <a:endParaRPr lang="ru-RU" sz="1300">
              <a:latin typeface="Times New Roman" pitchFamily="18" charset="0"/>
            </a:endParaRPr>
          </a:p>
          <a:p>
            <a:pPr algn="just"/>
            <a:r>
              <a:rPr lang="ru-RU" sz="1300">
                <a:latin typeface="Times New Roman" pitchFamily="18" charset="0"/>
              </a:rPr>
              <a:t>- Пришло время попрощаться с нашими гостями, давайте их поблагодарим за внимание, которое они нам уделили. </a:t>
            </a:r>
            <a:r>
              <a:rPr lang="ru-RU" sz="1300" i="1">
                <a:latin typeface="Times New Roman" pitchFamily="18" charset="0"/>
              </a:rPr>
              <a:t>(дети становятся в рассыпную по всему залу).</a:t>
            </a:r>
          </a:p>
        </p:txBody>
      </p:sp>
      <p:sp>
        <p:nvSpPr>
          <p:cNvPr id="73734" name="Text Box 6"/>
          <p:cNvSpPr txBox="1">
            <a:spLocks noChangeArrowheads="1"/>
          </p:cNvSpPr>
          <p:nvPr/>
        </p:nvSpPr>
        <p:spPr bwMode="auto">
          <a:xfrm>
            <a:off x="404813" y="5795963"/>
            <a:ext cx="5976937" cy="1481137"/>
          </a:xfrm>
          <a:prstGeom prst="rect">
            <a:avLst/>
          </a:prstGeom>
          <a:noFill/>
          <a:ln w="9525">
            <a:noFill/>
            <a:miter lim="800000"/>
            <a:headEnd/>
            <a:tailEnd/>
          </a:ln>
        </p:spPr>
        <p:txBody>
          <a:bodyPr>
            <a:spAutoFit/>
          </a:bodyPr>
          <a:lstStyle/>
          <a:p>
            <a:r>
              <a:rPr lang="ru-RU" sz="1300">
                <a:latin typeface="Times New Roman" pitchFamily="18" charset="0"/>
              </a:rPr>
              <a:t>Улыбнулись!</a:t>
            </a:r>
          </a:p>
          <a:p>
            <a:r>
              <a:rPr lang="ru-RU" sz="1300">
                <a:latin typeface="Times New Roman" pitchFamily="18" charset="0"/>
              </a:rPr>
              <a:t>К солнышку потянулись,</a:t>
            </a:r>
          </a:p>
          <a:p>
            <a:r>
              <a:rPr lang="ru-RU" sz="1300">
                <a:latin typeface="Times New Roman" pitchFamily="18" charset="0"/>
              </a:rPr>
              <a:t>Лучик солнечный взяли,</a:t>
            </a:r>
          </a:p>
          <a:p>
            <a:r>
              <a:rPr lang="ru-RU" sz="1300">
                <a:latin typeface="Times New Roman" pitchFamily="18" charset="0"/>
              </a:rPr>
              <a:t>К сердцу прижали,</a:t>
            </a:r>
          </a:p>
          <a:p>
            <a:r>
              <a:rPr lang="ru-RU" sz="1300">
                <a:latin typeface="Times New Roman" pitchFamily="18" charset="0"/>
              </a:rPr>
              <a:t>Людям отдали</a:t>
            </a:r>
          </a:p>
          <a:p>
            <a:r>
              <a:rPr lang="ru-RU" sz="1300">
                <a:latin typeface="Times New Roman" pitchFamily="18" charset="0"/>
              </a:rPr>
              <a:t>И до свидания сказали.</a:t>
            </a:r>
            <a:endParaRPr lang="ru-RU" sz="1300" i="1">
              <a:latin typeface="Times New Roman" pitchFamily="18" charset="0"/>
            </a:endParaRPr>
          </a:p>
          <a:p>
            <a:r>
              <a:rPr lang="ru-RU" sz="1300" i="1">
                <a:latin typeface="Times New Roman" pitchFamily="18" charset="0"/>
              </a:rPr>
              <a:t>Дети выходят из зала.</a:t>
            </a:r>
          </a:p>
        </p:txBody>
      </p:sp>
      <p:sp>
        <p:nvSpPr>
          <p:cNvPr id="7373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70</a:t>
            </a:r>
          </a:p>
        </p:txBody>
      </p:sp>
      <p:pic>
        <p:nvPicPr>
          <p:cNvPr id="9" name="Рисунок 8" descr="435.jpg"/>
          <p:cNvPicPr>
            <a:picLocks noChangeAspect="1"/>
          </p:cNvPicPr>
          <p:nvPr/>
        </p:nvPicPr>
        <p:blipFill>
          <a:blip r:embed="rId3"/>
          <a:stretch>
            <a:fillRect/>
          </a:stretch>
        </p:blipFill>
        <p:spPr>
          <a:xfrm>
            <a:off x="357166" y="3286116"/>
            <a:ext cx="3327568" cy="2500541"/>
          </a:xfrm>
          <a:prstGeom prst="rect">
            <a:avLst/>
          </a:prstGeom>
        </p:spPr>
      </p:pic>
      <p:pic>
        <p:nvPicPr>
          <p:cNvPr id="10" name="Рисунок 9" descr="445.jpg"/>
          <p:cNvPicPr>
            <a:picLocks noChangeAspect="1"/>
          </p:cNvPicPr>
          <p:nvPr/>
        </p:nvPicPr>
        <p:blipFill>
          <a:blip r:embed="rId4"/>
          <a:stretch>
            <a:fillRect/>
          </a:stretch>
        </p:blipFill>
        <p:spPr>
          <a:xfrm>
            <a:off x="3143248" y="6000760"/>
            <a:ext cx="3473514" cy="2617297"/>
          </a:xfrm>
          <a:prstGeom prst="rect">
            <a:avLst/>
          </a:prstGeom>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descr="455.jpg"/>
          <p:cNvPicPr>
            <a:picLocks noChangeAspect="1"/>
          </p:cNvPicPr>
          <p:nvPr/>
        </p:nvPicPr>
        <p:blipFill>
          <a:blip r:embed="rId2"/>
          <a:stretch>
            <a:fillRect/>
          </a:stretch>
        </p:blipFill>
        <p:spPr>
          <a:xfrm>
            <a:off x="0" y="3166"/>
            <a:ext cx="6858000" cy="9137667"/>
          </a:xfrm>
          <a:prstGeom prst="rect">
            <a:avLst/>
          </a:prstGeom>
        </p:spPr>
      </p:pic>
      <p:pic>
        <p:nvPicPr>
          <p:cNvPr id="74755" name="Picture 2"/>
          <p:cNvPicPr preferRelativeResize="0">
            <a:picLocks noChangeArrowheads="1"/>
          </p:cNvPicPr>
          <p:nvPr/>
        </p:nvPicPr>
        <p:blipFill>
          <a:blip r:embed="rId3">
            <a:clrChange>
              <a:clrFrom>
                <a:srgbClr val="FFFFFF"/>
              </a:clrFrom>
              <a:clrTo>
                <a:srgbClr val="FFFFFF">
                  <a:alpha val="0"/>
                </a:srgbClr>
              </a:clrTo>
            </a:clrChange>
          </a:blip>
          <a:srcRect l="17188" t="20117" r="10938" b="15918"/>
          <a:stretch>
            <a:fillRect/>
          </a:stretch>
        </p:blipFill>
        <p:spPr bwMode="auto">
          <a:xfrm>
            <a:off x="142875" y="1285875"/>
            <a:ext cx="2571750" cy="2071688"/>
          </a:xfrm>
          <a:prstGeom prst="rect">
            <a:avLst/>
          </a:prstGeom>
          <a:noFill/>
          <a:ln w="0" algn="in">
            <a:noFill/>
            <a:miter lim="800000"/>
            <a:headEnd/>
            <a:tailEnd/>
          </a:ln>
        </p:spPr>
      </p:pic>
      <p:sp>
        <p:nvSpPr>
          <p:cNvPr id="74756" name="WordArt 11"/>
          <p:cNvSpPr>
            <a:spLocks noChangeArrowheads="1" noChangeShapeType="1" noTextEdit="1"/>
          </p:cNvSpPr>
          <p:nvPr/>
        </p:nvSpPr>
        <p:spPr bwMode="auto">
          <a:xfrm>
            <a:off x="2000250" y="500063"/>
            <a:ext cx="4357688" cy="471487"/>
          </a:xfrm>
          <a:prstGeom prst="rect">
            <a:avLst/>
          </a:prstGeom>
        </p:spPr>
        <p:txBody>
          <a:bodyPr wrap="none" fromWordArt="1">
            <a:prstTxWarp prst="textPlain">
              <a:avLst>
                <a:gd name="adj" fmla="val 50000"/>
              </a:avLst>
            </a:prstTxWarp>
          </a:bodyPr>
          <a:lstStyle/>
          <a:p>
            <a:pPr algn="ctr"/>
            <a:r>
              <a:rPr lang="ru-RU"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рекламы </a:t>
            </a:r>
          </a:p>
        </p:txBody>
      </p:sp>
      <p:sp>
        <p:nvSpPr>
          <p:cNvPr id="74757" name="Line 7"/>
          <p:cNvSpPr>
            <a:spLocks noChangeShapeType="1"/>
          </p:cNvSpPr>
          <p:nvPr/>
        </p:nvSpPr>
        <p:spPr bwMode="auto">
          <a:xfrm>
            <a:off x="1928813" y="1000125"/>
            <a:ext cx="4397375" cy="0"/>
          </a:xfrm>
          <a:prstGeom prst="line">
            <a:avLst/>
          </a:prstGeom>
          <a:noFill/>
          <a:ln w="19050">
            <a:solidFill>
              <a:srgbClr val="FF0000"/>
            </a:solidFill>
            <a:round/>
            <a:headEnd/>
            <a:tailEnd/>
          </a:ln>
        </p:spPr>
        <p:txBody>
          <a:bodyPr/>
          <a:lstStyle/>
          <a:p>
            <a:endParaRPr lang="ru-RU"/>
          </a:p>
        </p:txBody>
      </p:sp>
      <p:sp>
        <p:nvSpPr>
          <p:cNvPr id="74758" name="Text Box 3"/>
          <p:cNvSpPr txBox="1">
            <a:spLocks noChangeArrowheads="1"/>
          </p:cNvSpPr>
          <p:nvPr/>
        </p:nvSpPr>
        <p:spPr bwMode="auto">
          <a:xfrm>
            <a:off x="2571750" y="1143000"/>
            <a:ext cx="3786188" cy="5286375"/>
          </a:xfrm>
          <a:prstGeom prst="rect">
            <a:avLst/>
          </a:prstGeom>
          <a:noFill/>
          <a:ln w="0" algn="in">
            <a:noFill/>
            <a:miter lim="800000"/>
            <a:headEnd/>
            <a:tailEnd/>
          </a:ln>
        </p:spPr>
        <p:txBody>
          <a:bodyPr lIns="36195" tIns="36195" rIns="36195" bIns="36195"/>
          <a:lstStyle/>
          <a:p>
            <a:pPr algn="ctr"/>
            <a:endParaRPr lang="ru-RU"/>
          </a:p>
        </p:txBody>
      </p:sp>
      <p:sp>
        <p:nvSpPr>
          <p:cNvPr id="74759" name="Text Box 4"/>
          <p:cNvSpPr txBox="1">
            <a:spLocks noChangeArrowheads="1"/>
          </p:cNvSpPr>
          <p:nvPr/>
        </p:nvSpPr>
        <p:spPr bwMode="auto">
          <a:xfrm>
            <a:off x="285750" y="4714875"/>
            <a:ext cx="2214563" cy="1357313"/>
          </a:xfrm>
          <a:prstGeom prst="rect">
            <a:avLst/>
          </a:prstGeom>
          <a:noFill/>
          <a:ln w="0" algn="in">
            <a:noFill/>
            <a:miter lim="800000"/>
            <a:headEnd/>
            <a:tailEnd/>
          </a:ln>
        </p:spPr>
        <p:txBody>
          <a:bodyPr/>
          <a:lstStyle/>
          <a:p>
            <a:pPr algn="ctr"/>
            <a:endParaRPr lang="ru-RU">
              <a:latin typeface="Monotype Corsiva" pitchFamily="66" charset="0"/>
            </a:endParaRPr>
          </a:p>
        </p:txBody>
      </p:sp>
      <p:sp>
        <p:nvSpPr>
          <p:cNvPr id="74760" name="Text Box 10"/>
          <p:cNvSpPr txBox="1">
            <a:spLocks noChangeArrowheads="1"/>
          </p:cNvSpPr>
          <p:nvPr/>
        </p:nvSpPr>
        <p:spPr bwMode="auto">
          <a:xfrm>
            <a:off x="1785938" y="7237413"/>
            <a:ext cx="3152775" cy="3813175"/>
          </a:xfrm>
          <a:prstGeom prst="rect">
            <a:avLst/>
          </a:prstGeom>
          <a:noFill/>
          <a:ln w="0" algn="in">
            <a:noFill/>
            <a:miter lim="800000"/>
            <a:headEnd/>
            <a:tailEnd/>
          </a:ln>
        </p:spPr>
        <p:txBody>
          <a:bodyPr/>
          <a:lstStyle/>
          <a:p>
            <a:pPr algn="ctr"/>
            <a:r>
              <a:rPr lang="en-US" sz="1400" b="1">
                <a:solidFill>
                  <a:srgbClr val="000000"/>
                </a:solidFill>
                <a:latin typeface="Monotype Corsiva" pitchFamily="66" charset="0"/>
              </a:rPr>
              <a:t>«</a:t>
            </a:r>
            <a:r>
              <a:rPr lang="ru-RU" sz="1400" b="1">
                <a:solidFill>
                  <a:srgbClr val="3366FF"/>
                </a:solidFill>
                <a:latin typeface="Monotype Corsiva" pitchFamily="66" charset="0"/>
              </a:rPr>
              <a:t>Ф</a:t>
            </a:r>
            <a:r>
              <a:rPr lang="ru-RU" sz="1400" b="1">
                <a:solidFill>
                  <a:srgbClr val="00FF00"/>
                </a:solidFill>
                <a:latin typeface="Monotype Corsiva" pitchFamily="66" charset="0"/>
              </a:rPr>
              <a:t>О</a:t>
            </a:r>
            <a:r>
              <a:rPr lang="ru-RU" sz="1400" b="1">
                <a:solidFill>
                  <a:srgbClr val="00CCFF"/>
                </a:solidFill>
                <a:latin typeface="Monotype Corsiva" pitchFamily="66" charset="0"/>
              </a:rPr>
              <a:t>Н</a:t>
            </a:r>
            <a:r>
              <a:rPr lang="ru-RU" sz="1400" b="1">
                <a:solidFill>
                  <a:srgbClr val="6633CC"/>
                </a:solidFill>
                <a:latin typeface="Monotype Corsiva" pitchFamily="66" charset="0"/>
              </a:rPr>
              <a:t>Т</a:t>
            </a:r>
            <a:r>
              <a:rPr lang="ru-RU" sz="1400" b="1">
                <a:solidFill>
                  <a:srgbClr val="FF0000"/>
                </a:solidFill>
                <a:latin typeface="Monotype Corsiva" pitchFamily="66" charset="0"/>
              </a:rPr>
              <a:t>А</a:t>
            </a:r>
            <a:r>
              <a:rPr lang="ru-RU" sz="1400" b="1">
                <a:solidFill>
                  <a:srgbClr val="FF9900"/>
                </a:solidFill>
                <a:latin typeface="Monotype Corsiva" pitchFamily="66" charset="0"/>
              </a:rPr>
              <a:t>Н   </a:t>
            </a:r>
            <a:r>
              <a:rPr lang="ru-RU" sz="1400" b="1">
                <a:solidFill>
                  <a:srgbClr val="000000"/>
                </a:solidFill>
                <a:latin typeface="Monotype Corsiva" pitchFamily="66" charset="0"/>
              </a:rPr>
              <a:t> </a:t>
            </a:r>
            <a:r>
              <a:rPr lang="ru-RU" sz="1400" b="1">
                <a:solidFill>
                  <a:srgbClr val="9933FF"/>
                </a:solidFill>
                <a:latin typeface="Monotype Corsiva" pitchFamily="66" charset="0"/>
              </a:rPr>
              <a:t>И</a:t>
            </a:r>
            <a:r>
              <a:rPr lang="ru-RU" sz="1400" b="1">
                <a:solidFill>
                  <a:srgbClr val="00FF00"/>
                </a:solidFill>
                <a:latin typeface="Monotype Corsiva" pitchFamily="66" charset="0"/>
              </a:rPr>
              <a:t>Д</a:t>
            </a:r>
            <a:r>
              <a:rPr lang="ru-RU" sz="1400" b="1">
                <a:solidFill>
                  <a:srgbClr val="FF0000"/>
                </a:solidFill>
                <a:latin typeface="Monotype Corsiva" pitchFamily="66" charset="0"/>
              </a:rPr>
              <a:t>Е</a:t>
            </a:r>
            <a:r>
              <a:rPr lang="ru-RU" sz="1400" b="1">
                <a:solidFill>
                  <a:srgbClr val="0000FF"/>
                </a:solidFill>
                <a:latin typeface="Monotype Corsiva" pitchFamily="66" charset="0"/>
              </a:rPr>
              <a:t>Й</a:t>
            </a:r>
            <a:r>
              <a:rPr lang="en-US" sz="1400" b="1">
                <a:solidFill>
                  <a:srgbClr val="000000"/>
                </a:solidFill>
                <a:latin typeface="Monotype Corsiva" pitchFamily="66" charset="0"/>
              </a:rPr>
              <a:t>»</a:t>
            </a:r>
            <a:endParaRPr lang="ru-RU" sz="1400" b="1">
              <a:solidFill>
                <a:srgbClr val="000000"/>
              </a:solidFill>
              <a:latin typeface="Times New Roman" pitchFamily="18" charset="0"/>
            </a:endParaRPr>
          </a:p>
          <a:p>
            <a:pPr algn="ctr"/>
            <a:r>
              <a:rPr lang="ru-RU" sz="1200" b="1">
                <a:solidFill>
                  <a:srgbClr val="000000"/>
                </a:solidFill>
                <a:latin typeface="Times New Roman" pitchFamily="18" charset="0"/>
              </a:rPr>
              <a:t>Адрес:</a:t>
            </a:r>
            <a:r>
              <a:rPr lang="ru-RU" sz="1200">
                <a:solidFill>
                  <a:srgbClr val="000000"/>
                </a:solidFill>
                <a:latin typeface="Times New Roman" pitchFamily="18" charset="0"/>
              </a:rPr>
              <a:t>     г. Энгельс</a:t>
            </a:r>
          </a:p>
          <a:p>
            <a:pPr algn="ctr"/>
            <a:r>
              <a:rPr lang="ru-RU" sz="1200">
                <a:solidFill>
                  <a:srgbClr val="000000"/>
                </a:solidFill>
                <a:latin typeface="Times New Roman" pitchFamily="18" charset="0"/>
              </a:rPr>
              <a:t> ул. Тельмана  д. 3 </a:t>
            </a:r>
            <a:r>
              <a:rPr lang="en-US" sz="1200">
                <a:solidFill>
                  <a:srgbClr val="000000"/>
                </a:solidFill>
                <a:latin typeface="Times New Roman" pitchFamily="18" charset="0"/>
              </a:rPr>
              <a:t>«</a:t>
            </a:r>
            <a:r>
              <a:rPr lang="ru-RU" sz="1200">
                <a:solidFill>
                  <a:srgbClr val="000000"/>
                </a:solidFill>
                <a:latin typeface="Times New Roman" pitchFamily="18" charset="0"/>
              </a:rPr>
              <a:t>в</a:t>
            </a:r>
            <a:r>
              <a:rPr lang="en-US" sz="1200">
                <a:solidFill>
                  <a:srgbClr val="000000"/>
                </a:solidFill>
                <a:latin typeface="Times New Roman" pitchFamily="18" charset="0"/>
              </a:rPr>
              <a:t>» </a:t>
            </a:r>
            <a:r>
              <a:rPr lang="ru-RU" sz="1200">
                <a:solidFill>
                  <a:srgbClr val="000000"/>
                </a:solidFill>
                <a:latin typeface="Times New Roman" pitchFamily="18" charset="0"/>
              </a:rPr>
              <a:t>офис № 25</a:t>
            </a:r>
          </a:p>
          <a:p>
            <a:pPr algn="ctr"/>
            <a:r>
              <a:rPr lang="ru-RU" sz="1200">
                <a:solidFill>
                  <a:srgbClr val="000000"/>
                </a:solidFill>
                <a:latin typeface="Times New Roman" pitchFamily="18" charset="0"/>
              </a:rPr>
              <a:t>(расположен за магазином </a:t>
            </a:r>
          </a:p>
          <a:p>
            <a:pPr algn="ctr"/>
            <a:r>
              <a:rPr lang="en-US" sz="1200">
                <a:solidFill>
                  <a:srgbClr val="000000"/>
                </a:solidFill>
                <a:latin typeface="Times New Roman" pitchFamily="18" charset="0"/>
              </a:rPr>
              <a:t>«</a:t>
            </a:r>
            <a:r>
              <a:rPr lang="ru-RU" sz="1200">
                <a:solidFill>
                  <a:srgbClr val="000000"/>
                </a:solidFill>
                <a:latin typeface="Times New Roman" pitchFamily="18" charset="0"/>
              </a:rPr>
              <a:t>Мир детства</a:t>
            </a:r>
            <a:r>
              <a:rPr lang="en-US" sz="1200">
                <a:solidFill>
                  <a:srgbClr val="000000"/>
                </a:solidFill>
                <a:latin typeface="Times New Roman" pitchFamily="18" charset="0"/>
              </a:rPr>
              <a:t>», </a:t>
            </a:r>
            <a:r>
              <a:rPr lang="ru-RU" sz="1200">
                <a:solidFill>
                  <a:srgbClr val="000000"/>
                </a:solidFill>
                <a:latin typeface="Times New Roman" pitchFamily="18" charset="0"/>
              </a:rPr>
              <a:t>возле 11 школы)</a:t>
            </a:r>
          </a:p>
          <a:p>
            <a:pPr algn="ctr"/>
            <a:r>
              <a:rPr lang="en-US" sz="1200" b="1">
                <a:solidFill>
                  <a:srgbClr val="000000"/>
                </a:solidFill>
                <a:latin typeface="Times New Roman" pitchFamily="18" charset="0"/>
              </a:rPr>
              <a:t>e-mail: </a:t>
            </a:r>
            <a:r>
              <a:rPr lang="en-US" sz="1200">
                <a:solidFill>
                  <a:srgbClr val="000000"/>
                </a:solidFill>
                <a:latin typeface="Times New Roman" pitchFamily="18" charset="0"/>
              </a:rPr>
              <a:t>fontan_idei@mail.ru</a:t>
            </a:r>
            <a:endParaRPr lang="ru-RU" sz="1200">
              <a:solidFill>
                <a:srgbClr val="000000"/>
              </a:solidFill>
              <a:latin typeface="Times New Roman" pitchFamily="18" charset="0"/>
            </a:endParaRPr>
          </a:p>
          <a:p>
            <a:endParaRPr lang="ru-RU" sz="1200"/>
          </a:p>
        </p:txBody>
      </p:sp>
      <p:grpSp>
        <p:nvGrpSpPr>
          <p:cNvPr id="74761" name="Group 14"/>
          <p:cNvGrpSpPr>
            <a:grpSpLocks/>
          </p:cNvGrpSpPr>
          <p:nvPr/>
        </p:nvGrpSpPr>
        <p:grpSpPr bwMode="auto">
          <a:xfrm>
            <a:off x="3573463" y="1476375"/>
            <a:ext cx="1492250" cy="1797050"/>
            <a:chOff x="19126950" y="19294575"/>
            <a:chExt cx="1490980" cy="1797050"/>
          </a:xfrm>
        </p:grpSpPr>
        <p:pic>
          <p:nvPicPr>
            <p:cNvPr id="74763" name="Picture 15"/>
            <p:cNvPicPr preferRelativeResize="0">
              <a:picLocks noChangeArrowheads="1"/>
            </p:cNvPicPr>
            <p:nvPr/>
          </p:nvPicPr>
          <p:blipFill>
            <a:blip r:embed="rId4"/>
            <a:srcRect l="37500" t="19666" r="28125" b="16832"/>
            <a:stretch>
              <a:fillRect/>
            </a:stretch>
          </p:blipFill>
          <p:spPr bwMode="auto">
            <a:xfrm>
              <a:off x="19126950" y="19294575"/>
              <a:ext cx="895350" cy="1265555"/>
            </a:xfrm>
            <a:prstGeom prst="rect">
              <a:avLst/>
            </a:prstGeom>
            <a:noFill/>
            <a:ln w="0" algn="in">
              <a:noFill/>
              <a:miter lim="800000"/>
              <a:headEnd/>
              <a:tailEnd/>
            </a:ln>
          </p:spPr>
        </p:pic>
        <p:pic>
          <p:nvPicPr>
            <p:cNvPr id="74764" name="Picture 16"/>
            <p:cNvPicPr preferRelativeResize="0">
              <a:picLocks noChangeArrowheads="1"/>
            </p:cNvPicPr>
            <p:nvPr/>
          </p:nvPicPr>
          <p:blipFill>
            <a:blip r:embed="rId5"/>
            <a:srcRect l="32999" t="18832" r="31749" b="17999"/>
            <a:stretch>
              <a:fillRect/>
            </a:stretch>
          </p:blipFill>
          <p:spPr bwMode="auto">
            <a:xfrm>
              <a:off x="19737185" y="19826070"/>
              <a:ext cx="880745" cy="1265555"/>
            </a:xfrm>
            <a:prstGeom prst="rect">
              <a:avLst/>
            </a:prstGeom>
            <a:noFill/>
            <a:ln w="0" algn="in">
              <a:noFill/>
              <a:miter lim="800000"/>
              <a:headEnd/>
              <a:tailEnd/>
            </a:ln>
          </p:spPr>
        </p:pic>
      </p:grpSp>
      <p:sp>
        <p:nvSpPr>
          <p:cNvPr id="74762" name="Rectangle 17"/>
          <p:cNvSpPr>
            <a:spLocks noChangeArrowheads="1"/>
          </p:cNvSpPr>
          <p:nvPr/>
        </p:nvSpPr>
        <p:spPr bwMode="auto">
          <a:xfrm>
            <a:off x="1341438" y="3600450"/>
            <a:ext cx="5183187" cy="3286125"/>
          </a:xfrm>
          <a:prstGeom prst="rect">
            <a:avLst/>
          </a:prstGeom>
          <a:noFill/>
          <a:ln w="9525">
            <a:noFill/>
            <a:miter lim="800000"/>
            <a:headEnd/>
            <a:tailEnd/>
          </a:ln>
        </p:spPr>
        <p:txBody>
          <a:bodyPr lIns="0" tIns="0" rIns="0" bIns="0" anchor="ctr">
            <a:spAutoFit/>
          </a:bodyPr>
          <a:lstStyle/>
          <a:p>
            <a:pPr algn="ctr">
              <a:tabLst>
                <a:tab pos="2349500" algn="l"/>
              </a:tabLst>
            </a:pPr>
            <a:r>
              <a:rPr lang="ru-RU" sz="2000" b="1" i="1" dirty="0">
                <a:latin typeface="Monotype Corsiva" pitchFamily="66" charset="0"/>
              </a:rPr>
              <a:t>Темы следующих номеров:</a:t>
            </a:r>
            <a:endParaRPr lang="ru-RU" sz="2000" dirty="0">
              <a:latin typeface="Monotype Corsiva" pitchFamily="66" charset="0"/>
            </a:endParaRPr>
          </a:p>
          <a:p>
            <a:pPr>
              <a:tabLst>
                <a:tab pos="2349500" algn="l"/>
              </a:tabLst>
            </a:pPr>
            <a:endParaRPr lang="ru-RU" sz="1200" dirty="0">
              <a:latin typeface="Times New Roman" pitchFamily="18" charset="0"/>
            </a:endParaRPr>
          </a:p>
          <a:p>
            <a:pPr>
              <a:tabLst>
                <a:tab pos="2349500" algn="l"/>
              </a:tabLst>
            </a:pPr>
            <a:r>
              <a:rPr lang="ru-RU" sz="1200" b="1" dirty="0">
                <a:latin typeface="Times New Roman" pitchFamily="18" charset="0"/>
              </a:rPr>
              <a:t>Июль:</a:t>
            </a:r>
            <a:r>
              <a:rPr lang="ru-RU" sz="1200" dirty="0">
                <a:latin typeface="Times New Roman" pitchFamily="18" charset="0"/>
              </a:rPr>
              <a:t>         Ознакомление с окружающим миром и социальной     </a:t>
            </a:r>
          </a:p>
          <a:p>
            <a:pPr>
              <a:tabLst>
                <a:tab pos="2349500" algn="l"/>
              </a:tabLst>
            </a:pPr>
            <a:r>
              <a:rPr lang="ru-RU" sz="1200" dirty="0">
                <a:latin typeface="Times New Roman" pitchFamily="18" charset="0"/>
              </a:rPr>
              <a:t>                      действительностью</a:t>
            </a:r>
          </a:p>
          <a:p>
            <a:pPr>
              <a:tabLst>
                <a:tab pos="2349500" algn="l"/>
              </a:tabLst>
            </a:pPr>
            <a:r>
              <a:rPr lang="ru-RU" sz="1200" b="1" dirty="0">
                <a:latin typeface="Times New Roman" pitchFamily="18" charset="0"/>
              </a:rPr>
              <a:t>Август</a:t>
            </a:r>
            <a:r>
              <a:rPr lang="ru-RU" sz="1200" dirty="0">
                <a:latin typeface="Times New Roman" pitchFamily="18" charset="0"/>
              </a:rPr>
              <a:t>:        Художественно—эстетическое воспитание детей</a:t>
            </a:r>
          </a:p>
          <a:p>
            <a:pPr>
              <a:tabLst>
                <a:tab pos="2349500" algn="l"/>
              </a:tabLst>
            </a:pPr>
            <a:r>
              <a:rPr lang="ru-RU" sz="1200" b="1" dirty="0">
                <a:latin typeface="Times New Roman" pitchFamily="18" charset="0"/>
              </a:rPr>
              <a:t>Сентябрь:   </a:t>
            </a:r>
            <a:r>
              <a:rPr lang="ru-RU" sz="1200" dirty="0">
                <a:latin typeface="Times New Roman" pitchFamily="18" charset="0"/>
              </a:rPr>
              <a:t>Взаимодействие дошкольного и начального общего </a:t>
            </a:r>
          </a:p>
          <a:p>
            <a:pPr>
              <a:tabLst>
                <a:tab pos="2349500" algn="l"/>
              </a:tabLst>
            </a:pPr>
            <a:r>
              <a:rPr lang="ru-RU" sz="1200" dirty="0">
                <a:latin typeface="Times New Roman" pitchFamily="18" charset="0"/>
              </a:rPr>
              <a:t>                      образования</a:t>
            </a:r>
          </a:p>
          <a:p>
            <a:pPr>
              <a:tabLst>
                <a:tab pos="2349500" algn="l"/>
              </a:tabLst>
            </a:pPr>
            <a:r>
              <a:rPr lang="ru-RU" sz="1200" b="1">
                <a:latin typeface="Times New Roman" pitchFamily="18" charset="0"/>
              </a:rPr>
              <a:t>Октябрь:      </a:t>
            </a:r>
            <a:r>
              <a:rPr lang="ru-RU" sz="1200">
                <a:latin typeface="Times New Roman" pitchFamily="18" charset="0"/>
              </a:rPr>
              <a:t>Развитие речи детей  дошкольного возраста</a:t>
            </a:r>
          </a:p>
          <a:p>
            <a:pPr>
              <a:tabLst>
                <a:tab pos="2349500" algn="l"/>
              </a:tabLst>
            </a:pPr>
            <a:r>
              <a:rPr lang="ru-RU" sz="1200" b="1" dirty="0">
                <a:latin typeface="Times New Roman" pitchFamily="18" charset="0"/>
              </a:rPr>
              <a:t>Ноябрь:       </a:t>
            </a:r>
            <a:r>
              <a:rPr lang="ru-RU" sz="1200" dirty="0">
                <a:latin typeface="Times New Roman" pitchFamily="18" charset="0"/>
              </a:rPr>
              <a:t>Организация проектной  деятельности в ДОУ</a:t>
            </a:r>
          </a:p>
          <a:p>
            <a:pPr>
              <a:tabLst>
                <a:tab pos="2349500" algn="l"/>
              </a:tabLst>
            </a:pPr>
            <a:r>
              <a:rPr lang="ru-RU" sz="1200" b="1" dirty="0">
                <a:latin typeface="Times New Roman" pitchFamily="18" charset="0"/>
              </a:rPr>
              <a:t>Декабрь:      </a:t>
            </a:r>
            <a:r>
              <a:rPr lang="ru-RU" sz="1200" dirty="0">
                <a:latin typeface="Times New Roman" pitchFamily="18" charset="0"/>
              </a:rPr>
              <a:t>Познавательное  развитие воспитанников </a:t>
            </a:r>
          </a:p>
          <a:p>
            <a:pPr>
              <a:tabLst>
                <a:tab pos="2349500" algn="l"/>
              </a:tabLst>
            </a:pPr>
            <a:r>
              <a:rPr lang="ru-RU" sz="1200" dirty="0">
                <a:latin typeface="Times New Roman" pitchFamily="18" charset="0"/>
              </a:rPr>
              <a:t> </a:t>
            </a:r>
          </a:p>
          <a:p>
            <a:pPr algn="ctr">
              <a:tabLst>
                <a:tab pos="2349500" algn="l"/>
              </a:tabLst>
            </a:pPr>
            <a:r>
              <a:rPr lang="ru-RU" sz="1200" dirty="0">
                <a:latin typeface="Times New Roman" pitchFamily="18" charset="0"/>
              </a:rPr>
              <a:t>  </a:t>
            </a:r>
            <a:r>
              <a:rPr lang="ru-RU" sz="1400" b="1" dirty="0">
                <a:latin typeface="Times New Roman" pitchFamily="18" charset="0"/>
              </a:rPr>
              <a:t>Стоимость: </a:t>
            </a:r>
          </a:p>
          <a:p>
            <a:pPr algn="ctr">
              <a:tabLst>
                <a:tab pos="2349500" algn="l"/>
              </a:tabLst>
            </a:pPr>
            <a:endParaRPr lang="ru-RU" sz="1400" dirty="0">
              <a:latin typeface="Times New Roman" pitchFamily="18" charset="0"/>
            </a:endParaRPr>
          </a:p>
          <a:p>
            <a:pPr>
              <a:tabLst>
                <a:tab pos="2349500" algn="l"/>
              </a:tabLst>
            </a:pPr>
            <a:r>
              <a:rPr lang="ru-RU" sz="1200" dirty="0">
                <a:latin typeface="Times New Roman" pitchFamily="18" charset="0"/>
              </a:rPr>
              <a:t>150 руб. –1 номер.</a:t>
            </a:r>
          </a:p>
          <a:p>
            <a:pPr>
              <a:tabLst>
                <a:tab pos="2349500" algn="l"/>
              </a:tabLst>
            </a:pPr>
            <a:r>
              <a:rPr lang="ru-RU" sz="1200" dirty="0">
                <a:latin typeface="Times New Roman" pitchFamily="18" charset="0"/>
              </a:rPr>
              <a:t>840 руб.(140 руб.– 1 номер)—подписка  на 6 месяцев </a:t>
            </a:r>
          </a:p>
          <a:p>
            <a:pPr>
              <a:tabLst>
                <a:tab pos="2349500" algn="l"/>
              </a:tabLst>
            </a:pPr>
            <a:r>
              <a:rPr lang="ru-RU" sz="1200" dirty="0">
                <a:latin typeface="Times New Roman" pitchFamily="18" charset="0"/>
              </a:rPr>
              <a:t>50 руб.  – публикации 1 страницы информации </a:t>
            </a:r>
          </a:p>
          <a:p>
            <a:pPr>
              <a:tabLst>
                <a:tab pos="2349500" algn="l"/>
              </a:tabLst>
            </a:pPr>
            <a:r>
              <a:rPr lang="ru-RU" sz="1200" dirty="0"/>
              <a:t> </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Безымянный235.jpg"/>
          <p:cNvPicPr>
            <a:picLocks noChangeAspect="1"/>
          </p:cNvPicPr>
          <p:nvPr/>
        </p:nvPicPr>
        <p:blipFill>
          <a:blip r:embed="rId2"/>
          <a:stretch>
            <a:fillRect/>
          </a:stretch>
        </p:blipFill>
        <p:spPr>
          <a:xfrm>
            <a:off x="0" y="3166"/>
            <a:ext cx="6858000" cy="9137667"/>
          </a:xfrm>
          <a:prstGeom prst="rect">
            <a:avLst/>
          </a:prstGeom>
        </p:spPr>
      </p:pic>
      <p:sp>
        <p:nvSpPr>
          <p:cNvPr id="75779" name="WordArt 11"/>
          <p:cNvSpPr>
            <a:spLocks noChangeArrowheads="1" noChangeShapeType="1" noTextEdit="1"/>
          </p:cNvSpPr>
          <p:nvPr/>
        </p:nvSpPr>
        <p:spPr bwMode="auto">
          <a:xfrm>
            <a:off x="1214438" y="500063"/>
            <a:ext cx="4357687" cy="471487"/>
          </a:xfrm>
          <a:prstGeom prst="rect">
            <a:avLst/>
          </a:prstGeom>
        </p:spPr>
        <p:txBody>
          <a:bodyPr wrap="none" fromWordArt="1">
            <a:prstTxWarp prst="textPlain">
              <a:avLst>
                <a:gd name="adj" fmla="val 50000"/>
              </a:avLst>
            </a:prstTxWarp>
          </a:bodyPr>
          <a:lstStyle/>
          <a:p>
            <a:pPr algn="ctr"/>
            <a:r>
              <a:rPr lang="ru-RU"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Тема следующего номера</a:t>
            </a:r>
          </a:p>
        </p:txBody>
      </p:sp>
      <p:sp>
        <p:nvSpPr>
          <p:cNvPr id="75780" name="TextBox 8"/>
          <p:cNvSpPr txBox="1">
            <a:spLocks noChangeArrowheads="1"/>
          </p:cNvSpPr>
          <p:nvPr/>
        </p:nvSpPr>
        <p:spPr bwMode="auto">
          <a:xfrm>
            <a:off x="1196975" y="1619250"/>
            <a:ext cx="4786313" cy="976313"/>
          </a:xfrm>
          <a:prstGeom prst="rect">
            <a:avLst/>
          </a:prstGeom>
          <a:noFill/>
          <a:ln w="9525">
            <a:noFill/>
            <a:miter lim="800000"/>
            <a:headEnd/>
            <a:tailEnd/>
          </a:ln>
        </p:spPr>
        <p:txBody>
          <a:bodyPr>
            <a:spAutoFit/>
          </a:bodyPr>
          <a:lstStyle/>
          <a:p>
            <a:pPr algn="ctr"/>
            <a:r>
              <a:rPr lang="ru-RU" sz="2000" i="1">
                <a:latin typeface="Times New Roman" pitchFamily="18" charset="0"/>
                <a:cs typeface="Times New Roman" pitchFamily="18" charset="0"/>
              </a:rPr>
              <a:t>Ознакомление  с  окружающим миром   и социальной действительностью</a:t>
            </a:r>
          </a:p>
          <a:p>
            <a:endParaRPr lang="ru-RU">
              <a:latin typeface="Calibri" pitchFamily="34" charset="0"/>
            </a:endParaRPr>
          </a:p>
        </p:txBody>
      </p:sp>
      <p:sp>
        <p:nvSpPr>
          <p:cNvPr id="75781" name="Line 7"/>
          <p:cNvSpPr>
            <a:spLocks noChangeShapeType="1"/>
          </p:cNvSpPr>
          <p:nvPr/>
        </p:nvSpPr>
        <p:spPr bwMode="auto">
          <a:xfrm>
            <a:off x="765175" y="1042988"/>
            <a:ext cx="4968875" cy="0"/>
          </a:xfrm>
          <a:prstGeom prst="line">
            <a:avLst/>
          </a:prstGeom>
          <a:noFill/>
          <a:ln w="19050">
            <a:solidFill>
              <a:srgbClr val="FF0000"/>
            </a:solidFill>
            <a:round/>
            <a:headEnd/>
            <a:tailEnd/>
          </a:ln>
        </p:spPr>
        <p:txBody>
          <a:bodyPr/>
          <a:lstStyle/>
          <a:p>
            <a:endParaRPr lang="ru-RU"/>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215.jpg"/>
          <p:cNvPicPr>
            <a:picLocks noChangeAspect="1"/>
          </p:cNvPicPr>
          <p:nvPr/>
        </p:nvPicPr>
        <p:blipFill>
          <a:blip r:embed="rId2"/>
          <a:stretch>
            <a:fillRect/>
          </a:stretch>
        </p:blipFill>
        <p:spPr>
          <a:xfrm>
            <a:off x="0" y="3166"/>
            <a:ext cx="6858000" cy="9137667"/>
          </a:xfrm>
          <a:prstGeom prst="rect">
            <a:avLst/>
          </a:prstGeom>
        </p:spPr>
      </p:pic>
      <p:sp>
        <p:nvSpPr>
          <p:cNvPr id="76803" name="Rectangle 3"/>
          <p:cNvSpPr>
            <a:spLocks noChangeArrowheads="1"/>
          </p:cNvSpPr>
          <p:nvPr/>
        </p:nvSpPr>
        <p:spPr bwMode="auto">
          <a:xfrm>
            <a:off x="261938" y="5214938"/>
            <a:ext cx="6596062" cy="3706812"/>
          </a:xfrm>
          <a:prstGeom prst="rect">
            <a:avLst/>
          </a:prstGeom>
          <a:noFill/>
          <a:ln w="9525">
            <a:noFill/>
            <a:round/>
            <a:headEnd/>
            <a:tailEnd/>
          </a:ln>
        </p:spPr>
        <p:txBody>
          <a:bodyPr lIns="101250" tIns="52650" rIns="101250" bIns="52650">
            <a:spAutoFit/>
          </a:bodyPr>
          <a:lstStyle/>
          <a:p>
            <a:pPr algn="ct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Редакционная коллегия:</a:t>
            </a:r>
          </a:p>
          <a:p>
            <a:pPr algn="ct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endParaRPr lang="ru-RU">
              <a:solidFill>
                <a:srgbClr val="000000"/>
              </a:solidFill>
              <a:latin typeface="Monotype Corsiva" pitchFamily="66" charset="0"/>
            </a:endParaRP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Председатель редакционной  коллегии                         Ванина Т.Е. </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Заместитель председателя редакционной коллегии   Губанова В.Л.</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Главный консультант                                                    Булычева ЕФ.</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Консультант                                                                   Ислентьева О.В.</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Консультант                                                                   Борсук А.В.</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Главный редактор                                                           Назарова М.В.</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Заместитель главного редактора                                  Худошина Е.В.</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Специалист по связям  с общественностью                  Федяшина Т.Н.</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Художник –оформитель                                                 Фирсунина И.Н.</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Корректор                                                                        Кузьмичева Ю.В.</a:t>
            </a:r>
          </a:p>
          <a:p>
            <a:pPr>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endParaRPr lang="ru-RU">
              <a:solidFill>
                <a:srgbClr val="000000"/>
              </a:solidFill>
              <a:latin typeface="Monotype Corsiva" pitchFamily="66" charset="0"/>
            </a:endParaRPr>
          </a:p>
        </p:txBody>
      </p:sp>
      <p:pic>
        <p:nvPicPr>
          <p:cNvPr id="6" name="Рисунок 5" descr="465.jpg"/>
          <p:cNvPicPr>
            <a:picLocks noChangeAspect="1"/>
          </p:cNvPicPr>
          <p:nvPr/>
        </p:nvPicPr>
        <p:blipFill>
          <a:blip r:embed="rId3"/>
          <a:stretch>
            <a:fillRect/>
          </a:stretch>
        </p:blipFill>
        <p:spPr>
          <a:xfrm>
            <a:off x="714356" y="285720"/>
            <a:ext cx="5283243" cy="486486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descr="485.jpg"/>
          <p:cNvPicPr>
            <a:picLocks noChangeAspect="1"/>
          </p:cNvPicPr>
          <p:nvPr/>
        </p:nvPicPr>
        <p:blipFill>
          <a:blip r:embed="rId2"/>
          <a:stretch>
            <a:fillRect/>
          </a:stretch>
        </p:blipFill>
        <p:spPr>
          <a:xfrm>
            <a:off x="0" y="7915"/>
            <a:ext cx="6858000" cy="9128170"/>
          </a:xfrm>
          <a:prstGeom prst="rect">
            <a:avLst/>
          </a:prstGeom>
        </p:spPr>
      </p:pic>
      <p:sp>
        <p:nvSpPr>
          <p:cNvPr id="1028" name="WordArt 11"/>
          <p:cNvSpPr>
            <a:spLocks noChangeArrowheads="1" noChangeShapeType="1" noTextEdit="1"/>
          </p:cNvSpPr>
          <p:nvPr/>
        </p:nvSpPr>
        <p:spPr bwMode="auto">
          <a:xfrm>
            <a:off x="476250" y="179388"/>
            <a:ext cx="4430713" cy="328612"/>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В  гостях  у  ПМСС - Центр "Позитив"</a:t>
            </a:r>
          </a:p>
        </p:txBody>
      </p:sp>
      <p:pic>
        <p:nvPicPr>
          <p:cNvPr id="1029" name="Рисунок 1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5750" y="571500"/>
            <a:ext cx="1000125" cy="1066800"/>
          </a:xfrm>
          <a:prstGeom prst="rect">
            <a:avLst/>
          </a:prstGeom>
          <a:noFill/>
          <a:ln w="9525">
            <a:noFill/>
            <a:miter lim="800000"/>
            <a:headEnd/>
            <a:tailEnd/>
          </a:ln>
        </p:spPr>
      </p:pic>
      <p:cxnSp>
        <p:nvCxnSpPr>
          <p:cNvPr id="6" name="Прямая соединительная линия 5"/>
          <p:cNvCxnSpPr/>
          <p:nvPr/>
        </p:nvCxnSpPr>
        <p:spPr>
          <a:xfrm>
            <a:off x="549275" y="539750"/>
            <a:ext cx="4216400" cy="1588"/>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1031" name="TextBox 6"/>
          <p:cNvSpPr txBox="1">
            <a:spLocks noChangeArrowheads="1"/>
          </p:cNvSpPr>
          <p:nvPr/>
        </p:nvSpPr>
        <p:spPr bwMode="auto">
          <a:xfrm>
            <a:off x="5143500" y="2143125"/>
            <a:ext cx="1500188" cy="1208088"/>
          </a:xfrm>
          <a:prstGeom prst="rect">
            <a:avLst/>
          </a:prstGeom>
          <a:noFill/>
          <a:ln w="9525">
            <a:noFill/>
            <a:miter lim="800000"/>
            <a:headEnd/>
            <a:tailEnd/>
          </a:ln>
        </p:spPr>
        <p:txBody>
          <a:bodyPr>
            <a:spAutoFit/>
          </a:bodyPr>
          <a:lstStyle/>
          <a:p>
            <a:pPr algn="ctr"/>
            <a:r>
              <a:rPr lang="ru-RU" sz="1100" i="1">
                <a:latin typeface="Times New Roman" pitchFamily="18" charset="0"/>
                <a:cs typeface="Times New Roman" pitchFamily="18" charset="0"/>
              </a:rPr>
              <a:t> Психолог</a:t>
            </a:r>
          </a:p>
          <a:p>
            <a:pPr algn="ctr"/>
            <a:r>
              <a:rPr lang="ru-RU" sz="1100" b="1" i="1">
                <a:latin typeface="Times New Roman" pitchFamily="18" charset="0"/>
                <a:cs typeface="Times New Roman" pitchFamily="18" charset="0"/>
              </a:rPr>
              <a:t> Заварина А.</a:t>
            </a:r>
          </a:p>
          <a:p>
            <a:pPr algn="ctr"/>
            <a:r>
              <a:rPr lang="ru-RU" sz="1100" i="1">
                <a:latin typeface="Times New Roman" pitchFamily="18" charset="0"/>
                <a:cs typeface="Times New Roman" pitchFamily="18" charset="0"/>
              </a:rPr>
              <a:t> ПМСС Центр</a:t>
            </a:r>
          </a:p>
          <a:p>
            <a:pPr algn="ctr"/>
            <a:r>
              <a:rPr lang="ru-RU" sz="1100" i="1">
                <a:latin typeface="Times New Roman" pitchFamily="18" charset="0"/>
                <a:cs typeface="Times New Roman" pitchFamily="18" charset="0"/>
              </a:rPr>
              <a:t>«Позитив»  </a:t>
            </a:r>
          </a:p>
          <a:p>
            <a:pPr algn="ctr"/>
            <a:r>
              <a:rPr lang="ru-RU" sz="1100" i="1">
                <a:latin typeface="Times New Roman" pitchFamily="18" charset="0"/>
                <a:cs typeface="Times New Roman" pitchFamily="18" charset="0"/>
              </a:rPr>
              <a:t> </a:t>
            </a:r>
          </a:p>
          <a:p>
            <a:endParaRPr lang="ru-RU"/>
          </a:p>
        </p:txBody>
      </p:sp>
      <p:sp>
        <p:nvSpPr>
          <p:cNvPr id="1032" name="TextBox 7"/>
          <p:cNvSpPr txBox="1">
            <a:spLocks noChangeArrowheads="1"/>
          </p:cNvSpPr>
          <p:nvPr/>
        </p:nvSpPr>
        <p:spPr bwMode="auto">
          <a:xfrm>
            <a:off x="1214438" y="714375"/>
            <a:ext cx="3286125" cy="976313"/>
          </a:xfrm>
          <a:prstGeom prst="rect">
            <a:avLst/>
          </a:prstGeom>
          <a:noFill/>
          <a:ln w="9525">
            <a:noFill/>
            <a:miter lim="800000"/>
            <a:headEnd/>
            <a:tailEnd/>
          </a:ln>
        </p:spPr>
        <p:txBody>
          <a:bodyPr>
            <a:spAutoFit/>
          </a:bodyPr>
          <a:lstStyle/>
          <a:p>
            <a:pPr algn="ctr"/>
            <a:r>
              <a:rPr lang="ru-RU" sz="2000" b="1">
                <a:latin typeface="Monotype Corsiva" pitchFamily="66" charset="0"/>
              </a:rPr>
              <a:t>Психологическая  готовность  </a:t>
            </a:r>
          </a:p>
          <a:p>
            <a:pPr algn="ctr"/>
            <a:r>
              <a:rPr lang="ru-RU" sz="2000" b="1">
                <a:latin typeface="Monotype Corsiva" pitchFamily="66" charset="0"/>
              </a:rPr>
              <a:t>детей к обучению в школе</a:t>
            </a:r>
          </a:p>
          <a:p>
            <a:endParaRPr lang="ru-RU"/>
          </a:p>
        </p:txBody>
      </p:sp>
      <p:sp>
        <p:nvSpPr>
          <p:cNvPr id="1033" name="TextBox 8"/>
          <p:cNvSpPr txBox="1">
            <a:spLocks noChangeArrowheads="1"/>
          </p:cNvSpPr>
          <p:nvPr/>
        </p:nvSpPr>
        <p:spPr bwMode="auto">
          <a:xfrm>
            <a:off x="428625" y="1643063"/>
            <a:ext cx="4572000" cy="1481137"/>
          </a:xfrm>
          <a:prstGeom prst="rect">
            <a:avLst/>
          </a:prstGeom>
          <a:noFill/>
          <a:ln w="9525">
            <a:noFill/>
            <a:miter lim="800000"/>
            <a:headEnd/>
            <a:tailEnd/>
          </a:ln>
        </p:spPr>
        <p:txBody>
          <a:bodyPr>
            <a:spAutoFit/>
          </a:bodyPr>
          <a:lstStyle/>
          <a:p>
            <a:pPr algn="just"/>
            <a:r>
              <a:rPr lang="ru-RU" sz="1300">
                <a:latin typeface="Times New Roman" pitchFamily="18" charset="0"/>
                <a:cs typeface="Times New Roman" pitchFamily="18" charset="0"/>
              </a:rPr>
              <a:t>         Вопрос «Во сколько лет лучше отдавать ребёнка в школу?» волнует многих родителей .</a:t>
            </a:r>
          </a:p>
          <a:p>
            <a:pPr algn="just"/>
            <a:r>
              <a:rPr lang="ru-RU" sz="1300">
                <a:latin typeface="Times New Roman" pitchFamily="18" charset="0"/>
                <a:cs typeface="Times New Roman" pitchFamily="18" charset="0"/>
              </a:rPr>
              <a:t>      Закон об образовании предусматривает поступление детей в школу с шести с половиной лет.</a:t>
            </a:r>
          </a:p>
          <a:p>
            <a:pPr algn="just"/>
            <a:r>
              <a:rPr lang="ru-RU" sz="1300">
                <a:latin typeface="Times New Roman" pitchFamily="18" charset="0"/>
                <a:cs typeface="Times New Roman" pitchFamily="18" charset="0"/>
              </a:rPr>
              <a:t>     В этом возрасте не только каждые полгода, но и каждые два-три месяца очень существенны для развития детей. Шестилетки в целом принадлежат еще к дошкольному миру.</a:t>
            </a:r>
          </a:p>
        </p:txBody>
      </p:sp>
      <p:sp>
        <p:nvSpPr>
          <p:cNvPr id="1034" name="TextBox 10"/>
          <p:cNvSpPr txBox="1">
            <a:spLocks noChangeArrowheads="1"/>
          </p:cNvSpPr>
          <p:nvPr/>
        </p:nvSpPr>
        <p:spPr bwMode="auto">
          <a:xfrm>
            <a:off x="357188" y="3071813"/>
            <a:ext cx="6215062" cy="5265737"/>
          </a:xfrm>
          <a:prstGeom prst="rect">
            <a:avLst/>
          </a:prstGeom>
          <a:noFill/>
          <a:ln w="9525">
            <a:noFill/>
            <a:miter lim="800000"/>
            <a:headEnd/>
            <a:tailEnd/>
          </a:ln>
        </p:spPr>
        <p:txBody>
          <a:bodyPr>
            <a:spAutoFit/>
          </a:bodyPr>
          <a:lstStyle/>
          <a:p>
            <a:pPr indent="361950" algn="just"/>
            <a:r>
              <a:rPr lang="ru-RU" sz="1300">
                <a:latin typeface="Times New Roman" pitchFamily="18" charset="0"/>
                <a:cs typeface="Times New Roman" pitchFamily="18" charset="0"/>
              </a:rPr>
              <a:t>Эксперименты по их обучению показали, что ребенок шести лет действительно способен усваивать учебный материал. Но при этом у него еще сохраняется острая потребность в игре, поэтому обучение шестилеток изначально задумывалось как обучение игровое.</a:t>
            </a:r>
          </a:p>
          <a:p>
            <a:pPr indent="361950" algn="just"/>
            <a:r>
              <a:rPr lang="ru-RU" sz="1300">
                <a:latin typeface="Times New Roman" pitchFamily="18" charset="0"/>
                <a:cs typeface="Times New Roman" pitchFamily="18" charset="0"/>
              </a:rPr>
              <a:t>Даже если в шесть лет ребёнок готов к школе, то торопиться не стоит. Это время лучше посвятить дополнительной подготовке. Семь лет - самый оптимальный возраст. Но часто бывает так, что к первому сентября семь лет ещё не исполнилось, а иногда даже несколько месяцев могут повлиять на развитие и созревание структур мозга, которые так важны для школьного обучения. Поэтому подходить к этому вопросу нужно строго индивидуально.</a:t>
            </a:r>
            <a:r>
              <a:rPr lang="ru-RU" sz="1400"/>
              <a:t> </a:t>
            </a:r>
          </a:p>
          <a:p>
            <a:pPr indent="361950" algn="just"/>
            <a:r>
              <a:rPr lang="ru-RU" sz="1300">
                <a:latin typeface="Times New Roman" pitchFamily="18" charset="0"/>
                <a:cs typeface="Times New Roman" pitchFamily="18" charset="0"/>
              </a:rPr>
              <a:t>Разработанная	в	нашем	центре	система   занятий</a:t>
            </a:r>
          </a:p>
          <a:p>
            <a:pPr indent="361950" algn="just"/>
            <a:r>
              <a:rPr lang="ru-RU" sz="1300">
                <a:latin typeface="Times New Roman" pitchFamily="18" charset="0"/>
                <a:cs typeface="Times New Roman" pitchFamily="18" charset="0"/>
              </a:rPr>
              <a:t>«Любознашки»  учитывает особенности развития каждого ребенка, и уже доказала  свою эффективность. Программа позволяет совершенствовать познавательные процессы (внимание, память, речь, мышление, восприятие и т.д.), необходимые для успешного школьного обучения. На занятиях дети также обучаются гармоничным взаимоотношениям со сверстниками и взрослыми (развитие навыков общения, формирование чувства принадлежности к группе, регулирование поведения в коллективе, понимание инструкции педагога ).</a:t>
            </a:r>
          </a:p>
          <a:p>
            <a:pPr indent="361950" algn="just"/>
            <a:r>
              <a:rPr lang="ru-RU" sz="1300">
                <a:latin typeface="Times New Roman" pitchFamily="18" charset="0"/>
                <a:cs typeface="Times New Roman" pitchFamily="18" charset="0"/>
              </a:rPr>
              <a:t>Благодаря этой программе    развивается    и индивидуальность ребёнка (формирование эмоциональной стабильности и положительной самооценки).</a:t>
            </a:r>
          </a:p>
          <a:p>
            <a:pPr indent="361950" algn="just"/>
            <a:r>
              <a:rPr lang="ru-RU" sz="1300">
                <a:latin typeface="Times New Roman" pitchFamily="18" charset="0"/>
                <a:cs typeface="Times New Roman" pitchFamily="18" charset="0"/>
              </a:rPr>
              <a:t>Занятия проходят в игровой форме, так как именно игра является ведущей деятельностью в дошкольном возрасте.</a:t>
            </a:r>
          </a:p>
          <a:p>
            <a:pPr indent="361950" algn="just"/>
            <a:r>
              <a:rPr lang="ru-RU" sz="1300">
                <a:latin typeface="Times New Roman" pitchFamily="18" charset="0"/>
                <a:cs typeface="Times New Roman" pitchFamily="18" charset="0"/>
              </a:rPr>
              <a:t>Цикл занятий рассчитан для детей 5-6 лет. Группа начинает свою работу с сентября-октября (по мере формирования группы) и продолжается до конца учебного года. Немногочисленная группа (12 человек) позволяет применять индивидуальный подход.</a:t>
            </a:r>
          </a:p>
        </p:txBody>
      </p:sp>
      <p:sp>
        <p:nvSpPr>
          <p:cNvPr id="1035"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7</a:t>
            </a:r>
          </a:p>
        </p:txBody>
      </p:sp>
      <p:pic>
        <p:nvPicPr>
          <p:cNvPr id="13" name="Рисунок 12" descr="Безымянный14.jpg"/>
          <p:cNvPicPr>
            <a:picLocks noChangeAspect="1"/>
          </p:cNvPicPr>
          <p:nvPr/>
        </p:nvPicPr>
        <p:blipFill>
          <a:blip r:embed="rId4" cstate="email"/>
          <a:stretch>
            <a:fillRect/>
          </a:stretch>
        </p:blipFill>
        <p:spPr>
          <a:xfrm>
            <a:off x="5143512" y="285720"/>
            <a:ext cx="1428736" cy="175526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485.jpg"/>
          <p:cNvPicPr>
            <a:picLocks noChangeAspect="1"/>
          </p:cNvPicPr>
          <p:nvPr/>
        </p:nvPicPr>
        <p:blipFill>
          <a:blip r:embed="rId2"/>
          <a:stretch>
            <a:fillRect/>
          </a:stretch>
        </p:blipFill>
        <p:spPr>
          <a:xfrm>
            <a:off x="0" y="7915"/>
            <a:ext cx="6858000" cy="9128170"/>
          </a:xfrm>
          <a:prstGeom prst="rect">
            <a:avLst/>
          </a:prstGeom>
        </p:spPr>
      </p:pic>
      <p:sp>
        <p:nvSpPr>
          <p:cNvPr id="10243" name="TextBox 10"/>
          <p:cNvSpPr txBox="1">
            <a:spLocks noChangeArrowheads="1"/>
          </p:cNvSpPr>
          <p:nvPr/>
        </p:nvSpPr>
        <p:spPr bwMode="auto">
          <a:xfrm>
            <a:off x="357188" y="285750"/>
            <a:ext cx="6215062" cy="8624888"/>
          </a:xfrm>
          <a:prstGeom prst="rect">
            <a:avLst/>
          </a:prstGeom>
          <a:noFill/>
          <a:ln w="9525">
            <a:noFill/>
            <a:miter lim="800000"/>
            <a:headEnd/>
            <a:tailEnd/>
          </a:ln>
        </p:spPr>
        <p:txBody>
          <a:bodyPr>
            <a:spAutoFit/>
          </a:bodyPr>
          <a:lstStyle/>
          <a:p>
            <a:pPr indent="361950" algn="just"/>
            <a:r>
              <a:rPr lang="ru-RU" sz="1300">
                <a:latin typeface="Times New Roman" pitchFamily="18" charset="0"/>
                <a:cs typeface="Times New Roman" pitchFamily="18" charset="0"/>
              </a:rPr>
              <a:t> </a:t>
            </a:r>
          </a:p>
          <a:p>
            <a:pPr indent="361950" algn="just"/>
            <a:r>
              <a:rPr lang="ru-RU" sz="1300">
                <a:latin typeface="Times New Roman" pitchFamily="18" charset="0"/>
                <a:cs typeface="Times New Roman" pitchFamily="18" charset="0"/>
              </a:rPr>
              <a:t>Когда дети с букетами цветов идут в школу и для многих первоклассников звенит первый в их жизни школьный звонок, конечно, каждый из них желает быть примерным учеником, получать хорошие оценки, любить своего учителя и школу и вообще рассчитывает на интересную и веселую дальнейшую жизнь. Не чуждо это радостное настроение и нашим учителям, которые, видя свой новый класс, говорят: «Это мои детки, они все хорошие, просто нужно к каждому их них подобрать свой «золотой ключик».</a:t>
            </a:r>
          </a:p>
          <a:p>
            <a:pPr indent="361950" algn="just"/>
            <a:r>
              <a:rPr lang="ru-RU" sz="1300">
                <a:latin typeface="Times New Roman" pitchFamily="18" charset="0"/>
                <a:cs typeface="Times New Roman" pitchFamily="18" charset="0"/>
              </a:rPr>
              <a:t>Но вот проходит совсем немного времени, и родители слышат от</a:t>
            </a:r>
            <a:r>
              <a:rPr lang="ru-RU" sz="1300" i="1">
                <a:latin typeface="Times New Roman" pitchFamily="18" charset="0"/>
                <a:cs typeface="Times New Roman" pitchFamily="18" charset="0"/>
              </a:rPr>
              <a:t> </a:t>
            </a:r>
            <a:r>
              <a:rPr lang="ru-RU" sz="1300">
                <a:latin typeface="Times New Roman" pitchFamily="18" charset="0"/>
                <a:cs typeface="Times New Roman" pitchFamily="18" charset="0"/>
              </a:rPr>
              <a:t>своих детей: «Мама, долго ещё я буду ходить в школу? Я уже устал. Когда же начнутся каникулы?». С другой стороны, можно услышать и жалобы учителей на сложности работы. Возникает вопрос: в чем же причина всего этого недовольства? И каким детям учиться трудно? И с какими детьми у учителей возникают проблемы?</a:t>
            </a:r>
          </a:p>
          <a:p>
            <a:pPr indent="361950" algn="just"/>
            <a:r>
              <a:rPr lang="ru-RU" sz="1300">
                <a:latin typeface="Times New Roman" pitchFamily="18" charset="0"/>
                <a:cs typeface="Times New Roman" pitchFamily="18" charset="0"/>
              </a:rPr>
              <a:t>Больше всего хлопот учителям доставляют дети, не готовые к школьному обучению. Такие дети чаще всего бывают невнимательными, отвлекаются, вертятся на уроке и в итоге отключаются от происходящего в классе. Именно у них быстро пропадает желание учиться и интерес к школьной жизни в целом. В настоящее время мы наблюдаем значительный рост числа обращений родителей в наш центр по поводу неготовности детей старшего дошкольного возраста к школе.</a:t>
            </a:r>
          </a:p>
          <a:p>
            <a:pPr indent="361950" algn="just"/>
            <a:r>
              <a:rPr lang="ru-RU" sz="1300">
                <a:latin typeface="Times New Roman" pitchFamily="18" charset="0"/>
                <a:cs typeface="Times New Roman" pitchFamily="18" charset="0"/>
              </a:rPr>
              <a:t>На готовность к школе влияет, в первую очередь, семья. Родители, общаясь с ребёнком, читая ему сказки, просто гуляя по улице и отвечая на все его вопросы (в этом возрасте очень развита любознательность), тем самым развивают его общий кругозор. И это должна быть ежедневная работа, каждодневный труд.</a:t>
            </a:r>
          </a:p>
          <a:p>
            <a:pPr indent="361950" algn="just"/>
            <a:r>
              <a:rPr lang="ru-RU" sz="1300">
                <a:latin typeface="Times New Roman" pitchFamily="18" charset="0"/>
                <a:cs typeface="Times New Roman" pitchFamily="18" charset="0"/>
              </a:rPr>
              <a:t>Большинство родителей считают, что, если они выучили с ребёнком цифры и буквы, научили его считать и писать, то они подготовили его к школе. Но эти навыки свидетельствуют лишь о педагогической готовности, тогда как существует ещё психологическая готовность, которая является основой успешного обучения. Ведь поступление в школу вызывает перестройку всего образа жизни и деятельности ребёнка. Психологическую готовность можно сравнить с фундаментом здания. Как известно, крепкий фундамент- это залог надёжности и качества будущей постройки.</a:t>
            </a:r>
          </a:p>
          <a:p>
            <a:pPr indent="361950" algn="just"/>
            <a:r>
              <a:rPr lang="ru-RU" sz="1300">
                <a:latin typeface="Times New Roman" pitchFamily="18" charset="0"/>
                <a:cs typeface="Times New Roman" pitchFamily="18" charset="0"/>
              </a:rPr>
              <a:t>Психологическая готовность ребёнка к школе включает интеллектуальную, эмоциональную и социальную зрелость.</a:t>
            </a:r>
          </a:p>
          <a:p>
            <a:pPr indent="361950" algn="just"/>
            <a:r>
              <a:rPr lang="ru-RU" sz="1300">
                <a:latin typeface="Times New Roman" pitchFamily="18" charset="0"/>
                <a:cs typeface="Times New Roman" pitchFamily="18" charset="0"/>
              </a:rPr>
              <a:t>Учебная деятельность требует необходимого запаса знаний об окружающем мире и определенного уровня сформированности  элементарных понятий.         </a:t>
            </a:r>
          </a:p>
          <a:p>
            <a:pPr indent="361950" algn="just"/>
            <a:r>
              <a:rPr lang="ru-RU" sz="1300" b="1">
                <a:latin typeface="Times New Roman" pitchFamily="18" charset="0"/>
                <a:cs typeface="Times New Roman" pitchFamily="18" charset="0"/>
              </a:rPr>
              <a:t>Интеллектуальной зрелостью </a:t>
            </a:r>
            <a:r>
              <a:rPr lang="ru-RU" sz="1300">
                <a:latin typeface="Times New Roman" pitchFamily="18" charset="0"/>
                <a:cs typeface="Times New Roman" pitchFamily="18" charset="0"/>
              </a:rPr>
              <a:t>ребёнка мы называем развитие у него познавательных процессов — внимания, памяти, мышления, речи, которые очень важны в школьном обучении. Ребёнок должен уметь находить общие и отличительные признаки различных предметов, знать, что является причиной, а что следствием событий, ориентироваться во времени и пространстве. Всё вместе это говорит о необходимом уровне развития структур головного мозга.</a:t>
            </a:r>
          </a:p>
          <a:p>
            <a:pPr indent="361950" algn="just"/>
            <a:endParaRPr lang="ru-RU" sz="1300">
              <a:latin typeface="Times New Roman" pitchFamily="18" charset="0"/>
              <a:cs typeface="Times New Roman" pitchFamily="18" charset="0"/>
            </a:endParaRPr>
          </a:p>
          <a:p>
            <a:pPr indent="361950" algn="just"/>
            <a:endParaRPr lang="ru-RU" sz="1300">
              <a:latin typeface="Times New Roman" pitchFamily="18" charset="0"/>
              <a:cs typeface="Times New Roman" pitchFamily="18" charset="0"/>
            </a:endParaRPr>
          </a:p>
          <a:p>
            <a:pPr indent="361950" algn="just"/>
            <a:endParaRPr lang="ru-RU" sz="1300">
              <a:latin typeface="Times New Roman" pitchFamily="18" charset="0"/>
              <a:cs typeface="Times New Roman" pitchFamily="18" charset="0"/>
            </a:endParaRPr>
          </a:p>
        </p:txBody>
      </p:sp>
      <p:sp>
        <p:nvSpPr>
          <p:cNvPr id="1024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a:r>
              <a:rPr lang="ru-RU" sz="1200">
                <a:solidFill>
                  <a:srgbClr val="898989"/>
                </a:solidFill>
              </a:rPr>
              <a:t>8</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3087</TotalTime>
  <Words>19764</Words>
  <Application>Microsoft Office PowerPoint</Application>
  <PresentationFormat>Экран (4:3)</PresentationFormat>
  <Paragraphs>1496</Paragraphs>
  <Slides>74</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74</vt:i4>
      </vt:variant>
    </vt:vector>
  </HeadingPairs>
  <TitlesOfParts>
    <vt:vector size="7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Слайд 66</vt:lpstr>
      <vt:lpstr>Слайд 67</vt:lpstr>
      <vt:lpstr>Слайд 68</vt:lpstr>
      <vt:lpstr>Слайд 69</vt:lpstr>
      <vt:lpstr>Слайд 70</vt:lpstr>
      <vt:lpstr>Слайд 71</vt:lpstr>
      <vt:lpstr>Слайд 72</vt:lpstr>
      <vt:lpstr>Слайд 73</vt:lpstr>
      <vt:lpstr>Слайд 74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JackWestern</cp:lastModifiedBy>
  <cp:revision>136</cp:revision>
  <dcterms:created xsi:type="dcterms:W3CDTF">2010-06-14T15:52:10Z</dcterms:created>
  <dcterms:modified xsi:type="dcterms:W3CDTF">2012-02-13T11:24:11Z</dcterms:modified>
</cp:coreProperties>
</file>