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6"/>
  </p:notesMasterIdLst>
  <p:handoutMasterIdLst>
    <p:handoutMasterId r:id="rId87"/>
  </p:handoutMasterIdLst>
  <p:sldIdLst>
    <p:sldId id="260" r:id="rId2"/>
    <p:sldId id="273" r:id="rId3"/>
    <p:sldId id="354" r:id="rId4"/>
    <p:sldId id="276" r:id="rId5"/>
    <p:sldId id="275" r:id="rId6"/>
    <p:sldId id="347" r:id="rId7"/>
    <p:sldId id="277" r:id="rId8"/>
    <p:sldId id="349" r:id="rId9"/>
    <p:sldId id="352" r:id="rId10"/>
    <p:sldId id="278" r:id="rId11"/>
    <p:sldId id="351" r:id="rId12"/>
    <p:sldId id="350" r:id="rId13"/>
    <p:sldId id="353" r:id="rId14"/>
    <p:sldId id="283" r:id="rId15"/>
    <p:sldId id="281" r:id="rId16"/>
    <p:sldId id="280" r:id="rId17"/>
    <p:sldId id="279" r:id="rId18"/>
    <p:sldId id="284" r:id="rId19"/>
    <p:sldId id="282" r:id="rId20"/>
    <p:sldId id="285" r:id="rId21"/>
    <p:sldId id="356" r:id="rId22"/>
    <p:sldId id="357" r:id="rId23"/>
    <p:sldId id="358" r:id="rId24"/>
    <p:sldId id="359" r:id="rId25"/>
    <p:sldId id="360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72" r:id="rId38"/>
    <p:sldId id="373" r:id="rId39"/>
    <p:sldId id="374" r:id="rId40"/>
    <p:sldId id="376" r:id="rId41"/>
    <p:sldId id="377" r:id="rId42"/>
    <p:sldId id="378" r:id="rId43"/>
    <p:sldId id="379" r:id="rId44"/>
    <p:sldId id="380" r:id="rId45"/>
    <p:sldId id="381" r:id="rId46"/>
    <p:sldId id="382" r:id="rId47"/>
    <p:sldId id="383" r:id="rId48"/>
    <p:sldId id="384" r:id="rId49"/>
    <p:sldId id="385" r:id="rId50"/>
    <p:sldId id="386" r:id="rId51"/>
    <p:sldId id="387" r:id="rId52"/>
    <p:sldId id="388" r:id="rId53"/>
    <p:sldId id="389" r:id="rId54"/>
    <p:sldId id="390" r:id="rId55"/>
    <p:sldId id="391" r:id="rId56"/>
    <p:sldId id="392" r:id="rId57"/>
    <p:sldId id="393" r:id="rId58"/>
    <p:sldId id="394" r:id="rId59"/>
    <p:sldId id="395" r:id="rId60"/>
    <p:sldId id="396" r:id="rId61"/>
    <p:sldId id="397" r:id="rId62"/>
    <p:sldId id="398" r:id="rId63"/>
    <p:sldId id="399" r:id="rId64"/>
    <p:sldId id="400" r:id="rId65"/>
    <p:sldId id="401" r:id="rId66"/>
    <p:sldId id="402" r:id="rId67"/>
    <p:sldId id="403" r:id="rId68"/>
    <p:sldId id="404" r:id="rId69"/>
    <p:sldId id="405" r:id="rId70"/>
    <p:sldId id="406" r:id="rId71"/>
    <p:sldId id="407" r:id="rId72"/>
    <p:sldId id="408" r:id="rId73"/>
    <p:sldId id="409" r:id="rId74"/>
    <p:sldId id="410" r:id="rId75"/>
    <p:sldId id="411" r:id="rId76"/>
    <p:sldId id="412" r:id="rId77"/>
    <p:sldId id="413" r:id="rId78"/>
    <p:sldId id="414" r:id="rId79"/>
    <p:sldId id="415" r:id="rId80"/>
    <p:sldId id="416" r:id="rId81"/>
    <p:sldId id="417" r:id="rId82"/>
    <p:sldId id="418" r:id="rId83"/>
    <p:sldId id="419" r:id="rId84"/>
    <p:sldId id="420" r:id="rId85"/>
  </p:sldIdLst>
  <p:sldSz cx="6858000" cy="9144000" type="screen4x3"/>
  <p:notesSz cx="6870700" cy="10001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615" autoAdjust="0"/>
    <p:restoredTop sz="86445" autoAdjust="0"/>
  </p:normalViewPr>
  <p:slideViewPr>
    <p:cSldViewPr>
      <p:cViewPr>
        <p:scale>
          <a:sx n="75" d="100"/>
          <a:sy n="75" d="100"/>
        </p:scale>
        <p:origin x="-828" y="2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32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14"/>
    </p:cViewPr>
  </p:sorterViewPr>
  <p:notesViewPr>
    <p:cSldViewPr>
      <p:cViewPr varScale="1">
        <p:scale>
          <a:sx n="70" d="100"/>
          <a:sy n="70" d="100"/>
        </p:scale>
        <p:origin x="-2286" y="-120"/>
      </p:cViewPr>
      <p:guideLst>
        <p:guide orient="horz" pos="3150"/>
        <p:guide pos="216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81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51" tIns="44626" rIns="89251" bIns="44626" numCol="1" anchor="t" anchorCtr="0" compatLnSpc="1">
            <a:prstTxWarp prst="textNoShape">
              <a:avLst/>
            </a:prstTxWarp>
          </a:bodyPr>
          <a:lstStyle>
            <a:lvl1pPr defTabSz="8921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89375" y="0"/>
            <a:ext cx="29797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51" tIns="44626" rIns="89251" bIns="44626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 smtClean="0"/>
            </a:lvl1pPr>
          </a:lstStyle>
          <a:p>
            <a:pPr>
              <a:defRPr/>
            </a:pPr>
            <a:fld id="{5F404BB4-10A4-4EDC-B6E3-0744C685970F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98013"/>
            <a:ext cx="29781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51" tIns="44626" rIns="89251" bIns="44626" numCol="1" anchor="b" anchorCtr="0" compatLnSpc="1">
            <a:prstTxWarp prst="textNoShape">
              <a:avLst/>
            </a:prstTxWarp>
          </a:bodyPr>
          <a:lstStyle>
            <a:lvl1pPr defTabSz="8921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89375" y="9498013"/>
            <a:ext cx="29797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251" tIns="44626" rIns="89251" bIns="44626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 smtClean="0"/>
            </a:lvl1pPr>
          </a:lstStyle>
          <a:p>
            <a:pPr>
              <a:defRPr/>
            </a:pPr>
            <a:fld id="{A3FA59C2-4680-4E88-B55C-12DA3870E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65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53" tIns="48177" rIns="96353" bIns="48177" numCol="1" anchor="t" anchorCtr="0" compatLnSpc="1">
            <a:prstTxWarp prst="textNoShape">
              <a:avLst/>
            </a:prstTxWarp>
          </a:bodyPr>
          <a:lstStyle>
            <a:lvl1pPr defTabSz="963613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92550" y="0"/>
            <a:ext cx="29765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53" tIns="48177" rIns="96353" bIns="48177" numCol="1" anchor="t" anchorCtr="0" compatLnSpc="1">
            <a:prstTxWarp prst="textNoShape">
              <a:avLst/>
            </a:prstTxWarp>
          </a:bodyPr>
          <a:lstStyle>
            <a:lvl1pPr algn="r" defTabSz="963613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B87C93C-0786-4E13-AE5B-B6F0BAC6C2EA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2000" y="749300"/>
            <a:ext cx="28130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8975" y="4752975"/>
            <a:ext cx="5492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53" tIns="48177" rIns="96353" bIns="481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498013"/>
            <a:ext cx="29765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53" tIns="48177" rIns="96353" bIns="48177" numCol="1" anchor="b" anchorCtr="0" compatLnSpc="1">
            <a:prstTxWarp prst="textNoShape">
              <a:avLst/>
            </a:prstTxWarp>
          </a:bodyPr>
          <a:lstStyle>
            <a:lvl1pPr defTabSz="963613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92550" y="9498013"/>
            <a:ext cx="29765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53" tIns="48177" rIns="96353" bIns="48177" numCol="1" anchor="b" anchorCtr="0" compatLnSpc="1">
            <a:prstTxWarp prst="textNoShape">
              <a:avLst/>
            </a:prstTxWarp>
          </a:bodyPr>
          <a:lstStyle>
            <a:lvl1pPr algn="r" defTabSz="963613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4AB4DF59-F069-4EB1-AFB1-53DC0B3C7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2F365E-005B-4AB3-A537-FA5FCACADB38}" type="slidenum">
              <a:rPr lang="ru-RU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14D3A-3CC6-4B8A-9CA3-2B682F610935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3C689-73C9-4575-8D78-F17940961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CC250-B87D-4D54-887B-A297A1A0CC14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10BD9-824A-4E35-A87B-1C0528466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707C7-4B36-435A-8255-B9494C779A07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2DA25-667A-42AD-9DD0-AF3842B77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ACA8-3876-4F11-8859-6588E4088015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90DFA-5365-4777-9100-416EDBB0C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12AD5-F872-4401-AC07-0DA15B922881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83A0-FD31-45DC-AF84-510625F33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F31C7-D84A-431A-84D6-E6FC23CF8387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1923C-4246-45DA-AF7B-44EF6B3BE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AC9E2-1BD6-49E9-92BF-15A0B1DFA741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E30AA-DB08-4947-B158-1EF066F1D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15C3F-1352-451E-AC01-8BD1244A9A13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4AE3-4647-428C-B5D5-BC0A11268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3C48-508E-47A2-BD75-530A931EECAA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8A68-3140-4432-ABF8-A1F2D76AE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2782-CA56-4873-AACD-1D8C657799CE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2C36-0978-48E2-B659-83E7DD800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5581F-F24C-4A7D-BF01-4C150202431D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6BFC-4D58-4D7D-85E5-16BEF1D30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DA639-D50C-4F90-923D-BB293EAFC7D0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99930-683D-4B35-8B10-514524EF8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5B37DF-93DB-440D-BD56-905372642290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710C6F-477D-4426-B3E7-365BB5B57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sypozitiv@yandex.ru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grpSp>
        <p:nvGrpSpPr>
          <p:cNvPr id="3076" name="Группа 6"/>
          <p:cNvGrpSpPr>
            <a:grpSpLocks/>
          </p:cNvGrpSpPr>
          <p:nvPr/>
        </p:nvGrpSpPr>
        <p:grpSpPr bwMode="auto">
          <a:xfrm>
            <a:off x="571500" y="428625"/>
            <a:ext cx="5857875" cy="2784475"/>
            <a:chOff x="571480" y="428596"/>
            <a:chExt cx="5857915" cy="2783825"/>
          </a:xfrm>
        </p:grpSpPr>
        <p:sp>
          <p:nvSpPr>
            <p:cNvPr id="3079" name="Text Box 4"/>
            <p:cNvSpPr txBox="1">
              <a:spLocks noChangeArrowheads="1"/>
            </p:cNvSpPr>
            <p:nvPr/>
          </p:nvSpPr>
          <p:spPr bwMode="auto">
            <a:xfrm>
              <a:off x="4926022" y="2631807"/>
              <a:ext cx="1503373" cy="5793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0" algn="l"/>
                  <a:tab pos="1028700" algn="l"/>
                  <a:tab pos="2057400" algn="l"/>
                  <a:tab pos="3086100" algn="l"/>
                  <a:tab pos="4114800" algn="l"/>
                  <a:tab pos="5143500" algn="l"/>
                  <a:tab pos="6172200" algn="l"/>
                  <a:tab pos="7200900" algn="l"/>
                  <a:tab pos="8229600" algn="l"/>
                  <a:tab pos="9258300" algn="l"/>
                  <a:tab pos="10287000" algn="l"/>
                  <a:tab pos="11315700" algn="l"/>
                </a:tabLst>
              </a:pPr>
              <a:endPara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80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8010" y="428596"/>
              <a:ext cx="3328558" cy="259227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1" name="Text Box 6"/>
            <p:cNvSpPr txBox="1">
              <a:spLocks noChangeArrowheads="1"/>
            </p:cNvSpPr>
            <p:nvPr/>
          </p:nvSpPr>
          <p:spPr bwMode="auto">
            <a:xfrm>
              <a:off x="571480" y="2571221"/>
              <a:ext cx="1401772" cy="641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0" algn="l"/>
                  <a:tab pos="1028700" algn="l"/>
                  <a:tab pos="2057400" algn="l"/>
                  <a:tab pos="3086100" algn="l"/>
                  <a:tab pos="4114800" algn="l"/>
                  <a:tab pos="5143500" algn="l"/>
                  <a:tab pos="6172200" algn="l"/>
                  <a:tab pos="7200900" algn="l"/>
                  <a:tab pos="8229600" algn="l"/>
                  <a:tab pos="9258300" algn="l"/>
                  <a:tab pos="10287000" algn="l"/>
                  <a:tab pos="11315700" algn="l"/>
                </a:tabLst>
              </a:pPr>
              <a:endParaRPr lang="ru-RU" sz="3600" b="1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endParaRPr>
            </a:p>
          </p:txBody>
        </p:sp>
        <p:sp>
          <p:nvSpPr>
            <p:cNvPr id="308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948637" y="2192520"/>
              <a:ext cx="670550" cy="28147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4100" b="1" kern="10">
                  <a:ln w="9360">
                    <a:solidFill>
                      <a:srgbClr val="FF0000"/>
                    </a:solidFill>
                    <a:miter lim="800000"/>
                    <a:headEnd/>
                    <a:tailEnd/>
                  </a:ln>
                  <a:solidFill>
                    <a:srgbClr val="FF0000"/>
                  </a:solidFill>
                  <a:effectLst>
                    <a:outerShdw dist="17819" dir="2700000" algn="ctr" rotWithShape="0">
                      <a:srgbClr val="000000">
                        <a:alpha val="80011"/>
                      </a:srgbClr>
                    </a:outerShdw>
                  </a:effectLst>
                  <a:latin typeface="Monotype Corsiva"/>
                </a:rPr>
                <a:t>№ 4</a:t>
              </a:r>
            </a:p>
          </p:txBody>
        </p:sp>
      </p:grpSp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549275" y="2411413"/>
            <a:ext cx="1074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B050"/>
                </a:solidFill>
                <a:latin typeface="Monotype Corsiva" pitchFamily="66" charset="0"/>
              </a:rPr>
              <a:t>Май</a:t>
            </a:r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4941888" y="2484438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B050"/>
                </a:solidFill>
                <a:latin typeface="Monotype Corsiva" pitchFamily="66" charset="0"/>
              </a:rPr>
              <a:t>2010</a:t>
            </a:r>
            <a:r>
              <a:rPr lang="ru-RU" sz="2400" b="1">
                <a:latin typeface="Monotype Corsiva" pitchFamily="66" charset="0"/>
              </a:rPr>
              <a:t> </a:t>
            </a:r>
          </a:p>
        </p:txBody>
      </p:sp>
      <p:pic>
        <p:nvPicPr>
          <p:cNvPr id="12" name="Рисунок 11" descr="Безымянный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36" y="3143240"/>
            <a:ext cx="4044238" cy="5373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428750" y="1285875"/>
            <a:ext cx="4216400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268" name="WordArt 11"/>
          <p:cNvSpPr>
            <a:spLocks noChangeArrowheads="1" noChangeShapeType="1" noTextEdit="1"/>
          </p:cNvSpPr>
          <p:nvPr/>
        </p:nvSpPr>
        <p:spPr bwMode="auto">
          <a:xfrm>
            <a:off x="2500313" y="285750"/>
            <a:ext cx="2357437" cy="900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57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Monotype Corsiva"/>
              </a:rPr>
              <a:t>Методический  </a:t>
            </a:r>
          </a:p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Monotype Corsiva"/>
              </a:rPr>
              <a:t>справочник</a:t>
            </a:r>
          </a:p>
        </p:txBody>
      </p:sp>
      <p:pic>
        <p:nvPicPr>
          <p:cNvPr id="11269" name="Picture 4" descr="C:\Documents and Settings\Admin\Рабочий стол\Журнал 4\IMG_0156 пр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428625"/>
            <a:ext cx="1358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57188" y="2286000"/>
            <a:ext cx="17145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>
                <a:latin typeface="Times New Roman" pitchFamily="18" charset="0"/>
                <a:cs typeface="Times New Roman" pitchFamily="18" charset="0"/>
              </a:rPr>
              <a:t>Методист</a:t>
            </a:r>
          </a:p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Борсук А.В.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100">
                <a:latin typeface="Times New Roman" pitchFamily="18" charset="0"/>
                <a:cs typeface="Times New Roman" pitchFamily="18" charset="0"/>
              </a:rPr>
              <a:t> МОУ ДПОС</a:t>
            </a:r>
          </a:p>
          <a:p>
            <a:pPr algn="ctr"/>
            <a:r>
              <a:rPr lang="ru-RU" sz="1100">
                <a:latin typeface="Times New Roman" pitchFamily="18" charset="0"/>
                <a:cs typeface="Times New Roman" pitchFamily="18" charset="0"/>
              </a:rPr>
              <a:t>УМЦ г. Энгельса</a:t>
            </a:r>
          </a:p>
          <a:p>
            <a:endParaRPr lang="ru-RU"/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500063" y="3000375"/>
            <a:ext cx="5857875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Проблема здоровья воспитанников и его сохранения  для педагогов  ДОУ стоит более чем остро. Словосочетания «здоровьесберегающие технологии» и «формирование здорового образа жизни» заняли прочное место в работе всех участников образовательного процесса. Но проблема по - прежнему остается актуальной.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В детских садах Энгельсского муниципального района организована система физкультурно-оздоровительной работы по следующим направлениям: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согласно лицензии реализуются образовательные программы и, на их основе, выполняются  образовательные планы; проводится диагностика уровня физического развития и физической подготовленности детей;  внедряются современные здоровьесберегающие технологии и системы закаливания детей; организована двигательная активность в течение дня; совершенствуется профилактическая работа по формированию представлений о здоровом образе жизни, как у воспитанников, так и у родителей.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работе с дошкольниками по физическому воспитанию педагоги используются такие программы, как: «Старт» Л.В.Яковлевой, Р.А.Юдиной, «Здоровье» Алямовской В.Г., «Программа развития двигательной активизации и оздоровительная работа с детьми 4-7 лет» Кудрявцева В.Г.; Оздоровительно-развивающая программа по танцевально-игровой гимнастике «СА-ФИ-ДАНСЕ» Фирилевой Ж.Е., Сайкиной Е.Г., а также программа  «Основы безопасности жизнедеятельности детей старшего дошкольного возраста» под редакцией Р.Б. Стеркиной, Н.Н. Авдеевой, О.Л. Князевой,  2002 г.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Региональный компонент образовательных планов на 2009-2010 учебный год включает региональную программу  «Основы здорового образа жизни» под редакцией Н.П.Смирновой, 2009 г.</a:t>
            </a:r>
            <a:r>
              <a:rPr lang="ru-RU" sz="1400"/>
              <a:t>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Вариативная часть образовательных планов часто представлена работой кружков физкультурно-оздоровительного  и коррекционного направлений  для детей  старшего дошкольного возраста, например в ДОУ № 3, 6, 35, 53, 62, 76. 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2" name="Picture 10" descr="P1010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3325" y="468313"/>
            <a:ext cx="13938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TextBox 5"/>
          <p:cNvSpPr txBox="1">
            <a:spLocks noChangeArrowheads="1"/>
          </p:cNvSpPr>
          <p:nvPr/>
        </p:nvSpPr>
        <p:spPr bwMode="auto">
          <a:xfrm>
            <a:off x="4797425" y="2268538"/>
            <a:ext cx="17145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>
                <a:latin typeface="Times New Roman" pitchFamily="18" charset="0"/>
                <a:cs typeface="Times New Roman" pitchFamily="18" charset="0"/>
              </a:rPr>
              <a:t>Руководитель РМО</a:t>
            </a:r>
            <a:r>
              <a:rPr lang="ru-RU" sz="11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 инструкторов по физ.культуре</a:t>
            </a:r>
          </a:p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Курыгина Н.И.</a:t>
            </a:r>
          </a:p>
        </p:txBody>
      </p:sp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1773238" y="1476375"/>
            <a:ext cx="32273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Monotype Corsiva" pitchFamily="66" charset="0"/>
              </a:rPr>
              <a:t>Система </a:t>
            </a:r>
          </a:p>
          <a:p>
            <a:pPr algn="ctr"/>
            <a:r>
              <a:rPr lang="ru-RU" sz="2000" b="1">
                <a:latin typeface="Monotype Corsiva" pitchFamily="66" charset="0"/>
              </a:rPr>
              <a:t>физкультурно- оздоровительной работы в ДОУ</a:t>
            </a:r>
          </a:p>
        </p:txBody>
      </p:sp>
      <p:sp>
        <p:nvSpPr>
          <p:cNvPr id="11275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428625" y="285750"/>
            <a:ext cx="600075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Работа кружков  осуществляется с использованием следующих  технологий: А.П. Шкляренко «Профилактика нарушений осанки»,  О.В. Козырева  «Лечебная физкультура для дошкольников», К.К. Утробина «Занимательная физкультура для дошкольников». В ДОУ № 53  инструктором по физической культуре Курыгиной Н.И. разработана авторская программа дополнительного образования для детей 4-7 лет « Крепыш».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Педагоги ДОУ активно используют  здоровьесберегающие моменты в ходе занятий: для профилактики переутомления проводятся физминутки, пальчиковая гимнастика, музыкальные и  физкультпаузы, логоритмические упражнения, упражнения на профилактику зрительного переутомления, смена  различных видов деятельности на протяжении всего занятия, осуществляется контроль за осанкой детей,  степенью утомления  на занятии и корректировка хода занятия.  Также учитывают: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-индивидуальный режим пробуждения после дневного сна;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-гибкий режим занятий по подгруппам ( для детей  раннего возраста);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-организация режима дня в соответствии с сезонными особенностями.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Во всех ДОУ  в наличие имеется    «Программа здоровья», разработанная   на основе «Плана  профилактических мероприятий на 2007-2010 г.г. по оздоровлению детей муниципальных дошкольных образовательных учреждений Энгельсского муниципального района».   В детских  садах разработаны комплексные «Планы лечебно-профилактических  мероприятий» к программе «Здоровье»,  направленные на профилактику  заболеваемости детей, которые включают: фитопрофилактику и витаминотерапию; использование иммуномодуляторов  (антигриппин, дибазол, элеуторокок) и др.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Лечебно- профилактическая работа взаимосвязана с физкультурно-оздоровительной работой и осуществляется  совместно  педагогами, медицинскими работниками и   семьей.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714750" y="5572125"/>
            <a:ext cx="2643188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ДОУ соблюдаются необходимые требования к организации физического воспитания:   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-продумана организация режима дня с учетом гигиени-ческих требований, распределение режимных моментов в соответствии с возрастом детей;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-на двигательную активность детей в режиме дня отводится не менее 3,5-4 часов;</a:t>
            </a:r>
          </a:p>
          <a:p>
            <a:pPr indent="355600"/>
            <a:endParaRPr lang="ru-RU"/>
          </a:p>
        </p:txBody>
      </p:sp>
      <p:sp>
        <p:nvSpPr>
          <p:cNvPr id="12294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10</a:t>
            </a:r>
          </a:p>
        </p:txBody>
      </p:sp>
      <p:pic>
        <p:nvPicPr>
          <p:cNvPr id="8" name="Рисунок 7" descr="Безымянный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8" y="5857884"/>
            <a:ext cx="3327568" cy="2500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6215062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-физическая нагрузка адекватна возрасту, полу ребенка, уровню его физического развития, биологической зрелости и  здоровью;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-в сетках занятий  соблюдается максимально допустимый объем недельной образовательной нагрузки и  продолжительность занятий  в соответствии с СанПиН.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каждом ДОУ созданы определенные условия для реализации задач по физическому воспитанию и для организации двигательной активности дошкольников: оборудованы  физкультурные залы, оснащенные необходимым спортивным инвентарем, стандартным и нестандартным оборудованием и спортивные уголки, содержащие спортивный инвентарь, атрибуты для подвижных  и спортивных игр, гимнастические тренажеры простейшего типа, оборудование, пособия, спортивные комплексы.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Педагогами максимально используются площади помещений для движений дошкольников в течение всего дня. На территории всех ДОУ размещены спортивные площадки, на участках каждой возрастной группы  в наличии  оборудование, стимулирующее детей к движениям (горки, лестницы для лазанья, пеньки, колеса, бумы, скамейки и т.д.).     </a:t>
            </a:r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357188" y="3571875"/>
            <a:ext cx="285750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2009 – 2010 учебном году (приказ комитета по образованию и молодежной политике от 15.09.2009 года АЭМР №1355 «Об организации экспериментальной и инновационной работы в образовательных учрежде-ниях Энгельсского муниципального района»)  5 ДОУ (ДОУ № 45, 62, 67, 74, 75)  проводят на муниципальном уровне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экспериментальную работу по направлению: «Современные подходы к организации экспери-ментальной   деятельности    по 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428625" y="6143625"/>
            <a:ext cx="6072188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здоровьесбережению в дошкольном учреждении». Цель экспериментальной деятельности состоит в создании и апробации условий, выбранных технологий, направленных на укрепление здоровья дошкольников. Методистами МОУ ДПОС УМЦ, совместно с участниками эксперимента были разработаны планы и подобраны разнообразные формы сетевого взаимодействия ДОУ на тему: «Использование здоровьесберегающих технологий в ДОУ».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Очевидно, что для успешного осуществления исследования необходимы педагогические кадры, способные работать по-новому, имеющие желание самостоятельно и рационально выйти в инновационные процессы. На базе  ДОУ №75, опорного по использованию здоровьесберегающих технологий, в ноябре 2009 года прошел областной обучающий семинар по здоровьесбережению и проведены следующие мероприятия в целях повышения квалификации работников детских садов: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11</a:t>
            </a:r>
          </a:p>
        </p:txBody>
      </p:sp>
      <p:pic>
        <p:nvPicPr>
          <p:cNvPr id="9" name="Рисунок 8" descr="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86" y="3571868"/>
            <a:ext cx="3327568" cy="2500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858000" cy="9144000"/>
          </a:xfrm>
          <a:prstGeom prst="rect">
            <a:avLst/>
          </a:prstGeom>
        </p:spPr>
      </p:pic>
      <p:sp>
        <p:nvSpPr>
          <p:cNvPr id="14339" name="TextBox 7"/>
          <p:cNvSpPr txBox="1">
            <a:spLocks noChangeArrowheads="1"/>
          </p:cNvSpPr>
          <p:nvPr/>
        </p:nvSpPr>
        <p:spPr bwMode="auto">
          <a:xfrm>
            <a:off x="357188" y="428625"/>
            <a:ext cx="6143625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консультация на тему: «Организация оздоровительного центра для детей с ОНР»;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консультация на тему: «Использование инновационных коррекционно-оздоровительных  технологий»;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консультация на тему: «Мониторинг здоровья детей».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рамках деятельности «Клуба молодых специалистов ДОУ», на базе ДОУ №75 было проведено секционное занятие для воспитателей и инструкторов по физической культуре  «Организация двигательной активности в ДОУ».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12</a:t>
            </a:r>
          </a:p>
        </p:txBody>
      </p:sp>
      <p:pic>
        <p:nvPicPr>
          <p:cNvPr id="9" name="Рисунок 8" descr="Безымянный8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8" y="2285984"/>
            <a:ext cx="3327568" cy="2500541"/>
          </a:xfrm>
          <a:prstGeom prst="rect">
            <a:avLst/>
          </a:prstGeom>
        </p:spPr>
      </p:pic>
      <p:pic>
        <p:nvPicPr>
          <p:cNvPr id="10" name="Рисунок 9" descr="65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24" y="4000496"/>
            <a:ext cx="3327568" cy="2500541"/>
          </a:xfrm>
          <a:prstGeom prst="rect">
            <a:avLst/>
          </a:prstGeom>
        </p:spPr>
      </p:pic>
      <p:pic>
        <p:nvPicPr>
          <p:cNvPr id="11" name="Рисунок 10" descr="Безымянный5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8" y="5857884"/>
            <a:ext cx="3327568" cy="2500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Безымянны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331913" y="900113"/>
            <a:ext cx="4216400" cy="158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364" name="WordArt 11"/>
          <p:cNvSpPr>
            <a:spLocks noChangeArrowheads="1" noChangeShapeType="1" noTextEdit="1"/>
          </p:cNvSpPr>
          <p:nvPr/>
        </p:nvSpPr>
        <p:spPr bwMode="auto">
          <a:xfrm>
            <a:off x="1857375" y="428625"/>
            <a:ext cx="3257550" cy="32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На  планете "Семья"</a:t>
            </a: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571500" y="1143000"/>
            <a:ext cx="5857875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Заключение по результатам анкетирования родителей</a:t>
            </a:r>
          </a:p>
          <a:p>
            <a:pPr algn="ctr"/>
            <a:endParaRPr lang="ru-RU" sz="2000" b="1" dirty="0">
              <a:latin typeface="Monotype Corsiva" pitchFamily="66" charset="0"/>
            </a:endParaRP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Дата проведения: 11.05.2010-12.05.2010 г.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Всего учреждений: 54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Всего анкет: 1360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На основании годового плана работы комитета по образованию и молодежной политике АЭМР на 2010 год было проведено анкетирование родителей с целью выяснения уровня удовлетворенности потребителей образовательных услуг ДОУ подготовкой воспитанников подготовительных групп к школьному обучению.  Получены следующие результаты:</a:t>
            </a:r>
          </a:p>
          <a:p>
            <a:pPr algn="just"/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Вопрос № 1: Как Вы считаете, дети, посещающие Вашу возрастную группу, подготовлены к школе?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Ответы: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75" y="4214813"/>
          <a:ext cx="5572125" cy="455676"/>
        </p:xfrm>
        <a:graphic>
          <a:graphicData uri="http://schemas.openxmlformats.org/drawingml/2006/table">
            <a:tbl>
              <a:tblPr/>
              <a:tblGrid>
                <a:gridCol w="1857375"/>
                <a:gridCol w="1857375"/>
                <a:gridCol w="1857375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1194 ч./88%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 ч./5%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101ч./7%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0" name="TextBox 8"/>
          <p:cNvSpPr txBox="1">
            <a:spLocks noChangeArrowheads="1"/>
          </p:cNvSpPr>
          <p:nvPr/>
        </p:nvSpPr>
        <p:spPr bwMode="auto">
          <a:xfrm>
            <a:off x="571500" y="4714875"/>
            <a:ext cx="58578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2: Возможно ли качественно подготовить ребенка к школе только в условиях дошкольного учреждения, не посещая дополнительные курсы по подготовке?</a:t>
            </a:r>
            <a:endParaRPr lang="ru-RU" i="1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813" y="5357813"/>
          <a:ext cx="5572125" cy="600076"/>
        </p:xfrm>
        <a:graphic>
          <a:graphicData uri="http://schemas.openxmlformats.org/drawingml/2006/table">
            <a:tbl>
              <a:tblPr/>
              <a:tblGrid>
                <a:gridCol w="1857375"/>
                <a:gridCol w="1857375"/>
                <a:gridCol w="1857375"/>
              </a:tblGrid>
              <a:tr h="300038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774ч./57%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456ч./33%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130ч./10%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5" name="TextBox 10"/>
          <p:cNvSpPr txBox="1">
            <a:spLocks noChangeArrowheads="1"/>
          </p:cNvSpPr>
          <p:nvPr/>
        </p:nvSpPr>
        <p:spPr bwMode="auto">
          <a:xfrm>
            <a:off x="642938" y="6000750"/>
            <a:ext cx="57864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3: Готовы  Вы сами помочь своему ребенку подготовиться к школе или считаете, что это должны делать только специалисты?</a:t>
            </a:r>
            <a:endParaRPr lang="ru-RU" i="1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4375" y="6500813"/>
          <a:ext cx="5643563" cy="455676"/>
        </p:xfrm>
        <a:graphic>
          <a:graphicData uri="http://schemas.openxmlformats.org/drawingml/2006/table">
            <a:tbl>
              <a:tblPr/>
              <a:tblGrid>
                <a:gridCol w="1881188"/>
                <a:gridCol w="1881187"/>
                <a:gridCol w="1881188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945ч./69%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335ч./25%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80ч./6%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10" name="TextBox 12"/>
          <p:cNvSpPr txBox="1">
            <a:spLocks noChangeArrowheads="1"/>
          </p:cNvSpPr>
          <p:nvPr/>
        </p:nvSpPr>
        <p:spPr bwMode="auto">
          <a:xfrm>
            <a:off x="642938" y="7000875"/>
            <a:ext cx="57864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4: Как Вы считаете, дети вашей возрастной группы перегружены занятиями по подготовке к школе? </a:t>
            </a:r>
            <a:endParaRPr lang="ru-RU" i="1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14375" y="7429500"/>
          <a:ext cx="5643563" cy="455676"/>
        </p:xfrm>
        <a:graphic>
          <a:graphicData uri="http://schemas.openxmlformats.org/drawingml/2006/table">
            <a:tbl>
              <a:tblPr/>
              <a:tblGrid>
                <a:gridCol w="1881188"/>
                <a:gridCol w="1881187"/>
                <a:gridCol w="1881188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190ч./14%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1040 ч./76%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130ч./10%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5" name="Нижний колонтитул 1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Безымянны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571500" y="357188"/>
            <a:ext cx="57864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5: Посещает Ваш ребенок дополнительные кружки, секции?</a:t>
            </a:r>
            <a:endParaRPr lang="ru-RU" i="1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63" y="642938"/>
          <a:ext cx="5857875" cy="455676"/>
        </p:xfrm>
        <a:graphic>
          <a:graphicData uri="http://schemas.openxmlformats.org/drawingml/2006/table">
            <a:tbl>
              <a:tblPr/>
              <a:tblGrid>
                <a:gridCol w="1952625"/>
                <a:gridCol w="1952625"/>
                <a:gridCol w="1952625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862ч./63,5%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 ч./36%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6ч./0,5%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2" name="TextBox 5"/>
          <p:cNvSpPr txBox="1">
            <a:spLocks noChangeArrowheads="1"/>
          </p:cNvSpPr>
          <p:nvPr/>
        </p:nvSpPr>
        <p:spPr bwMode="auto">
          <a:xfrm>
            <a:off x="500063" y="1143000"/>
            <a:ext cx="6000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Вопрос № 6: Укажите, какие кружки, секции, курсы посещает Ваш ребенок?</a:t>
            </a: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Посещают кружки вне ДОУ (подготовительные курсы в школе, </a:t>
            </a:r>
            <a:r>
              <a:rPr lang="ru-RU" sz="1300" u="sng" dirty="0" err="1">
                <a:latin typeface="Times New Roman" pitchFamily="18" charset="0"/>
                <a:cs typeface="Times New Roman" pitchFamily="18" charset="0"/>
              </a:rPr>
              <a:t>ЦРДиЮ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, школы искусств, центр развития детей «Кораблик», спортивные секции)- 392 ч./28,8 %;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 -Танцевальные кружки в ДОУ- 174 ч./12,7%;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300" u="sng" dirty="0" err="1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оздоровительные кружки в ДОУ- 156 ч,/11,4%;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Кружки по ИЗО в ДОУ- 126 ч./9,2%;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 err="1">
                <a:latin typeface="Times New Roman" pitchFamily="18" charset="0"/>
                <a:cs typeface="Times New Roman" pitchFamily="18" charset="0"/>
              </a:rPr>
              <a:t>_-Театральные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 кружки в ДОУ- 71 ч./5,2%;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Музыкальные и фольклорные кружки в ДОУ - 68 ч./4,9%;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Кружки по ручному труду и оригами в ДОУ- 61 ч./4,4%;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 err="1">
                <a:latin typeface="Times New Roman" pitchFamily="18" charset="0"/>
                <a:cs typeface="Times New Roman" pitchFamily="18" charset="0"/>
              </a:rPr>
              <a:t>_-Экологические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 кружки в ДОУ- 45 ч,/3,3%;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Иностранный язык вне ДОУ- 28 ч./2%;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_- Кружки по развитию речи в ДОУ- 20 ч./1,4%;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Кружки по познавательному развитию в ДОУ- 18 ч./1,3 %;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Кружок пальчиковых игр в ДОУ- 11 ч./0,8%;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Кружок педагога- психолога в ДОУ- 10 ч./0,7%;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Кружок риторики в ДОУ- 9 ч./0,6 %;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 Кружок по изучению правил дорожного движения в ДОУ- 5 ч./ 0,3%;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-Кружок шахматистов в ДОУ- 3 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-Кружок по лепке в ДОУ- 3 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-Кружок вязания в ДОУ- 2 ч./0,14%;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-Кружок по патриотическому воспитанию в ДОУ- 1 ч./0,07%.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03" name="TextBox 6"/>
          <p:cNvSpPr txBox="1">
            <a:spLocks noChangeArrowheads="1"/>
          </p:cNvSpPr>
          <p:nvPr/>
        </p:nvSpPr>
        <p:spPr bwMode="auto">
          <a:xfrm>
            <a:off x="571500" y="5357813"/>
            <a:ext cx="5857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7: Может Ваш ребенок длительное время (15 минут) удерживать свое внимание на одном занятии? </a:t>
            </a:r>
            <a:endParaRPr lang="ru-RU" i="1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500" y="5786438"/>
          <a:ext cx="5786438" cy="455676"/>
        </p:xfrm>
        <a:graphic>
          <a:graphicData uri="http://schemas.openxmlformats.org/drawingml/2006/table">
            <a:tbl>
              <a:tblPr/>
              <a:tblGrid>
                <a:gridCol w="1928813"/>
                <a:gridCol w="1928812"/>
                <a:gridCol w="1928813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1176 ч./86%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144ч./11%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40ч./3%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8" name="TextBox 8"/>
          <p:cNvSpPr txBox="1">
            <a:spLocks noChangeArrowheads="1"/>
          </p:cNvSpPr>
          <p:nvPr/>
        </p:nvSpPr>
        <p:spPr bwMode="auto">
          <a:xfrm>
            <a:off x="571500" y="6215063"/>
            <a:ext cx="58578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Вопрос № 8: Считаете ли Вы, что необходимо обучение ребенка чтению и письму до школы? </a:t>
            </a:r>
          </a:p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500" y="6643688"/>
          <a:ext cx="5786438" cy="455676"/>
        </p:xfrm>
        <a:graphic>
          <a:graphicData uri="http://schemas.openxmlformats.org/drawingml/2006/table">
            <a:tbl>
              <a:tblPr/>
              <a:tblGrid>
                <a:gridCol w="1928813"/>
                <a:gridCol w="1928812"/>
                <a:gridCol w="1928813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1045ч./77%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 ч./16%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103ч./7%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33" name="TextBox 10"/>
          <p:cNvSpPr txBox="1">
            <a:spLocks noChangeArrowheads="1"/>
          </p:cNvSpPr>
          <p:nvPr/>
        </p:nvSpPr>
        <p:spPr bwMode="auto">
          <a:xfrm>
            <a:off x="571500" y="7072313"/>
            <a:ext cx="5857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9:Какие формы взаимодействия с семьей по подготовке ребенка к школе для Вас наиболее приемлемы: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просмотр открытых занятий- 729ч./54%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консультации узких специалистов- 746ч./55%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родительские собрания- 658 ч./48%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семинары- 222 ч./16%</a:t>
            </a:r>
          </a:p>
          <a:p>
            <a:endParaRPr lang="ru-RU"/>
          </a:p>
        </p:txBody>
      </p:sp>
      <p:sp>
        <p:nvSpPr>
          <p:cNvPr id="16434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585787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другое :</a:t>
            </a: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тренинги-5 ч./0,3 %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посещение на дому- 3 ч./0,2%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анкетирование- 2 ч./0,14 %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дискуссии- 1 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клуб для родителей- 1 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день открытых дверей- 1 ч./0,07 %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курсы- 1 ч.- 0,07%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все формы работы- 1ч./0,07 %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вполне хватает- 1 ч./0,07%</a:t>
            </a:r>
          </a:p>
          <a:p>
            <a:pPr algn="just"/>
            <a:endParaRPr lang="ru-RU" sz="13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Вопрос № 10: При необходимости получаете ли Вы  полную информацию о жизни ребенка в группе( информационный стенд, устные сообщения)?</a:t>
            </a:r>
            <a:endParaRPr lang="ru-RU" sz="13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500" y="3071813"/>
          <a:ext cx="5786438" cy="455676"/>
        </p:xfrm>
        <a:graphic>
          <a:graphicData uri="http://schemas.openxmlformats.org/drawingml/2006/table">
            <a:tbl>
              <a:tblPr/>
              <a:tblGrid>
                <a:gridCol w="1928813"/>
                <a:gridCol w="1928812"/>
                <a:gridCol w="1928813"/>
              </a:tblGrid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Иногда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1294 ч./95,25%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17ч./1,25%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49ч./3,5%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6" name="TextBox 5"/>
          <p:cNvSpPr txBox="1">
            <a:spLocks noChangeArrowheads="1"/>
          </p:cNvSpPr>
          <p:nvPr/>
        </p:nvSpPr>
        <p:spPr bwMode="auto">
          <a:xfrm>
            <a:off x="571500" y="3500438"/>
            <a:ext cx="5857875" cy="546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11: Что на Ваш взгляд, самое главное для благополучной адаптации ребенка к школе: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доброе отношение учителя к ребенку-</a:t>
            </a:r>
            <a:r>
              <a:rPr lang="ru-RU" sz="1300" u="sng">
                <a:latin typeface="Times New Roman" pitchFamily="18" charset="0"/>
                <a:cs typeface="Times New Roman" pitchFamily="18" charset="0"/>
              </a:rPr>
              <a:t>877 ч./64%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хорошее здоровье ребенка- </a:t>
            </a:r>
            <a:r>
              <a:rPr lang="ru-RU" sz="1300" u="sng">
                <a:latin typeface="Times New Roman" pitchFamily="18" charset="0"/>
                <a:cs typeface="Times New Roman" pitchFamily="18" charset="0"/>
              </a:rPr>
              <a:t>703 ч./52%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соблюдение режима дня- </a:t>
            </a:r>
            <a:r>
              <a:rPr lang="ru-RU" sz="1300" u="sng">
                <a:latin typeface="Times New Roman" pitchFamily="18" charset="0"/>
                <a:cs typeface="Times New Roman" pitchFamily="18" charset="0"/>
              </a:rPr>
              <a:t>537 ч./39%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единый подход к вопросам адаптации ребенка со стороны родителей и учителя- </a:t>
            </a:r>
            <a:r>
              <a:rPr lang="ru-RU" sz="1300" u="sng">
                <a:latin typeface="Times New Roman" pitchFamily="18" charset="0"/>
                <a:cs typeface="Times New Roman" pitchFamily="18" charset="0"/>
              </a:rPr>
              <a:t>776 ч./57%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Вопрос № 12: Пожалуйста, напишите Ваши пожелания по подготовке Вашего ребенка к школе в дошкольном учреждении:</a:t>
            </a: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Учить детей читать и писать- 61 ч./4,4%;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Не допускать переполненных групп в ДОУ- 28 ч./2,05%;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Организовать курсы по подготовке к школе в ДОУ- 26 ч./ 1,9%;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Дополнительно ввести узких специалистов (логопед, психолог, инструктор по физической культуре, руководитель по ИЗО)- 20 ч./1,4 %;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Проводить индивидуальную работу с детьми- 13 ч./0,9%;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Проводить дополнительные занятия- 8 ч./0,5 %;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Изучение иностранного языка в ДОУ- 6 ч./0,4%;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Проводить познавательные мероприятия (экскурсии в музей, театр)- 6 ч./0,4%;</a:t>
            </a: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Взаимопонимание между воспитателями, детьми и родителями- 5 ч./0,3%;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Уделять внимание поведению детей- 5 ч./0,3%;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Больше внимания воспитателей детям- 5 ч./0,3%;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Обеспечивать методической литературой, раздаточным материалом, игрушками на муниципальном уровне- 4 ч./0,29%;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Давать домашнее задание-4 ч./0,29%;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/>
          </a:p>
        </p:txBody>
      </p:sp>
      <p:sp>
        <p:nvSpPr>
          <p:cNvPr id="1742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5857875" cy="849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занятия в игровой форме-3 ч./0,2 %;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Увеличить длительность прогулок – 3ч./0,2%;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Развивать усидчивость, внимание- 3ч./0,2%;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мероприятия по ознакомлению со школьной программой для родителей- 3ч./0,2%;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Приглашать учителей начальных классов в ДОУ- 3ч./0,2%;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занятия по ознакомлению с окружающим-3ч./0,2%;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Чтобы воспитатели были постоянными- 2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Больше внимания уделять играм-2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Больше внимания физической подготовке детей-2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Учить детей ориентироваться в пространстве и на листе бумаги- 2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Всестороннее развитие ребенка- 2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Больше общаться с детьми- 2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Посещение занятий родителями- 2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занятия по развитию речи- 2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Вовлекать детей в кружковую работу- 2 ч,/0,14%;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Преемственность детского сада и школы- 1ч./0,07%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Спортивные секции-1ч./0,07%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Больше времени подготовке к школе-1ч./0,07%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Музыкальный кружок-1ч./0,07%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Консультирование родителей-1ч./0,07%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Использовать современные методики по подготовке к школе-1ч./0,07%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больше занятий на свежем воздухе-1ч./0,07%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Соблюдать тепловой режим в холодный период года-1ч./0,07%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дополнительные занятия по математике-1ч./0,07%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Проводить занятия по лепке-1ч./0,07%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Воспитывать желание получать знания-1ч./0,07%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Учить хорошо рисовать-1ч./0,07%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Чаще спрашивать на занятиях-1ч./0,07%</a:t>
            </a: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Учить внимательно слушать, выражать свою точку зрения-1ч./0,07%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Больше игрушек-1ч./0,07%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Не перегружать заданиями-1ч./0,07%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Строго и справедливо относиться к детям-1ч./0,07%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Развивать самостоятельность- 1ч./0,07%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Учить детей вырезывать-1ч./0,07%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Пристроить дополнительные помещения-1ч./0,07%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Развивать мышление-1ч./0,07%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Учить этикету-1ч./0,07%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Использовать больше заданий-1ч./0,07%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Приемлемая плата за кружки-1ч./0,07%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500063" y="571500"/>
            <a:ext cx="5857875" cy="757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Равномерно распределять время занятий для физической и умственной нагрузки-1ч./0,07%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Больше спрашивать устно-1ч./0,07%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Наличие медицинского работника в ДОУ-1ч./0,07%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Выдавать раздаточный материал на дом-1ч./0,07%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Советовать родителям оздоровительные игры, меню, травяной чай-1ч./0,07%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Предлагать развивающие игры по развитию интеллектуальных способностей-1ч./0,07%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Советовать оздоровительные приемы для частоболеющих детей-1ч./0,07%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Советовать тетради для развития кистей рук-1ч./0,07%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Пусть все дети в детском саду отдыхают от школы-1ч./0,07%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Таким образом, большинство родителей считают, что  возможно качественно подготовить детей к школе в условиях дошкольного учреждения, выражают готовность помочь своим  детям в подготовке к школьному обучению.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Более 50% дошкольников посещают дополнительные  курсы, кружки  и секции  в ДОУ и за его пределами. В основном, это курсы по подготовке к школе в общеобразовательных учреждениях, танцевальные, физкультурно- оздоровительные, театральные,  изобразительные объединения и многие другие.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77% родителей считают, что необходимо обучать детей письму и чтению до начала школьного обучения. Наиболее приемлемыми формами взаимодействия  с семьей отметили  просмотр открытых занятий и консультации узких специалистов ДОУ.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95,25 % родителей регулярно получают информацию о жизни  детей в группе. 64% - уверены, что самым главным для успешной адаптации  ребенка к школе является  доброе отношение учителя к ребенку.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Наиболее частыми пожеланиями родителей  по вопросам подготовки детей к школе  были следующие: учить детей читать и писать в ДОУ- 6,3% и  не допускать переполнения возрастных групп- 2,05%.  Многим родителям хотелось бы получать  помощь узких специалистов (логопед, психолог  и т.д.) , которые в настоящий момент отсутствуют в штатных расписаниях ДОУ.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В заключении так же отмечено много положительных отзывов о работе дошкольных учреждений. В анкетах родителей МДОУ № 77 и МДОУ № 17- самое большое количество теплых слов о работе педагогических коллективов 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sp>
        <p:nvSpPr>
          <p:cNvPr id="1946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071688" y="785813"/>
            <a:ext cx="4216400" cy="158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484" name="WordArt 11"/>
          <p:cNvSpPr>
            <a:spLocks noChangeArrowheads="1" noChangeShapeType="1" noTextEdit="1"/>
          </p:cNvSpPr>
          <p:nvPr/>
        </p:nvSpPr>
        <p:spPr bwMode="auto">
          <a:xfrm>
            <a:off x="2357438" y="357188"/>
            <a:ext cx="3960812" cy="401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Школа   руководителя</a:t>
            </a:r>
          </a:p>
        </p:txBody>
      </p:sp>
      <p:pic>
        <p:nvPicPr>
          <p:cNvPr id="20485" name="Picture 2" descr="C:\Documents and Settings\Admin\Рабочий стол\Журнал 4 (2)\1 Материал в журнал МДОУ 53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57188"/>
            <a:ext cx="16240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2357438" y="1928813"/>
            <a:ext cx="4071937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 деятельности ДОУ-  создание условий для полноценного физического, психического, эмоционального, социального развития и здоровья детей. Насколько это возможно в конкретном ДОУ?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ДОУ компенсирующего и комбинированного вида- это учреждение для детей, имеющих проблемы в развитии и нуждающихся в психолого-педагогической и медико-социальной помощи.</a:t>
            </a:r>
            <a:endParaRPr lang="ru-RU"/>
          </a:p>
        </p:txBody>
      </p:sp>
      <p:sp>
        <p:nvSpPr>
          <p:cNvPr id="20487" name="Прямоугольник 6"/>
          <p:cNvSpPr>
            <a:spLocks noChangeArrowheads="1"/>
          </p:cNvSpPr>
          <p:nvPr/>
        </p:nvSpPr>
        <p:spPr bwMode="auto">
          <a:xfrm>
            <a:off x="188913" y="2484438"/>
            <a:ext cx="21431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Заведующая                    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Кутукова Т.В. </a:t>
            </a:r>
          </a:p>
          <a:p>
            <a:pPr algn="ctr">
              <a:lnSpc>
                <a:spcPct val="95000"/>
              </a:lnSpc>
            </a:pPr>
            <a:r>
              <a:rPr lang="ru-RU" sz="1100" i="1">
                <a:latin typeface="Times New Roman" pitchFamily="18" charset="0"/>
                <a:cs typeface="Times New Roman" pitchFamily="18" charset="0"/>
              </a:rPr>
              <a:t> МДОУ «Детский сад № 53»</a:t>
            </a:r>
          </a:p>
          <a:p>
            <a:pPr algn="ctr">
              <a:lnSpc>
                <a:spcPct val="95000"/>
              </a:lnSpc>
            </a:pPr>
            <a:r>
              <a:rPr lang="ru-RU" sz="1100" i="1">
                <a:latin typeface="Times New Roman" pitchFamily="18" charset="0"/>
                <a:cs typeface="Times New Roman" pitchFamily="18" charset="0"/>
              </a:rPr>
              <a:t> г.Энгельса Саратовской</a:t>
            </a:r>
          </a:p>
          <a:p>
            <a:pPr algn="ctr">
              <a:lnSpc>
                <a:spcPct val="95000"/>
              </a:lnSpc>
            </a:pPr>
            <a:r>
              <a:rPr lang="ru-RU" sz="1100" i="1">
                <a:latin typeface="Times New Roman" pitchFamily="18" charset="0"/>
                <a:cs typeface="Times New Roman" pitchFamily="18" charset="0"/>
              </a:rPr>
              <a:t> области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571500" y="3500438"/>
            <a:ext cx="5929313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Зачисление детей в данное учреждение производится на основании заключения ПМПК и в порядке, определяемом Уставом учреждения.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В последнее десятилетие в системе образования России усилиями ученых и педагогов- практиков складывается особая культура поддержки и помощи ребенку с нарушением в развитии в воспитательно-образовательном процессе. Популярность приобретает парадигма сопровождения. М.Р.Битянова отмечает: «Свой теоретический подход мы назвали «парадигмой сопровождения», желая подчеркнуть его деятельностную направленность, ориентацию на объект, а не на работу с объектом». Термин «сопровождение» является результатом замены обозначений: «помощь», «поддержка», «обеспечение». Имеется в виду не любая форма помощи, а поддержка, в основе которой лежит сохранение максимума свободы и ответственности субъекта развития за выбор варианта решения актуальной проблемы. Это сложный процесс взаимодействия сопровождающего и сопровождаемого, результатом которого является решение и действие, ведущее к прогрессу в развитии сопровождаемого. Важно и то, что субъектами процесса развития ребенка являются он сам, его родители (законные представители), педагоги и узкие специалисты.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Технология «Сопровождение в образовании» развивается в России как особая научно-практическая область на основе мультидисциплинарного подхода. 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Служба сопровождения становится необходимой и органической структурой образовательной системы России: без служб сопровождения трудно решать задачи коррекционно-компенсаторного обучения, создавать условия для полноценного развития детей, обеспечить их психическое и соматическое здоровье.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420938" y="900113"/>
            <a:ext cx="3429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Monotype Corsiva" pitchFamily="66" charset="0"/>
              </a:rPr>
              <a:t>Служба сопровождения</a:t>
            </a:r>
            <a:endParaRPr lang="ru-RU" sz="2000">
              <a:latin typeface="Monotype Corsiva" pitchFamily="66" charset="0"/>
            </a:endParaRPr>
          </a:p>
          <a:p>
            <a:pPr algn="ctr"/>
            <a:r>
              <a:rPr lang="ru-RU" sz="2000" b="1">
                <a:latin typeface="Monotype Corsiva" pitchFamily="66" charset="0"/>
              </a:rPr>
              <a:t>в ДОУ компенсирующего и комбинированного вида</a:t>
            </a:r>
          </a:p>
        </p:txBody>
      </p:sp>
      <p:sp>
        <p:nvSpPr>
          <p:cNvPr id="20490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1500188" y="1857375"/>
            <a:ext cx="40005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00050" algn="ctr"/>
            <a:r>
              <a:rPr lang="ru-RU" sz="2000" b="1">
                <a:solidFill>
                  <a:srgbClr val="000000"/>
                </a:solidFill>
                <a:latin typeface="Monotype Corsiva" pitchFamily="66" charset="0"/>
              </a:rPr>
              <a:t>Рецензент:</a:t>
            </a:r>
          </a:p>
          <a:p>
            <a:pPr indent="400050" algn="ctr"/>
            <a:endParaRPr lang="ru-RU" sz="2000">
              <a:solidFill>
                <a:srgbClr val="000000"/>
              </a:solidFill>
              <a:latin typeface="Monotype Corsiva" pitchFamily="66" charset="0"/>
            </a:endParaRPr>
          </a:p>
          <a:p>
            <a:pPr indent="400050" algn="ctr"/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Муниципальное образовательное       </a:t>
            </a:r>
          </a:p>
          <a:p>
            <a:pPr indent="400050" algn="ctr"/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учреждение   для детей, нуждающихся </a:t>
            </a:r>
            <a:endParaRPr lang="ru-RU">
              <a:latin typeface="Monotype Corsiva" pitchFamily="66" charset="0"/>
            </a:endParaRPr>
          </a:p>
          <a:p>
            <a:pPr indent="400050" algn="ctr"/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в психолого-педагогической </a:t>
            </a:r>
            <a:endParaRPr lang="ru-RU">
              <a:latin typeface="Monotype Corsiva" pitchFamily="66" charset="0"/>
            </a:endParaRPr>
          </a:p>
          <a:p>
            <a:pPr indent="400050" algn="ctr"/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и медико-социальной помощи</a:t>
            </a:r>
            <a:endParaRPr lang="ru-RU">
              <a:latin typeface="Monotype Corsiva" pitchFamily="66" charset="0"/>
            </a:endParaRPr>
          </a:p>
          <a:p>
            <a:pPr indent="400050" algn="ctr"/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ru-RU" b="1">
                <a:solidFill>
                  <a:srgbClr val="000000"/>
                </a:solidFill>
                <a:latin typeface="Monotype Corsiva" pitchFamily="66" charset="0"/>
              </a:rPr>
              <a:t>«Центр    психолого-медико-    </a:t>
            </a:r>
          </a:p>
          <a:p>
            <a:pPr indent="400050" algn="ctr"/>
            <a:r>
              <a:rPr lang="ru-RU" b="1">
                <a:solidFill>
                  <a:srgbClr val="000000"/>
                </a:solidFill>
                <a:latin typeface="Monotype Corsiva" pitchFamily="66" charset="0"/>
              </a:rPr>
              <a:t>социального    сопровождения</a:t>
            </a:r>
          </a:p>
          <a:p>
            <a:pPr indent="400050" algn="ctr"/>
            <a:r>
              <a:rPr lang="ru-RU" b="1">
                <a:solidFill>
                  <a:srgbClr val="000000"/>
                </a:solidFill>
                <a:latin typeface="Monotype Corsiva" pitchFamily="66" charset="0"/>
              </a:rPr>
              <a:t> «Позитив»  </a:t>
            </a:r>
            <a:endParaRPr lang="ru-RU">
              <a:latin typeface="Monotype Corsiva" pitchFamily="66" charset="0"/>
            </a:endParaRPr>
          </a:p>
          <a:p>
            <a:pPr indent="400050" algn="ctr"/>
            <a:endParaRPr lang="ru-RU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101" name="Рисунок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2857500"/>
            <a:ext cx="1103312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Прямоугольник 6"/>
          <p:cNvSpPr>
            <a:spLocks noChangeArrowheads="1"/>
          </p:cNvSpPr>
          <p:nvPr/>
        </p:nvSpPr>
        <p:spPr bwMode="auto">
          <a:xfrm>
            <a:off x="1000125" y="4429125"/>
            <a:ext cx="4857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00050" algn="ctr" defTabSz="1157288"/>
            <a:r>
              <a:rPr lang="ru-RU" sz="1200">
                <a:latin typeface="Monotype Corsiva" pitchFamily="66" charset="0"/>
                <a:cs typeface="Times New Roman" pitchFamily="18" charset="0"/>
              </a:rPr>
              <a:t>Россия, Саратовская область</a:t>
            </a:r>
          </a:p>
          <a:p>
            <a:pPr indent="400050" algn="ctr" defTabSz="1157288"/>
            <a:r>
              <a:rPr lang="ru-RU" sz="1200">
                <a:latin typeface="Monotype Corsiva" pitchFamily="66" charset="0"/>
                <a:cs typeface="Times New Roman" pitchFamily="18" charset="0"/>
              </a:rPr>
              <a:t> г.Энгельс, ул.Л.Кассиля, д.20, 413100</a:t>
            </a:r>
          </a:p>
          <a:p>
            <a:pPr indent="400050" algn="ctr" defTabSz="1157288"/>
            <a:r>
              <a:rPr lang="ru-RU" sz="1200">
                <a:latin typeface="Monotype Corsiva" pitchFamily="66" charset="0"/>
                <a:cs typeface="Times New Roman" pitchFamily="18" charset="0"/>
              </a:rPr>
              <a:t>     Контактный телефон, факс: (8453) 55-97-86</a:t>
            </a:r>
          </a:p>
          <a:p>
            <a:pPr indent="400050" algn="ctr" defTabSz="1157288"/>
            <a:r>
              <a:rPr lang="en-US" sz="1200">
                <a:latin typeface="Monotype Corsiva" pitchFamily="66" charset="0"/>
                <a:cs typeface="Times New Roman" pitchFamily="18" charset="0"/>
              </a:rPr>
              <a:t>  e-mail:</a:t>
            </a:r>
            <a:r>
              <a:rPr lang="en-US" sz="120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1200" u="sng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  <a:hlinkClick r:id="rId4"/>
              </a:rPr>
              <a:t>psypozitiv@yandex.ru</a:t>
            </a:r>
            <a:endParaRPr lang="ru-RU" sz="120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428625" y="428625"/>
            <a:ext cx="6072188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Наиболее эффективно задачу сопровождения могут решать педагогические коллективы и специалисты образовательных учреждений при условии включения родителей в процесс сопровождения развития детей.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Служба сопровождения- структурное подразделение образовательного учреждения, возникающее в его рамках, подчиняющееся руководству образовательного учреждения и предназначенное для сопровождения воспитанников данного учреждения.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Задачи и содержание деятельности службы сопровождения конкретизируются с учетом специфики работы образовательного учреждения: тип и категория учреждения, реализуемая образовательная программа, особенности обучающихся и воспитанников, профессионализм специалистов.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На примере МДОУ «Детский сад № 53» г.Энгельса Саратовской области представлена организация и содержание работы службы сопровождения для детей с нарушением зрения (амблиопия и косоглазие). </a:t>
            </a:r>
          </a:p>
          <a:p>
            <a:pPr indent="352425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Организация Службы сопровождения в ДОУ компенсирующего вида для детей с нарушением зрения- это поиск педагогическим коллективом адекватной модели организации психолого-педагогического процесса через организацию системного подхода психолого-медико-социального и коррекционно-развивающего воздействия, направленного на компенсацию недостатков зрительных функций.</a:t>
            </a:r>
          </a:p>
          <a:p>
            <a:pPr indent="352425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19</a:t>
            </a:r>
          </a:p>
        </p:txBody>
      </p:sp>
      <p:pic>
        <p:nvPicPr>
          <p:cNvPr id="7" name="Рисунок 6" descr="9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36" y="5000628"/>
            <a:ext cx="3697297" cy="2782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Рисунок 77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428625" y="214313"/>
            <a:ext cx="6000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Концепция Службы сопровождения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МДОУ «Детский сад № 53» г.Энгельса Саратовской области</a:t>
            </a:r>
            <a:endParaRPr lang="ru-RU"/>
          </a:p>
        </p:txBody>
      </p:sp>
      <p:sp>
        <p:nvSpPr>
          <p:cNvPr id="22532" name="Rectangle 7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74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/>
            <a:endParaRPr lang="ru-RU" sz="1400">
              <a:cs typeface="Times New Roman" pitchFamily="18" charset="0"/>
            </a:endParaRPr>
          </a:p>
          <a:p>
            <a:pPr indent="450850"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 </a:t>
            </a:r>
            <a:endParaRPr lang="ru-RU" sz="700">
              <a:latin typeface="Calibri" pitchFamily="34" charset="0"/>
            </a:endParaRPr>
          </a:p>
          <a:p>
            <a:pPr indent="450850" eaLnBrk="0" hangingPunct="0"/>
            <a:endParaRPr lang="ru-RU">
              <a:latin typeface="Calibri" pitchFamily="34" charset="0"/>
            </a:endParaRPr>
          </a:p>
        </p:txBody>
      </p:sp>
      <p:sp>
        <p:nvSpPr>
          <p:cNvPr id="22534" name="Rectangle 103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/>
            <a:endParaRPr lang="ru-RU">
              <a:latin typeface="Calibri" pitchFamily="34" charset="0"/>
            </a:endParaRPr>
          </a:p>
        </p:txBody>
      </p:sp>
      <p:grpSp>
        <p:nvGrpSpPr>
          <p:cNvPr id="2" name="Группа 154"/>
          <p:cNvGrpSpPr>
            <a:grpSpLocks/>
          </p:cNvGrpSpPr>
          <p:nvPr/>
        </p:nvGrpSpPr>
        <p:grpSpPr bwMode="auto">
          <a:xfrm>
            <a:off x="285750" y="5429250"/>
            <a:ext cx="6215063" cy="3357563"/>
            <a:chOff x="285728" y="5429257"/>
            <a:chExt cx="6215106" cy="3357574"/>
          </a:xfrm>
        </p:grpSpPr>
        <p:sp>
          <p:nvSpPr>
            <p:cNvPr id="22576" name="Rectangle 62"/>
            <p:cNvSpPr>
              <a:spLocks noChangeArrowheads="1"/>
            </p:cNvSpPr>
            <p:nvPr/>
          </p:nvSpPr>
          <p:spPr bwMode="auto">
            <a:xfrm>
              <a:off x="428604" y="5643571"/>
              <a:ext cx="1685925" cy="8572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Включение родителей в деятельность учреждения как участников реабилитационного процесса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77" name="Rectangle 60"/>
            <p:cNvSpPr>
              <a:spLocks noChangeArrowheads="1"/>
            </p:cNvSpPr>
            <p:nvPr/>
          </p:nvSpPr>
          <p:spPr bwMode="auto">
            <a:xfrm>
              <a:off x="2500306" y="5857884"/>
              <a:ext cx="1920875" cy="5715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Консультативная 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помощь родителям и педагогам</a:t>
              </a:r>
            </a:p>
          </p:txBody>
        </p:sp>
        <p:sp>
          <p:nvSpPr>
            <p:cNvPr id="22578" name="Rectangle 53"/>
            <p:cNvSpPr>
              <a:spLocks noChangeArrowheads="1"/>
            </p:cNvSpPr>
            <p:nvPr/>
          </p:nvSpPr>
          <p:spPr bwMode="auto">
            <a:xfrm>
              <a:off x="1357298" y="6572264"/>
              <a:ext cx="4052885" cy="3333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Области деятельности</a:t>
              </a:r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6363" name="Rectangle 43"/>
            <p:cNvSpPr>
              <a:spLocks noChangeArrowheads="1"/>
            </p:cNvSpPr>
            <p:nvPr/>
          </p:nvSpPr>
          <p:spPr bwMode="auto">
            <a:xfrm>
              <a:off x="5572141" y="7215206"/>
              <a:ext cx="928693" cy="1571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defRPr/>
              </a:pP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Медицинский блок: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Врач офтальмолог,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М/с </a:t>
              </a:r>
              <a:r>
                <a:rPr lang="ru-RU" sz="1000" dirty="0" err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ортоптистка</a:t>
              </a: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, 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Педиатр, </a:t>
              </a:r>
              <a:endParaRPr lang="ru-RU" sz="1000" dirty="0"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ru-RU" sz="10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Старшая  м/с</a:t>
              </a:r>
              <a:r>
                <a:rPr lang="ru-RU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endParaRPr lang="ru-RU" sz="700" dirty="0"/>
            </a:p>
            <a:p>
              <a:pPr eaLnBrk="0" hangingPunct="0">
                <a:defRPr/>
              </a:pPr>
              <a:endParaRPr lang="ru-RU" dirty="0">
                <a:latin typeface="Calibri" pitchFamily="34" charset="0"/>
              </a:endParaRPr>
            </a:p>
          </p:txBody>
        </p:sp>
        <p:grpSp>
          <p:nvGrpSpPr>
            <p:cNvPr id="3" name="Группа 77"/>
            <p:cNvGrpSpPr>
              <a:grpSpLocks/>
            </p:cNvGrpSpPr>
            <p:nvPr/>
          </p:nvGrpSpPr>
          <p:grpSpPr bwMode="auto">
            <a:xfrm>
              <a:off x="285728" y="7072330"/>
              <a:ext cx="6124575" cy="1703387"/>
              <a:chOff x="134938" y="7666038"/>
              <a:chExt cx="6124575" cy="1703387"/>
            </a:xfrm>
          </p:grpSpPr>
          <p:sp>
            <p:nvSpPr>
              <p:cNvPr id="56372" name="Rectangle 52"/>
              <p:cNvSpPr>
                <a:spLocks noChangeArrowheads="1"/>
              </p:cNvSpPr>
              <p:nvPr/>
            </p:nvSpPr>
            <p:spPr bwMode="auto">
              <a:xfrm>
                <a:off x="134938" y="7797800"/>
                <a:ext cx="481012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Представитель администрации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71" name="Rectangle 51"/>
              <p:cNvSpPr>
                <a:spLocks noChangeArrowheads="1"/>
              </p:cNvSpPr>
              <p:nvPr/>
            </p:nvSpPr>
            <p:spPr bwMode="auto">
              <a:xfrm>
                <a:off x="758825" y="7797800"/>
                <a:ext cx="381000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Тифлопедагог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70" name="Rectangle 50"/>
              <p:cNvSpPr>
                <a:spLocks noChangeArrowheads="1"/>
              </p:cNvSpPr>
              <p:nvPr/>
            </p:nvSpPr>
            <p:spPr bwMode="auto">
              <a:xfrm>
                <a:off x="1811338" y="7797800"/>
                <a:ext cx="466725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Учитель-логопед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9" name="Rectangle 49"/>
              <p:cNvSpPr>
                <a:spLocks noChangeArrowheads="1"/>
              </p:cNvSpPr>
              <p:nvPr/>
            </p:nvSpPr>
            <p:spPr bwMode="auto">
              <a:xfrm>
                <a:off x="2387600" y="7797800"/>
                <a:ext cx="476250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Социальный педагог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8" name="Rectangle 48"/>
              <p:cNvSpPr>
                <a:spLocks noChangeArrowheads="1"/>
              </p:cNvSpPr>
              <p:nvPr/>
            </p:nvSpPr>
            <p:spPr bwMode="auto">
              <a:xfrm>
                <a:off x="4340225" y="7797800"/>
                <a:ext cx="509621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Музыкальный руководитель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7" name="Rectangle 47"/>
              <p:cNvSpPr>
                <a:spLocks noChangeArrowheads="1"/>
              </p:cNvSpPr>
              <p:nvPr/>
            </p:nvSpPr>
            <p:spPr bwMode="auto">
              <a:xfrm>
                <a:off x="4992723" y="7797800"/>
                <a:ext cx="285752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Воспитатель 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6" name="Rectangle 46"/>
              <p:cNvSpPr>
                <a:spLocks noChangeArrowheads="1"/>
              </p:cNvSpPr>
              <p:nvPr/>
            </p:nvSpPr>
            <p:spPr bwMode="auto">
              <a:xfrm>
                <a:off x="3683000" y="7797800"/>
                <a:ext cx="552450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Инструктор по рисованию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5" name="Rectangle 45"/>
              <p:cNvSpPr>
                <a:spLocks noChangeArrowheads="1"/>
              </p:cNvSpPr>
              <p:nvPr/>
            </p:nvSpPr>
            <p:spPr bwMode="auto">
              <a:xfrm>
                <a:off x="1292225" y="7797800"/>
                <a:ext cx="409575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Педагог-психолог</a:t>
                </a:r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56364" name="Rectangle 44"/>
              <p:cNvSpPr>
                <a:spLocks noChangeArrowheads="1"/>
              </p:cNvSpPr>
              <p:nvPr/>
            </p:nvSpPr>
            <p:spPr bwMode="auto">
              <a:xfrm>
                <a:off x="2982913" y="7797800"/>
                <a:ext cx="571500" cy="1571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defRPr/>
                </a:pPr>
                <a:r>
                  <a:rPr lang="ru-RU" sz="1200" dirty="0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Инструктор по </a:t>
                </a:r>
                <a:r>
                  <a:rPr lang="ru-RU" sz="1200" dirty="0" err="1"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физвоспитанию</a:t>
                </a:r>
                <a:endParaRPr lang="ru-RU" dirty="0">
                  <a:latin typeface="Calibri" pitchFamily="34" charset="0"/>
                </a:endParaRPr>
              </a:p>
            </p:txBody>
          </p:sp>
          <p:cxnSp>
            <p:nvCxnSpPr>
              <p:cNvPr id="22595" name="AutoShape 18"/>
              <p:cNvCxnSpPr>
                <a:cxnSpLocks noChangeShapeType="1"/>
              </p:cNvCxnSpPr>
              <p:nvPr/>
            </p:nvCxnSpPr>
            <p:spPr bwMode="auto">
              <a:xfrm>
                <a:off x="306388" y="7666038"/>
                <a:ext cx="59531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596" name="AutoShape 17"/>
              <p:cNvCxnSpPr>
                <a:cxnSpLocks noChangeShapeType="1"/>
              </p:cNvCxnSpPr>
              <p:nvPr/>
            </p:nvCxnSpPr>
            <p:spPr bwMode="auto">
              <a:xfrm>
                <a:off x="306388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597" name="AutoShape 16"/>
              <p:cNvCxnSpPr>
                <a:cxnSpLocks noChangeShapeType="1"/>
              </p:cNvCxnSpPr>
              <p:nvPr/>
            </p:nvCxnSpPr>
            <p:spPr bwMode="auto">
              <a:xfrm>
                <a:off x="944563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598" name="AutoShape 15"/>
              <p:cNvCxnSpPr>
                <a:cxnSpLocks noChangeShapeType="1"/>
              </p:cNvCxnSpPr>
              <p:nvPr/>
            </p:nvCxnSpPr>
            <p:spPr bwMode="auto">
              <a:xfrm>
                <a:off x="1501775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599" name="AutoShape 14"/>
              <p:cNvCxnSpPr>
                <a:cxnSpLocks noChangeShapeType="1"/>
              </p:cNvCxnSpPr>
              <p:nvPr/>
            </p:nvCxnSpPr>
            <p:spPr bwMode="auto">
              <a:xfrm>
                <a:off x="2030413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0" name="AutoShape 13"/>
              <p:cNvCxnSpPr>
                <a:cxnSpLocks noChangeShapeType="1"/>
              </p:cNvCxnSpPr>
              <p:nvPr/>
            </p:nvCxnSpPr>
            <p:spPr bwMode="auto">
              <a:xfrm>
                <a:off x="2592388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1" name="AutoShape 12"/>
              <p:cNvCxnSpPr>
                <a:cxnSpLocks noChangeShapeType="1"/>
              </p:cNvCxnSpPr>
              <p:nvPr/>
            </p:nvCxnSpPr>
            <p:spPr bwMode="auto">
              <a:xfrm>
                <a:off x="3240088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2" name="AutoShape 11"/>
              <p:cNvCxnSpPr>
                <a:cxnSpLocks noChangeShapeType="1"/>
              </p:cNvCxnSpPr>
              <p:nvPr/>
            </p:nvCxnSpPr>
            <p:spPr bwMode="auto">
              <a:xfrm>
                <a:off x="3973513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3" name="AutoShape 10"/>
              <p:cNvCxnSpPr>
                <a:cxnSpLocks noChangeShapeType="1"/>
              </p:cNvCxnSpPr>
              <p:nvPr/>
            </p:nvCxnSpPr>
            <p:spPr bwMode="auto">
              <a:xfrm>
                <a:off x="4583113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4" name="AutoShape 9"/>
              <p:cNvCxnSpPr>
                <a:cxnSpLocks noChangeShapeType="1"/>
              </p:cNvCxnSpPr>
              <p:nvPr/>
            </p:nvCxnSpPr>
            <p:spPr bwMode="auto">
              <a:xfrm>
                <a:off x="6259513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2605" name="AutoShape 5"/>
              <p:cNvCxnSpPr>
                <a:cxnSpLocks noChangeShapeType="1"/>
              </p:cNvCxnSpPr>
              <p:nvPr/>
            </p:nvCxnSpPr>
            <p:spPr bwMode="auto">
              <a:xfrm>
                <a:off x="5135598" y="7666038"/>
                <a:ext cx="0" cy="1365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2581" name="AutoShape 2"/>
            <p:cNvCxnSpPr>
              <a:cxnSpLocks noChangeShapeType="1"/>
            </p:cNvCxnSpPr>
            <p:nvPr/>
          </p:nvCxnSpPr>
          <p:spPr bwMode="auto">
            <a:xfrm>
              <a:off x="3429000" y="6929454"/>
              <a:ext cx="0" cy="1047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5" name="Прямая соединительная линия 114"/>
            <p:cNvCxnSpPr>
              <a:stCxn id="22551" idx="2"/>
            </p:cNvCxnSpPr>
            <p:nvPr/>
          </p:nvCxnSpPr>
          <p:spPr>
            <a:xfrm rot="5400000">
              <a:off x="5036357" y="6036478"/>
              <a:ext cx="121444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 стрелкой 116"/>
            <p:cNvCxnSpPr/>
            <p:nvPr/>
          </p:nvCxnSpPr>
          <p:spPr>
            <a:xfrm rot="10800000">
              <a:off x="5429264" y="6643699"/>
              <a:ext cx="214314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 rot="5400000">
              <a:off x="680225" y="6607980"/>
              <a:ext cx="212726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 стрелкой 137"/>
            <p:cNvCxnSpPr/>
            <p:nvPr/>
          </p:nvCxnSpPr>
          <p:spPr>
            <a:xfrm>
              <a:off x="785794" y="6715136"/>
              <a:ext cx="500065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153"/>
          <p:cNvGrpSpPr>
            <a:grpSpLocks/>
          </p:cNvGrpSpPr>
          <p:nvPr/>
        </p:nvGrpSpPr>
        <p:grpSpPr bwMode="auto">
          <a:xfrm>
            <a:off x="212725" y="785813"/>
            <a:ext cx="6145213" cy="5359400"/>
            <a:chOff x="213496" y="785786"/>
            <a:chExt cx="6144463" cy="5358644"/>
          </a:xfrm>
        </p:grpSpPr>
        <p:sp>
          <p:nvSpPr>
            <p:cNvPr id="22538" name="Rectangle 69"/>
            <p:cNvSpPr>
              <a:spLocks noChangeArrowheads="1"/>
            </p:cNvSpPr>
            <p:nvPr/>
          </p:nvSpPr>
          <p:spPr bwMode="auto">
            <a:xfrm>
              <a:off x="857232" y="1142976"/>
              <a:ext cx="5143536" cy="12858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7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Задачи:</a:t>
              </a:r>
              <a:endParaRPr lang="ru-RU" sz="700">
                <a:ea typeface="Calibri" pitchFamily="34" charset="0"/>
                <a:cs typeface="Times New Roman" pitchFamily="18" charset="0"/>
              </a:endParaRP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защита прав и интересов ребенка;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комплексная диагностика;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выявление вторичных проблем в развитии ребенка;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осуществление комплексной коррекции отклонений в развитии ребенка;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обеспечение дифференцированного подхода к детям;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взаимодействие с семьей для обеспечения полноценного развития ребенка;</a:t>
              </a:r>
            </a:p>
            <a:p>
              <a:pPr eaLnBrk="0" hangingPunct="0"/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создание условий преемственности в процессе непрерывного образования</a:t>
              </a:r>
            </a:p>
          </p:txBody>
        </p:sp>
        <p:sp>
          <p:nvSpPr>
            <p:cNvPr id="22539" name="Rectangle 68"/>
            <p:cNvSpPr>
              <a:spLocks noChangeArrowheads="1"/>
            </p:cNvSpPr>
            <p:nvPr/>
          </p:nvSpPr>
          <p:spPr bwMode="auto">
            <a:xfrm>
              <a:off x="428604" y="3071803"/>
              <a:ext cx="1685925" cy="5000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Взаимодействие специалистов на всех этапах сопровождения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0" name="Rectangle 67"/>
            <p:cNvSpPr>
              <a:spLocks noChangeArrowheads="1"/>
            </p:cNvSpPr>
            <p:nvPr/>
          </p:nvSpPr>
          <p:spPr bwMode="auto">
            <a:xfrm>
              <a:off x="615950" y="2632075"/>
              <a:ext cx="885825" cy="2968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условия</a:t>
              </a:r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1" name="Rectangle 66"/>
            <p:cNvSpPr>
              <a:spLocks noChangeArrowheads="1"/>
            </p:cNvSpPr>
            <p:nvPr/>
          </p:nvSpPr>
          <p:spPr bwMode="auto">
            <a:xfrm>
              <a:off x="2716213" y="2632075"/>
              <a:ext cx="1190625" cy="2968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направления</a:t>
              </a:r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2" name="Rectangle 65"/>
            <p:cNvSpPr>
              <a:spLocks noChangeArrowheads="1"/>
            </p:cNvSpPr>
            <p:nvPr/>
          </p:nvSpPr>
          <p:spPr bwMode="auto">
            <a:xfrm>
              <a:off x="5197475" y="2632075"/>
              <a:ext cx="1009650" cy="2968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принципы</a:t>
              </a:r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3" name="Rectangle 64"/>
            <p:cNvSpPr>
              <a:spLocks noChangeArrowheads="1"/>
            </p:cNvSpPr>
            <p:nvPr/>
          </p:nvSpPr>
          <p:spPr bwMode="auto">
            <a:xfrm>
              <a:off x="428604" y="4643438"/>
              <a:ext cx="1685925" cy="8572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Дифференцирование проблем ребенка, непосредственно связанных с заболеванием, от вторичных проблем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4" name="Rectangle 63"/>
            <p:cNvSpPr>
              <a:spLocks noChangeArrowheads="1"/>
            </p:cNvSpPr>
            <p:nvPr/>
          </p:nvSpPr>
          <p:spPr bwMode="auto">
            <a:xfrm>
              <a:off x="428604" y="3714744"/>
              <a:ext cx="1685925" cy="8032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Сочетание лечебной, образовательной и коррекционной деятельности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5" name="Rectangle 61"/>
            <p:cNvSpPr>
              <a:spLocks noChangeArrowheads="1"/>
            </p:cNvSpPr>
            <p:nvPr/>
          </p:nvSpPr>
          <p:spPr bwMode="auto">
            <a:xfrm>
              <a:off x="2500306" y="3071803"/>
              <a:ext cx="1920875" cy="7143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Разработка и реализация индивидуального образовательного маршрута для ребенка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6" name="Rectangle 59"/>
            <p:cNvSpPr>
              <a:spLocks noChangeArrowheads="1"/>
            </p:cNvSpPr>
            <p:nvPr/>
          </p:nvSpPr>
          <p:spPr bwMode="auto">
            <a:xfrm>
              <a:off x="2500306" y="4429124"/>
              <a:ext cx="1920875" cy="5000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Использование здоровьесберегающих технологий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7" name="Rectangle 58"/>
            <p:cNvSpPr>
              <a:spLocks noChangeArrowheads="1"/>
            </p:cNvSpPr>
            <p:nvPr/>
          </p:nvSpPr>
          <p:spPr bwMode="auto">
            <a:xfrm>
              <a:off x="2500306" y="3929059"/>
              <a:ext cx="1920875" cy="357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Гигиеническое нормирование нагрузок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8" name="Rectangle 57"/>
            <p:cNvSpPr>
              <a:spLocks noChangeArrowheads="1"/>
            </p:cNvSpPr>
            <p:nvPr/>
          </p:nvSpPr>
          <p:spPr bwMode="auto">
            <a:xfrm>
              <a:off x="4929199" y="3071803"/>
              <a:ext cx="1428760" cy="5715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Рекомендательный характер советов сопровождающего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49" name="Rectangle 56"/>
            <p:cNvSpPr>
              <a:spLocks noChangeArrowheads="1"/>
            </p:cNvSpPr>
            <p:nvPr/>
          </p:nvSpPr>
          <p:spPr bwMode="auto">
            <a:xfrm>
              <a:off x="4929198" y="3714744"/>
              <a:ext cx="1428760" cy="5715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Приоритет интересов сопровождаемого, «на стороне ребенка»</a:t>
              </a:r>
            </a:p>
          </p:txBody>
        </p:sp>
        <p:sp>
          <p:nvSpPr>
            <p:cNvPr id="22550" name="Rectangle 55"/>
            <p:cNvSpPr>
              <a:spLocks noChangeArrowheads="1"/>
            </p:cNvSpPr>
            <p:nvPr/>
          </p:nvSpPr>
          <p:spPr bwMode="auto">
            <a:xfrm>
              <a:off x="4929198" y="4357686"/>
              <a:ext cx="1428760" cy="4762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Непрерывность сопровождения</a:t>
              </a:r>
              <a:endParaRPr lang="ru-RU" sz="10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551" name="Rectangle 54"/>
            <p:cNvSpPr>
              <a:spLocks noChangeArrowheads="1"/>
            </p:cNvSpPr>
            <p:nvPr/>
          </p:nvSpPr>
          <p:spPr bwMode="auto">
            <a:xfrm>
              <a:off x="4929199" y="5000629"/>
              <a:ext cx="1428760" cy="428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cs typeface="Times New Roman" pitchFamily="18" charset="0"/>
                </a:rPr>
                <a:t>Мультидисципли-нарность</a:t>
              </a:r>
            </a:p>
          </p:txBody>
        </p:sp>
        <p:cxnSp>
          <p:nvCxnSpPr>
            <p:cNvPr id="22552" name="AutoShape 42"/>
            <p:cNvCxnSpPr>
              <a:cxnSpLocks noChangeShapeType="1"/>
            </p:cNvCxnSpPr>
            <p:nvPr/>
          </p:nvCxnSpPr>
          <p:spPr bwMode="auto">
            <a:xfrm flipH="1">
              <a:off x="1071546" y="2428860"/>
              <a:ext cx="428629" cy="2143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3" name="AutoShape 40"/>
            <p:cNvCxnSpPr>
              <a:cxnSpLocks noChangeShapeType="1"/>
            </p:cNvCxnSpPr>
            <p:nvPr/>
          </p:nvCxnSpPr>
          <p:spPr bwMode="auto">
            <a:xfrm>
              <a:off x="5286388" y="2428860"/>
              <a:ext cx="430200" cy="2175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4" name="AutoShape 34"/>
            <p:cNvCxnSpPr>
              <a:cxnSpLocks noChangeShapeType="1"/>
            </p:cNvCxnSpPr>
            <p:nvPr/>
          </p:nvCxnSpPr>
          <p:spPr bwMode="auto">
            <a:xfrm flipH="1">
              <a:off x="2278063" y="2857500"/>
              <a:ext cx="450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55" name="AutoShape 32"/>
            <p:cNvCxnSpPr>
              <a:cxnSpLocks noChangeShapeType="1"/>
            </p:cNvCxnSpPr>
            <p:nvPr/>
          </p:nvCxnSpPr>
          <p:spPr bwMode="auto">
            <a:xfrm>
              <a:off x="2285992" y="3357554"/>
              <a:ext cx="2127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6" name="AutoShape 31"/>
            <p:cNvCxnSpPr>
              <a:cxnSpLocks noChangeShapeType="1"/>
            </p:cNvCxnSpPr>
            <p:nvPr/>
          </p:nvCxnSpPr>
          <p:spPr bwMode="auto">
            <a:xfrm>
              <a:off x="2285992" y="4143372"/>
              <a:ext cx="2127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7" name="AutoShape 27"/>
            <p:cNvCxnSpPr>
              <a:cxnSpLocks noChangeShapeType="1"/>
            </p:cNvCxnSpPr>
            <p:nvPr/>
          </p:nvCxnSpPr>
          <p:spPr bwMode="auto">
            <a:xfrm>
              <a:off x="4102100" y="4378325"/>
              <a:ext cx="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58" name="Rectangle 71"/>
            <p:cNvSpPr>
              <a:spLocks noChangeArrowheads="1"/>
            </p:cNvSpPr>
            <p:nvPr/>
          </p:nvSpPr>
          <p:spPr bwMode="auto">
            <a:xfrm>
              <a:off x="1357298" y="785786"/>
              <a:ext cx="3927475" cy="27778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Служба сопровождения</a:t>
              </a:r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22559" name="AutoShape 8"/>
            <p:cNvCxnSpPr>
              <a:cxnSpLocks noChangeShapeType="1"/>
            </p:cNvCxnSpPr>
            <p:nvPr/>
          </p:nvCxnSpPr>
          <p:spPr bwMode="auto">
            <a:xfrm>
              <a:off x="2285992" y="4714876"/>
              <a:ext cx="2127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60" name="AutoShape 7"/>
            <p:cNvCxnSpPr>
              <a:cxnSpLocks noChangeShapeType="1"/>
            </p:cNvCxnSpPr>
            <p:nvPr/>
          </p:nvCxnSpPr>
          <p:spPr bwMode="auto">
            <a:xfrm>
              <a:off x="2285992" y="5357818"/>
              <a:ext cx="21748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61" name="Rectangle 4"/>
            <p:cNvSpPr>
              <a:spLocks noChangeArrowheads="1"/>
            </p:cNvSpPr>
            <p:nvPr/>
          </p:nvSpPr>
          <p:spPr bwMode="auto">
            <a:xfrm>
              <a:off x="2500306" y="5000628"/>
              <a:ext cx="1916113" cy="7143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0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Разработка рекомендаций для обеспечения дифференцированного подхода к детям</a:t>
              </a:r>
            </a:p>
            <a:p>
              <a:pPr eaLnBrk="0" hangingPunct="0"/>
              <a:endParaRPr lang="ru-RU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22562" name="AutoShape 3"/>
            <p:cNvCxnSpPr>
              <a:cxnSpLocks noChangeShapeType="1"/>
            </p:cNvCxnSpPr>
            <p:nvPr/>
          </p:nvCxnSpPr>
          <p:spPr bwMode="auto">
            <a:xfrm>
              <a:off x="2285992" y="6143636"/>
              <a:ext cx="2095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83" name="Прямая соединительная линия 82"/>
            <p:cNvCxnSpPr/>
            <p:nvPr/>
          </p:nvCxnSpPr>
          <p:spPr>
            <a:xfrm rot="5400000">
              <a:off x="642894" y="4500806"/>
              <a:ext cx="3285661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rot="5400000">
              <a:off x="3427815" y="4000020"/>
              <a:ext cx="243011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 стрелкой 92"/>
            <p:cNvCxnSpPr>
              <a:endCxn id="22542" idx="1"/>
            </p:cNvCxnSpPr>
            <p:nvPr/>
          </p:nvCxnSpPr>
          <p:spPr>
            <a:xfrm flipV="1">
              <a:off x="4643668" y="2780992"/>
              <a:ext cx="553969" cy="47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 стрелкой 94"/>
            <p:cNvCxnSpPr>
              <a:endCxn id="22548" idx="1"/>
            </p:cNvCxnSpPr>
            <p:nvPr/>
          </p:nvCxnSpPr>
          <p:spPr>
            <a:xfrm>
              <a:off x="4643668" y="3357173"/>
              <a:ext cx="28571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 стрелкой 96"/>
            <p:cNvCxnSpPr>
              <a:endCxn id="22549" idx="1"/>
            </p:cNvCxnSpPr>
            <p:nvPr/>
          </p:nvCxnSpPr>
          <p:spPr>
            <a:xfrm>
              <a:off x="4643668" y="4000020"/>
              <a:ext cx="285715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 стрелкой 108"/>
            <p:cNvCxnSpPr>
              <a:endCxn id="22551" idx="1"/>
            </p:cNvCxnSpPr>
            <p:nvPr/>
          </p:nvCxnSpPr>
          <p:spPr>
            <a:xfrm>
              <a:off x="4643668" y="5214286"/>
              <a:ext cx="28571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 стрелкой 112"/>
            <p:cNvCxnSpPr>
              <a:endCxn id="22550" idx="1"/>
            </p:cNvCxnSpPr>
            <p:nvPr/>
          </p:nvCxnSpPr>
          <p:spPr>
            <a:xfrm>
              <a:off x="4643668" y="4571439"/>
              <a:ext cx="285715" cy="238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 rot="5400000">
              <a:off x="-1179338" y="4678580"/>
              <a:ext cx="2787257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 стрелкой 142"/>
            <p:cNvCxnSpPr/>
            <p:nvPr/>
          </p:nvCxnSpPr>
          <p:spPr>
            <a:xfrm>
              <a:off x="215084" y="3285745"/>
              <a:ext cx="14285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Прямая со стрелкой 144"/>
            <p:cNvCxnSpPr/>
            <p:nvPr/>
          </p:nvCxnSpPr>
          <p:spPr>
            <a:xfrm>
              <a:off x="215084" y="4071447"/>
              <a:ext cx="142858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215084" y="5071431"/>
              <a:ext cx="142858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15084" y="6071415"/>
              <a:ext cx="142858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>
              <a:stCxn id="22538" idx="2"/>
            </p:cNvCxnSpPr>
            <p:nvPr/>
          </p:nvCxnSpPr>
          <p:spPr>
            <a:xfrm rot="5400000">
              <a:off x="3357158" y="2500838"/>
              <a:ext cx="142855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7" name="Нижний колонтитул 7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5929312" cy="802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ПОЛОЖЕНИЕ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 Службе сопровождения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1. Служба сопровождения является структурным подразделением МДОУ «Детский сад № 53» по созданию условий для благоприятного развития дошкольников с нарушением зрения, их коррекционно-компенсаторного обучения.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2. Служба сопровождения ставит своей целью создание в ОУ целостной системы, обеспечивающей оптимальные условия для развития детей, с учетом возрастных и индивидуально-типологических особенностей, состояния соматического и психического здоровья. В данной системе взаимодействуют оздоровительное,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диагностико-консультативное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коррекционно-компенсаторное, коррекционно-развивающее, лечебно-профилактическое и социальное направления.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Деятельность Службы сопровождения основывается на соблюдении международных и российских законов о защите и развитии детей. Служба сопровождения руководствуется Конституцией РФ, Конвенцией ООН о правах ребенка, Декларацией прав и свобод человека и гражданина, Семейным кодексом РФ, Федеральным законом РФ «Об основных гарантиях прав ребенка в Российской Федерации», Федеральным законом «Об образовании», руководствуется нормативными документами Министерства образования и Министерства здравоохранения РФ, Министерства образования Саратовской области, Комитета по образованию и молодежной политике АЭМР, Уставом и локальными актами ДОУ.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3. Служба сопровождения осуществляет деятельность, руководствуясь настоящим Положением и заключается в перераспределении обязанностей с учетом целей и задач службы.</a:t>
            </a:r>
          </a:p>
          <a:p>
            <a:pPr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Основные направления деятельности службы сопровождения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1. Разработка и реализация индивидуального образовательного маршрута для ребенка.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2. Гигиеническое нормирование нагрузок.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3. Использование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технологий.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4. Разработка рекомендаций для обеспечения дифференцированного подхода к детям.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5. Консультативная помощь родителям и педагогам.</a:t>
            </a:r>
          </a:p>
          <a:p>
            <a:pPr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Основные задачи и содержание работы службы сопровождения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1. Защита прав и интересов ребенка.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2. Комплексная диагностика.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3. Выявление вторичных проблем в развитии ребенка.</a:t>
            </a:r>
          </a:p>
        </p:txBody>
      </p:sp>
      <p:sp>
        <p:nvSpPr>
          <p:cNvPr id="2355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6215063" cy="882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 Осуществление комплексной коррекции отклонений в развитии ребенка.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5. Обеспечение дифференцированного подхода к детям.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6. Взаимодействие с семьей для обеспечения полноценного развития ребенка.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7. Создание условий преемственности в процессе непрерывного образования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1. Диагностика зрительного восприятия, ориентировки в пространстве, особенностей социально-бытовой ориентировки, осязания и мелкой моторики.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 Диагностика познавательной сферы (мышления и речи, внимания, памяти); изучение эмоционально- личностного развития ребенка, межличностного общения.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3. Разработка рекомендаций специалистами для обеспечения дифференцированного подхода к детям.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 Разработка и реализация комплексных индивидуальных программ по оздоровлению, коррекционно-компенсаторному, физическому, интеллектуальному, социально-эмоциональному развитию, формированию продуктивных видов деятельности. 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5. Проведение здоровьесберегающих мероприятий (закаливание, психогимнастика, оздоровительная гимнастика, ЛФК, гимнастика для глаз, витаминотерапия, фитотерапия, релаксация, музыкотерапия, технология эстетической направленности).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6. Социальная диагностика семьи. Выявление семей группы риска и работа с ними.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7. Осуществление консультативной помощи родителям (законным представителям).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     Структура и организация деятельности службы сопровождения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1. Служба сопровождения вводится в МДОУ приказом заведующей  на текущий учебный год.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 В штатном расписании предусмотрены должности учителя-дефектолога (тифлопедагога), учителя-логопеда, педагога-психолога, социального педагога, инструктора по физкультуре, инструктора по рисованию, медицинской сестры- ортоптистки, старшей медицинской сестры. В случае необходимости привлекаются специалисты (педиатр, врач офтальмолог) на договорной основе.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Все специалисты должны иметь соответствующую квалификацию.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3. Координацию деятельности специалистов, планирование работы, ее анализ осуществляет руководитель службы сопровождения (представитель администрации), назначаемый заведующей МДОУ № 53.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 Работа службы направлена на реализацию Программы специальных (коррекционных) образовательных учреждений </a:t>
            </a:r>
            <a:r>
              <a:rPr lang="en-US" sz="130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вида (для детей с нарушением зрения). 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5. Организация деятельности службы сопровождения предполагает заседания не менее трех раз в учебный год.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6. В заседаниях принимают участие все специалисты службы сопровождения. При необходимости могут принимать участие родители (законные представители).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500063" y="357188"/>
            <a:ext cx="600075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7. Специалисты службы сопровождения ведут документацию, отражающую развитие ребенка и динамику его состояния. Данные о ребенке оформляют в индивидуальной карте развития дошкольника с нарушением зрения.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8. Деятельность специалистов подчинена системе, которая представлена следующим алгоритмом:</a:t>
            </a:r>
          </a:p>
        </p:txBody>
      </p:sp>
      <p:graphicFrame>
        <p:nvGraphicFramePr>
          <p:cNvPr id="25641" name="Group 41"/>
          <p:cNvGraphicFramePr>
            <a:graphicFrameLocks noGrp="1"/>
          </p:cNvGraphicFramePr>
          <p:nvPr/>
        </p:nvGraphicFramePr>
        <p:xfrm>
          <a:off x="620713" y="4427538"/>
          <a:ext cx="5715000" cy="3962400"/>
        </p:xfrm>
        <a:graphic>
          <a:graphicData uri="http://schemas.openxmlformats.org/drawingml/2006/table">
            <a:tbl>
              <a:tblPr/>
              <a:tblGrid>
                <a:gridCol w="5715000"/>
              </a:tblGrid>
              <a:tr h="977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                                                                      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10" name="AutoShape 10"/>
          <p:cNvSpPr>
            <a:spLocks/>
          </p:cNvSpPr>
          <p:nvPr/>
        </p:nvSpPr>
        <p:spPr bwMode="auto">
          <a:xfrm>
            <a:off x="5013325" y="4643438"/>
            <a:ext cx="346075" cy="1500187"/>
          </a:xfrm>
          <a:prstGeom prst="rightBrace">
            <a:avLst>
              <a:gd name="adj1" fmla="val 4346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1" name="AutoShape 5"/>
          <p:cNvSpPr>
            <a:spLocks/>
          </p:cNvSpPr>
          <p:nvPr/>
        </p:nvSpPr>
        <p:spPr bwMode="auto">
          <a:xfrm>
            <a:off x="5013325" y="6227763"/>
            <a:ext cx="214313" cy="1143000"/>
          </a:xfrm>
          <a:prstGeom prst="rightBrace">
            <a:avLst>
              <a:gd name="adj1" fmla="val 4167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2" name="AutoShape 1"/>
          <p:cNvSpPr>
            <a:spLocks/>
          </p:cNvSpPr>
          <p:nvPr/>
        </p:nvSpPr>
        <p:spPr bwMode="auto">
          <a:xfrm>
            <a:off x="5013325" y="7524750"/>
            <a:ext cx="119063" cy="719138"/>
          </a:xfrm>
          <a:prstGeom prst="rightBrace">
            <a:avLst>
              <a:gd name="adj1" fmla="val 3459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3" name="TextBox 14"/>
          <p:cNvSpPr txBox="1">
            <a:spLocks noChangeArrowheads="1"/>
          </p:cNvSpPr>
          <p:nvPr/>
        </p:nvSpPr>
        <p:spPr bwMode="auto">
          <a:xfrm>
            <a:off x="5500688" y="5214938"/>
            <a:ext cx="7143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цикл</a:t>
            </a:r>
          </a:p>
        </p:txBody>
      </p:sp>
      <p:sp>
        <p:nvSpPr>
          <p:cNvPr id="25614" name="TextBox 15"/>
          <p:cNvSpPr txBox="1">
            <a:spLocks noChangeArrowheads="1"/>
          </p:cNvSpPr>
          <p:nvPr/>
        </p:nvSpPr>
        <p:spPr bwMode="auto">
          <a:xfrm>
            <a:off x="5429250" y="6715125"/>
            <a:ext cx="7143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цикл</a:t>
            </a:r>
          </a:p>
        </p:txBody>
      </p:sp>
      <p:sp>
        <p:nvSpPr>
          <p:cNvPr id="25615" name="TextBox 16"/>
          <p:cNvSpPr txBox="1">
            <a:spLocks noChangeArrowheads="1"/>
          </p:cNvSpPr>
          <p:nvPr/>
        </p:nvSpPr>
        <p:spPr bwMode="auto">
          <a:xfrm>
            <a:off x="5357813" y="7715250"/>
            <a:ext cx="785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цикл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1593850" y="6262688"/>
            <a:ext cx="21431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593057" y="6623844"/>
            <a:ext cx="214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1593851" y="7918450"/>
            <a:ext cx="21431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1607343" y="5393532"/>
            <a:ext cx="2143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1608137" y="4821238"/>
            <a:ext cx="21431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593056" y="6911182"/>
            <a:ext cx="2143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1593851" y="7486650"/>
            <a:ext cx="21431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23" name="Picture 11" descr="C:\Documents and Settings\Admin\Рабочий стол\Журнал 4 (2)\1 Материал в журнал МДОУ 53\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3100" y="1476375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4" name="TextBox 36"/>
          <p:cNvSpPr txBox="1">
            <a:spLocks noChangeArrowheads="1"/>
          </p:cNvSpPr>
          <p:nvPr/>
        </p:nvSpPr>
        <p:spPr bwMode="auto">
          <a:xfrm>
            <a:off x="549275" y="1331913"/>
            <a:ext cx="264160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Организация Службы сопровож-дения включает:</a:t>
            </a:r>
          </a:p>
          <a:p>
            <a:pPr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Приказ заведующей на текущий учебный год.</a:t>
            </a:r>
          </a:p>
          <a:p>
            <a:pPr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Положение о Службе сопровож-дения.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Программа (план) работы Служ-бы сопровождения на учебный год.</a:t>
            </a:r>
          </a:p>
          <a:p>
            <a:pPr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Заседания Службы сопро-вождения не менее трех раз в год.</a:t>
            </a:r>
          </a:p>
          <a:p>
            <a:pPr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Ведение документации всеми специалистами, отражающей развитие ребенка и динамику его состояния.</a:t>
            </a:r>
            <a:endParaRPr lang="ru-RU" sz="1300">
              <a:latin typeface="Times New Roman" pitchFamily="18" charset="0"/>
            </a:endParaRPr>
          </a:p>
        </p:txBody>
      </p:sp>
      <p:sp>
        <p:nvSpPr>
          <p:cNvPr id="25625" name="Rectangle 27"/>
          <p:cNvSpPr>
            <a:spLocks noChangeArrowheads="1"/>
          </p:cNvSpPr>
          <p:nvPr/>
        </p:nvSpPr>
        <p:spPr bwMode="auto">
          <a:xfrm>
            <a:off x="836613" y="4500563"/>
            <a:ext cx="16414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Базовая диагностика</a:t>
            </a:r>
          </a:p>
        </p:txBody>
      </p:sp>
      <p:sp>
        <p:nvSpPr>
          <p:cNvPr id="25626" name="Rectangle 29"/>
          <p:cNvSpPr>
            <a:spLocks noChangeArrowheads="1"/>
          </p:cNvSpPr>
          <p:nvPr/>
        </p:nvSpPr>
        <p:spPr bwMode="auto">
          <a:xfrm>
            <a:off x="692150" y="4859338"/>
            <a:ext cx="3429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Заседание службы сопровождения</a:t>
            </a:r>
          </a:p>
          <a:p>
            <a:r>
              <a:rPr lang="ru-RU" sz="1300">
                <a:latin typeface="Times New Roman" pitchFamily="18" charset="0"/>
              </a:rPr>
              <a:t>(отчеты о результатах диагностики)</a:t>
            </a:r>
          </a:p>
        </p:txBody>
      </p:sp>
      <p:sp>
        <p:nvSpPr>
          <p:cNvPr id="25627" name="Rectangle 32"/>
          <p:cNvSpPr>
            <a:spLocks noChangeArrowheads="1"/>
          </p:cNvSpPr>
          <p:nvPr/>
        </p:nvSpPr>
        <p:spPr bwMode="auto">
          <a:xfrm>
            <a:off x="620713" y="5508625"/>
            <a:ext cx="3959225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</a:rPr>
              <a:t>Разработка и реализация образовательного маршрута, индивидуально-ориентированной коррекционной работы</a:t>
            </a:r>
          </a:p>
        </p:txBody>
      </p:sp>
      <p:sp>
        <p:nvSpPr>
          <p:cNvPr id="25628" name="Rectangle 37"/>
          <p:cNvSpPr>
            <a:spLocks noChangeArrowheads="1"/>
          </p:cNvSpPr>
          <p:nvPr/>
        </p:nvSpPr>
        <p:spPr bwMode="auto">
          <a:xfrm>
            <a:off x="620713" y="6227763"/>
            <a:ext cx="20129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">
                <a:latin typeface="Times New Roman" pitchFamily="18" charset="0"/>
              </a:rPr>
              <a:t>Разработка рекомендаций</a:t>
            </a:r>
          </a:p>
        </p:txBody>
      </p:sp>
      <p:sp>
        <p:nvSpPr>
          <p:cNvPr id="25629" name="Нижний колонтитул 2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23</a:t>
            </a:r>
          </a:p>
        </p:txBody>
      </p:sp>
      <p:sp>
        <p:nvSpPr>
          <p:cNvPr id="25630" name="Rectangle 31"/>
          <p:cNvSpPr>
            <a:spLocks noChangeArrowheads="1"/>
          </p:cNvSpPr>
          <p:nvPr/>
        </p:nvSpPr>
        <p:spPr bwMode="auto">
          <a:xfrm>
            <a:off x="692150" y="6659563"/>
            <a:ext cx="21145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Динамическая диагностика</a:t>
            </a:r>
          </a:p>
        </p:txBody>
      </p:sp>
      <p:sp>
        <p:nvSpPr>
          <p:cNvPr id="25631" name="Rectangle 33"/>
          <p:cNvSpPr>
            <a:spLocks noChangeArrowheads="1"/>
          </p:cNvSpPr>
          <p:nvPr/>
        </p:nvSpPr>
        <p:spPr bwMode="auto">
          <a:xfrm>
            <a:off x="620713" y="7019925"/>
            <a:ext cx="34194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Заседание службы сопровождения </a:t>
            </a:r>
          </a:p>
          <a:p>
            <a:r>
              <a:rPr lang="ru-RU" sz="1300">
                <a:latin typeface="Times New Roman" pitchFamily="18" charset="0"/>
              </a:rPr>
              <a:t>(уточнение содержания сопровождения)</a:t>
            </a:r>
          </a:p>
        </p:txBody>
      </p:sp>
      <p:sp>
        <p:nvSpPr>
          <p:cNvPr id="25632" name="Rectangle 35"/>
          <p:cNvSpPr>
            <a:spLocks noChangeArrowheads="1"/>
          </p:cNvSpPr>
          <p:nvPr/>
        </p:nvSpPr>
        <p:spPr bwMode="auto">
          <a:xfrm>
            <a:off x="692150" y="7596188"/>
            <a:ext cx="17494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Итоговая диагностика</a:t>
            </a:r>
          </a:p>
        </p:txBody>
      </p:sp>
      <p:sp>
        <p:nvSpPr>
          <p:cNvPr id="25633" name="Rectangle 37"/>
          <p:cNvSpPr>
            <a:spLocks noChangeArrowheads="1"/>
          </p:cNvSpPr>
          <p:nvPr/>
        </p:nvSpPr>
        <p:spPr bwMode="auto">
          <a:xfrm>
            <a:off x="549275" y="7956550"/>
            <a:ext cx="43926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</a:rPr>
              <a:t>Заседание службы сопровождения (анализ результатов </a:t>
            </a:r>
          </a:p>
          <a:p>
            <a:r>
              <a:rPr lang="ru-RU" sz="1300">
                <a:latin typeface="Times New Roman" pitchFamily="18" charset="0"/>
              </a:rPr>
              <a:t>  деятельности службы, проектирование)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404813" y="122238"/>
            <a:ext cx="6072187" cy="902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ctr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Основные области деятельности службы сопровождения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Специфика деятельности такова, что весь коллектив сотрудников участвует в создании условий для благоприятного развития и оздоровления дошкольников с нарушением зрения. Работая в идеологии «команды», каждый ее специалист выполняет свои четко определенные цели и задачи в области своей предметной деятельности: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Представитель администрации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(руководитель службы сопровождения): перспективное планирование деятельности службы, координация деятельности и взаимодействия специалистов, контроль за организацией работы, анализ эффективности.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Тифлопедагог (учитель-дефектолог):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тифлопедагогическая диагностика, разработка и уточнение индивидуальных образовательных маршрутов, обеспечение индивидуальных, подгрупповых и групповых занятий с детьми в соответствии с состоянием здоровья и избранными программами, консультирование педагогов и специалистов по вопросам обучения и методов коррекции ребенка.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Педагог-психолог: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психологическая диагностика, психологическое консультирование,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психокоррекция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психопрофилактика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разработка и оформление рекомендаций другим специалистам по организации работы с ребенком с учетом данных психодиагностики.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Учитель-логопед: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логопедическая диагностика, работа по устранению второго дефекта (коррекция и развитие речи), разработка рекомендаций другим специалистам по использованию рациональных логопедических приемов в работе с ребенком.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Социальный педагог: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объективное изучение условий жизни и семейного воспитания ребенка, социально-психологического климата и стиля воспитания в семье, обеспечение законодательно закрепленных льгот детям с нарушением в развитии и их семьям, решение конфликтных социальных проблем в пределах компетенции.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Инструктор по </a:t>
            </a:r>
            <a:r>
              <a:rPr lang="ru-RU" sz="1300" u="sng" dirty="0" err="1">
                <a:latin typeface="Times New Roman" pitchFamily="18" charset="0"/>
                <a:cs typeface="Times New Roman" pitchFamily="18" charset="0"/>
              </a:rPr>
              <a:t>физвоспитанию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 (ЛФК):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проведение занятий по согласованным с врачом схемам, развитие общей моторики, координации движений, коррекция опорно-двигательного аппарата, развитие двигательной активности.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Инструктор по рисованию: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развитие творческих способностей, используя следующие виды: пальцевую живопись,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монотопию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набрызги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коллаж,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кляксографию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рисование через копирку, рисование с помощью клея и др. с учетом рекомендаций педагога-психолога, тифлопедагога и с обязательным предоставлением для психологического анализа продуктов детского творчества как проективного материала.</a:t>
            </a:r>
          </a:p>
          <a:p>
            <a:pPr indent="361950" algn="just"/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Музыкальный руководитель: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реализация используемых программ музыкального воспитания с элементами музыкотерапии, танцевальной терапии, театральной терапии с учетом рекомендаций педагога-психолога.</a:t>
            </a:r>
          </a:p>
          <a:p>
            <a:pPr indent="361950"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7651" name="TextBox 1"/>
          <p:cNvSpPr txBox="1">
            <a:spLocks noChangeArrowheads="1"/>
          </p:cNvSpPr>
          <p:nvPr/>
        </p:nvSpPr>
        <p:spPr bwMode="auto">
          <a:xfrm>
            <a:off x="571500" y="428625"/>
            <a:ext cx="5929313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определение уровня развития разных видов деятельности ребенка (педагогическая диагностика математических знаний и умений, развития речи (умение пересказывать, отвечать на вопросы, составлять и придумывать рассказ и т.д.), навыков конструирования, лепки, аппликации, рисования, игровой деятельности, экологических знаний, знаний об окружающем. Оценка КГН, навыков самообслуживания согласно возрастному этапу; реализация рекомендаций тифлопедагога, учителя-логопеда, психолога, врача (организация режима, развивающих и коррекционных игр и т.п.) Развитие познавательной деятельности, моторики, развитие игровой деятельности, развитие учебной деятельности, развитие коммуникативных навыков и навыков общения и т.п.</a:t>
            </a: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Врач  офтальмолог: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диагностика зрения, уточнение схем медикаментозного, ортоптического лечения, разработка медицинских рекомендаций другим специалистам.</a:t>
            </a:r>
          </a:p>
        </p:txBody>
      </p:sp>
      <p:pic>
        <p:nvPicPr>
          <p:cNvPr id="27652" name="Picture 1" descr="C:\Documents and Settings\Admin\Рабочий стол\Журнал 4 (2)\1 Материал в журнал МДОУ 53\ФОТО ИНКЛЮЗИЯ 0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071813"/>
            <a:ext cx="324008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3"/>
          <p:cNvSpPr txBox="1">
            <a:spLocks noChangeArrowheads="1"/>
          </p:cNvSpPr>
          <p:nvPr/>
        </p:nvSpPr>
        <p:spPr bwMode="auto">
          <a:xfrm>
            <a:off x="3929063" y="2928938"/>
            <a:ext cx="257175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Медсестра ортоптистка: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проведе-ние ортоптического лечения на аппаратах, выполнение меди-цинских рекомендаций врача.</a:t>
            </a: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Врач педиатр: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организация и проведение отдельных элементов медицинской диагностики в соответствии с уровнем квалификации, уточнение схем медикаментозного, физио- и фитотерапевтического лечения, лечебной физкультуры и массажа с динамическим контролем, </a:t>
            </a:r>
          </a:p>
        </p:txBody>
      </p:sp>
      <p:sp>
        <p:nvSpPr>
          <p:cNvPr id="27654" name="TextBox 4"/>
          <p:cNvSpPr txBox="1">
            <a:spLocks noChangeArrowheads="1"/>
          </p:cNvSpPr>
          <p:nvPr/>
        </p:nvSpPr>
        <p:spPr bwMode="auto">
          <a:xfrm>
            <a:off x="571500" y="5500688"/>
            <a:ext cx="257175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контроль за организацией питания детей, разработка медицинских рекомендаций другим специалистам.</a:t>
            </a:r>
          </a:p>
          <a:p>
            <a:pPr algn="just"/>
            <a:r>
              <a:rPr lang="ru-RU" sz="1300" u="sng">
                <a:latin typeface="Times New Roman" pitchFamily="18" charset="0"/>
                <a:cs typeface="Times New Roman" pitchFamily="18" charset="0"/>
              </a:rPr>
              <a:t>Старшая медицинская сестра: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обеспечение повседневного санитарно-гигиенического режима, ежедневный контроль за психическим и соматическим состоянием воспитанников, организация и контроль антропометрии, сбор анамнеза, физиотерапия, фитотерапия, ароматерапия, витаминотерапия.</a:t>
            </a:r>
          </a:p>
          <a:p>
            <a:endParaRPr lang="ru-RU" sz="1300"/>
          </a:p>
        </p:txBody>
      </p:sp>
      <p:pic>
        <p:nvPicPr>
          <p:cNvPr id="27655" name="Picture 2" descr="C:\Documents and Settings\Admin\Рабочий стол\Журнал 4 (2)\1 Материал в журнал МДОУ 53\ФОТО ИНКЛЮЗИЯ 0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5643563"/>
            <a:ext cx="324008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8675" name="TextBox 1"/>
          <p:cNvSpPr txBox="1">
            <a:spLocks noChangeArrowheads="1"/>
          </p:cNvSpPr>
          <p:nvPr/>
        </p:nvSpPr>
        <p:spPr bwMode="auto">
          <a:xfrm>
            <a:off x="428625" y="357188"/>
            <a:ext cx="6072188" cy="80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Требования к специалистам службы сопровождения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1. Каждый член команды специалистов должен иметь навык совместной деятельности- умение выполнять координирующую или исполнительскую роль.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 Специалисты используют в работе современные научно обоснованные методы  диагностики, адаптированные для детей с нарушением зрения.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3. Диагностика осуществляется в двух формах: индивидуальной и скрининговой.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 Каждый специалист должен обладать знаниями в смежных областях и иметь представление о приемах и методах воздействия, используемых другими специалистами.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5. Применяемые специалистами методы должны сочетаться и согласовываться между собой, соответствовать общей стратегии повышения эффективности комплексного медико-социально-психолого-педагогического воздействия.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6. Специалисты должны знать общепедагогические и коррекционные принципы работы, ориентироваться на интересы ребенка и семьи, вести работу в формах, исключающих возможность нанесения вреда здоровью, чести и достоинству детей, родителей, педагогов.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7. Специалисты используют полученные в ходе обследования данные и консультативные данные только для осуществления оздоровительной, коррекционно-компенсаторной, психолого-педагогической работы без ущерба для ребенка и его окружения.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работы Службы сопровождения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>
                <a:latin typeface="Times New Roman" pitchFamily="18" charset="0"/>
                <a:cs typeface="Times New Roman" pitchFamily="18" charset="0"/>
              </a:rPr>
              <a:t>(на учебный год)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1. Организация деятельности по Программе специальных (коррекционных) образовательных учреждений </a:t>
            </a:r>
            <a:r>
              <a:rPr lang="en-US" sz="130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вида (для детей с нарушением зрения) в соответствии с возрастными и индивидуальными особенностями детей, состоянием их соматического и психического здоровья.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 Организация коррекционно- развивающего и компенсирующего обучения. Разработка и уточнение индивидуального образовательного маршрута для каждого ребенка.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3. Осуществление индивидуально-ориентированной педагогической, психологической, социальной и медицинской помощи детям с нарушением зрения. Разработка, уточнение, с учетом данных динамического обследования, схем и программ сопровождения.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 Проведение здоровьесберегающих мероприятий.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5. Гигиеническое нормирование нагрузок.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graphicFrame>
        <p:nvGraphicFramePr>
          <p:cNvPr id="29792" name="Group 96"/>
          <p:cNvGraphicFramePr>
            <a:graphicFrameLocks noGrp="1"/>
          </p:cNvGraphicFramePr>
          <p:nvPr/>
        </p:nvGraphicFramePr>
        <p:xfrm>
          <a:off x="404813" y="179388"/>
          <a:ext cx="6072187" cy="8511540"/>
        </p:xfrm>
        <a:graphic>
          <a:graphicData uri="http://schemas.openxmlformats.org/drawingml/2006/table">
            <a:tbl>
              <a:tblPr/>
              <a:tblGrid>
                <a:gridCol w="331787"/>
                <a:gridCol w="1917700"/>
                <a:gridCol w="1241425"/>
                <a:gridCol w="901700"/>
                <a:gridCol w="1679575"/>
              </a:tblGrid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Содержание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деятельности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Форма сопровождения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Сроки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Ответственный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Работа с детьми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0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Плановая диагностика: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тифлопедагогическая,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познавательная сфера (внимание, мышление, речь, память), эмоционально- личностная сфера, межличностное общение;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физическое развитие;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музыкальные способности;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изобразительные навыки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Апрель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динамике (январь, февраль)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Тифлопедагог (учитель- дефектолог)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Инструктор по физ-ре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Муз.руководитель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Инструктор по рисованию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Педагогическая диагностика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Май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Плановое медицинское обследование: антропометрия, определение групп здоровья, осмотр врачом-офтальмологом и другими специалистами.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Осень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Весна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Медицинский блок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Готовность к школьному обучению (УШГ)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Подгрупповая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Май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Диагностика по запросам педагогов и родителей.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Учитель-дефектолог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Коррекционно-компенсаторная работа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Подгрупповая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Учитель-дефектолог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8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Логопедическая диагностика: нарушения звуковой и слоговой структуры речи, словарный запас, речевое общение, фонематическое восприятие, связная речь, темп и плавность речи.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Апрель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Учитель-логопед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Коррекционно-развивающая работа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Подгрупповая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Психопрофилактическая работа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 плану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Социометрия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Анкетирование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Составление социологического портрета ребенка и группы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Социальный педагог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Профилактические лечебные мероприятия и аналитический отчет о реализации программы «Здоровье»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Медицинский блок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Инструктор по физ-ре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Участие в районных спортивных, музыкально-театральных и др. мероприятиях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Инструктор по физ-ре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Муз.руководитель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 </a:t>
                      </a:r>
                    </a:p>
                  </a:txBody>
                  <a:tcPr marL="16061" marR="160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91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357188"/>
          <a:ext cx="6143667" cy="4903807"/>
        </p:xfrm>
        <a:graphic>
          <a:graphicData uri="http://schemas.openxmlformats.org/drawingml/2006/table">
            <a:tbl>
              <a:tblPr/>
              <a:tblGrid>
                <a:gridCol w="2051284"/>
                <a:gridCol w="1329979"/>
                <a:gridCol w="964536"/>
                <a:gridCol w="1797868"/>
              </a:tblGrid>
              <a:tr h="23721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1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Методическая помощь в организации и проведении занятий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Ст.воспитатель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Пополнение знаний воспитателей о развитии детей, психофизиологических особенностях дошкольников с нарушением зрения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Учитель-дефектолог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Учитель-логопед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2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Рекомендации для дифференцированного подхода к детям по результатам диагностики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Учитель-дефектолог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Учитель-логопед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Посещение занятий и их </a:t>
                      </a: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психолого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педагогический анализ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Ст.воспитатель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Консультирование по вопросам воспитания и обучения детей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запросам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Учитель-дефектолог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Учитель-логопед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Муз.руководитель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Инструктор по </a:t>
                      </a: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физ-ре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Инструктор по рисованию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Семинары и психологические тренинги с педагогами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Социальный педагог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Участие в заседаниях службы сопровождения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итогового отчета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 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30616" marR="3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286375"/>
          <a:ext cx="6143669" cy="2816270"/>
        </p:xfrm>
        <a:graphic>
          <a:graphicData uri="http://schemas.openxmlformats.org/drawingml/2006/table">
            <a:tbl>
              <a:tblPr/>
              <a:tblGrid>
                <a:gridCol w="2051284"/>
                <a:gridCol w="1329980"/>
                <a:gridCol w="964536"/>
                <a:gridCol w="1797869"/>
              </a:tblGrid>
              <a:tr h="17935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Работа с родителями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Социалогическое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анкетирование семей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Социальный педагог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Рекомендации по облечиванию, обучению и воспитанию детей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Диагностика познавательного и эмоционально-личностного развития детей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запросам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Учитель-дефектолог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Учитель-логопед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Просветительская работа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Подгрупповая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5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Консультативная работа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уголков для информации в приемных помещениях групп, стендовая информация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Фронтальная 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специалисты</a:t>
                      </a:r>
                    </a:p>
                  </a:txBody>
                  <a:tcPr marL="45514" marR="45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81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5123" name="WordArt 11"/>
          <p:cNvSpPr>
            <a:spLocks noChangeArrowheads="1" noChangeShapeType="1" noTextEdit="1"/>
          </p:cNvSpPr>
          <p:nvPr/>
        </p:nvSpPr>
        <p:spPr bwMode="auto">
          <a:xfrm>
            <a:off x="2279650" y="290513"/>
            <a:ext cx="3255963" cy="32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Содержание   номера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08150" y="790575"/>
            <a:ext cx="4216400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708150" y="790575"/>
            <a:ext cx="3760788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27" name="Прямоугольник 3"/>
          <p:cNvSpPr>
            <a:spLocks noChangeArrowheads="1"/>
          </p:cNvSpPr>
          <p:nvPr/>
        </p:nvSpPr>
        <p:spPr bwMode="auto">
          <a:xfrm>
            <a:off x="500063" y="857250"/>
            <a:ext cx="60721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buFont typeface="Wingdings" pitchFamily="2" charset="2"/>
              <a:buChar char="q"/>
              <a:tabLst>
                <a:tab pos="85725" algn="l"/>
                <a:tab pos="5924550" algn="l"/>
                <a:tab pos="6010275" algn="l"/>
              </a:tabLst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Интервью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   с заведующей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педиатрическим отделением Детской поликлиники №2  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Гневашевой И.Н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----------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--------------------------------------------------------------------------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5128" name="Прямоугольник 3"/>
          <p:cNvSpPr>
            <a:spLocks noChangeArrowheads="1"/>
          </p:cNvSpPr>
          <p:nvPr/>
        </p:nvSpPr>
        <p:spPr bwMode="auto">
          <a:xfrm>
            <a:off x="476250" y="4572000"/>
            <a:ext cx="607218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imes New Roman" pitchFamily="18" charset="0"/>
              </a:rPr>
              <a:t>Инклюзивное образование в дошкольном образовательном учреждении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Заведующая  Мизюлина О.Г.   МДОУ «Детский сад комбинированного вида № 66» г.Энгельса  Саратовской   области-------------------------------------------------------------------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46</a:t>
            </a:r>
          </a:p>
        </p:txBody>
      </p:sp>
      <p:sp>
        <p:nvSpPr>
          <p:cNvPr id="5129" name="Прямоугольник 7"/>
          <p:cNvSpPr>
            <a:spLocks noChangeArrowheads="1"/>
          </p:cNvSpPr>
          <p:nvPr/>
        </p:nvSpPr>
        <p:spPr bwMode="auto">
          <a:xfrm>
            <a:off x="476250" y="6227763"/>
            <a:ext cx="607218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Внедрение современных программ 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технологий  по проблеме воспитания у детей потребности в здоровом образе жизни</a:t>
            </a:r>
          </a:p>
          <a:p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Нестеренко Г.И.МДОУ  «Детский сад комбинированного вида № 62»  г. Энгельса  Саратовской области </a:t>
            </a: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---------------------------------------------------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57</a:t>
            </a:r>
          </a:p>
          <a:p>
            <a:pPr eaLnBrk="0" hangingPunct="0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Прямоугольник 8"/>
          <p:cNvSpPr>
            <a:spLocks noChangeArrowheads="1"/>
          </p:cNvSpPr>
          <p:nvPr/>
        </p:nvSpPr>
        <p:spPr bwMode="auto">
          <a:xfrm>
            <a:off x="500063" y="1785938"/>
            <a:ext cx="616902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Методический справочник</a:t>
            </a:r>
          </a:p>
          <a:p>
            <a:r>
              <a:rPr lang="ru-RU" sz="1200" b="1">
                <a:latin typeface="Times New Roman" pitchFamily="18" charset="0"/>
              </a:rPr>
              <a:t>Система физкультурно- оздоровительной работы в ДОУ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Методист </a:t>
            </a:r>
            <a:r>
              <a:rPr lang="ru-RU" sz="1200" i="1">
                <a:latin typeface="Times New Roman" pitchFamily="18" charset="0"/>
              </a:rPr>
              <a:t>ДПОС 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УМЦ</a:t>
            </a:r>
            <a:r>
              <a:rPr lang="ru-RU" sz="1200" i="1">
                <a:latin typeface="Times New Roman" pitchFamily="18" charset="0"/>
              </a:rPr>
              <a:t> г.Энгельса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  Борсук А.В. и руководитель РМО  Курыгина Н.И.----------------------------------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5131" name="Прямоугольник 9"/>
          <p:cNvSpPr>
            <a:spLocks noChangeArrowheads="1"/>
          </p:cNvSpPr>
          <p:nvPr/>
        </p:nvSpPr>
        <p:spPr bwMode="auto">
          <a:xfrm>
            <a:off x="476250" y="5219700"/>
            <a:ext cx="6143625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Внедрение современных информационно-компьютерных  технологий в коррекционную работу с детьми с нарушением зрения</a:t>
            </a:r>
          </a:p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Старший воспитатель Зюбрицкая Н.А. и учителя – дефектологи: Калинина Е.В., Бардина О.Н., Зиновьева Е.В.</a:t>
            </a:r>
            <a:r>
              <a:rPr lang="ru-RU" sz="1200" b="1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i="1">
                <a:latin typeface="Times New Roman" pitchFamily="18" charset="0"/>
                <a:cs typeface="Times New Roman" pitchFamily="18" charset="0"/>
              </a:rPr>
              <a:t> МДОУ «Детский сад комбинированного вида № 66» г.Энгельса   Саратовской области-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5132" name="Прямоугольник 10"/>
          <p:cNvSpPr>
            <a:spLocks noChangeArrowheads="1"/>
          </p:cNvSpPr>
          <p:nvPr/>
        </p:nvSpPr>
        <p:spPr bwMode="auto">
          <a:xfrm>
            <a:off x="971550" y="7210425"/>
            <a:ext cx="5524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3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3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3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3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endParaRPr lang="ru-RU" sz="13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33" name="Прямоугольник 10"/>
          <p:cNvSpPr>
            <a:spLocks noChangeArrowheads="1"/>
          </p:cNvSpPr>
          <p:nvPr/>
        </p:nvSpPr>
        <p:spPr bwMode="auto">
          <a:xfrm>
            <a:off x="500063" y="1357313"/>
            <a:ext cx="60721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В гостях у  Центра  психолого –</a:t>
            </a:r>
            <a:r>
              <a:rPr lang="ru-RU" sz="1200" b="1">
                <a:latin typeface="Times New Roman" pitchFamily="18" charset="0"/>
              </a:rPr>
              <a:t> 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медико - социального сопровождения «Позитив»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-----------------------------------------------------------------------------------------------------------------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134" name="Прямоугольник 3"/>
          <p:cNvSpPr>
            <a:spLocks noChangeArrowheads="1"/>
          </p:cNvSpPr>
          <p:nvPr/>
        </p:nvSpPr>
        <p:spPr bwMode="auto">
          <a:xfrm>
            <a:off x="476250" y="2411413"/>
            <a:ext cx="60483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300" b="1">
                <a:latin typeface="Times New Roman" pitchFamily="18" charset="0"/>
                <a:cs typeface="Times New Roman" pitchFamily="18" charset="0"/>
              </a:rPr>
              <a:t> На  планете  «Семья»</a:t>
            </a:r>
          </a:p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Заключение  по  результатам анкетирования  родителей</a:t>
            </a:r>
            <a:r>
              <a:rPr lang="ru-RU" sz="1400" i="1">
                <a:latin typeface="Times New Roman" pitchFamily="18" charset="0"/>
              </a:rPr>
              <a:t>----------------------------------</a:t>
            </a:r>
            <a:r>
              <a:rPr lang="ru-RU" sz="1300" b="1">
                <a:latin typeface="Times New Roman" pitchFamily="18" charset="0"/>
              </a:rPr>
              <a:t>13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5" name="Прямоугольник 3"/>
          <p:cNvSpPr>
            <a:spLocks noChangeArrowheads="1"/>
          </p:cNvSpPr>
          <p:nvPr/>
        </p:nvSpPr>
        <p:spPr bwMode="auto">
          <a:xfrm>
            <a:off x="500063" y="3000375"/>
            <a:ext cx="6072187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300" b="1">
                <a:latin typeface="Times New Roman" pitchFamily="18" charset="0"/>
                <a:cs typeface="Times New Roman" pitchFamily="18" charset="0"/>
              </a:rPr>
              <a:t> Школа руководителя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Служба  сопровождения в ДОУ компенсирующего и комбинированного вида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Заведующая  Кутукова Т.В.  МДОУ «Детский сад № 53» г.Энгельса  Саратовской 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области---------------------------------------------------------------------------------------------------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5136" name="Прямоугольник 3"/>
          <p:cNvSpPr>
            <a:spLocks noChangeArrowheads="1"/>
          </p:cNvSpPr>
          <p:nvPr/>
        </p:nvSpPr>
        <p:spPr bwMode="auto">
          <a:xfrm>
            <a:off x="476250" y="3851275"/>
            <a:ext cx="61436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Создание условий  для воспитания здорового ребенка.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Заведующая  Конова   МДОУ «Детский сад № 72» г.Энгельса  Саратовской   области----------------------------------------------------------------------------------------------------------------------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39</a:t>
            </a:r>
          </a:p>
        </p:txBody>
      </p:sp>
      <p:sp>
        <p:nvSpPr>
          <p:cNvPr id="5137" name="Прямоугольник 7"/>
          <p:cNvSpPr>
            <a:spLocks noChangeArrowheads="1"/>
          </p:cNvSpPr>
          <p:nvPr/>
        </p:nvSpPr>
        <p:spPr bwMode="auto">
          <a:xfrm>
            <a:off x="476250" y="7092950"/>
            <a:ext cx="60721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Здоровье  педагога как компонент  профессиональной  самореализации</a:t>
            </a:r>
          </a:p>
          <a:p>
            <a:r>
              <a:rPr lang="ru-RU" sz="1200" i="1">
                <a:latin typeface="Times New Roman" pitchFamily="18" charset="0"/>
                <a:cs typeface="Times New Roman" pitchFamily="18" charset="0"/>
              </a:rPr>
              <a:t>Педагог – психолог Солопова Г.В. МДОУ  «Детский сад комбинированного вида № 62»   г. Энгельса  Саратовской области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------------------------------------------------------------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67</a:t>
            </a:r>
          </a:p>
          <a:p>
            <a:pPr eaLnBrk="0" hangingPunct="0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8" name="Прямоугольник 7"/>
          <p:cNvSpPr>
            <a:spLocks noChangeArrowheads="1"/>
          </p:cNvSpPr>
          <p:nvPr/>
        </p:nvSpPr>
        <p:spPr bwMode="auto">
          <a:xfrm>
            <a:off x="620713" y="8853488"/>
            <a:ext cx="607218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13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76250" y="7740650"/>
            <a:ext cx="60483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imes New Roman" pitchFamily="18" charset="0"/>
              </a:rPr>
              <a:t>Арт-терапия  в работе с дошкольниками</a:t>
            </a:r>
          </a:p>
          <a:p>
            <a:r>
              <a:rPr lang="ru-RU" sz="1200" i="1">
                <a:latin typeface="Times New Roman" pitchFamily="18" charset="0"/>
              </a:rPr>
              <a:t>Педагог – психолог Полинская Е.А.. МДОУ  «Детский сад комбинированного вида    № 1»  г. Энгельса  Саратовской области</a:t>
            </a:r>
            <a:r>
              <a:rPr lang="ru-RU" sz="1300" i="1">
                <a:latin typeface="Times New Roman" pitchFamily="18" charset="0"/>
              </a:rPr>
              <a:t> -----------------------------------------------------------</a:t>
            </a:r>
            <a:r>
              <a:rPr lang="ru-RU" sz="1300" b="1">
                <a:latin typeface="Times New Roman" pitchFamily="18" charset="0"/>
              </a:rPr>
              <a:t>75</a:t>
            </a:r>
          </a:p>
          <a:p>
            <a:endParaRPr lang="ru-RU" sz="13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13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1747" name="TextBox 1"/>
          <p:cNvSpPr txBox="1">
            <a:spLocks noChangeArrowheads="1"/>
          </p:cNvSpPr>
          <p:nvPr/>
        </p:nvSpPr>
        <p:spPr bwMode="auto">
          <a:xfrm>
            <a:off x="500063" y="357188"/>
            <a:ext cx="6000750" cy="664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Деятельность специалистов  на разных этапах сопровождения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Этапы сопровождения: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- Период адаптации;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- Проведение диагностики;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- Разработка рекомендаций;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- Разработка и реализация индивидуального образовательного маршрута (его корректировка);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- Реализация коррекционно-компенсаторной и коррекционно-развивающей помощи.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000250"/>
            <a:ext cx="35147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643438"/>
            <a:ext cx="5857875" cy="39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428625" y="357188"/>
            <a:ext cx="6072188" cy="849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endParaRPr lang="ru-RU" sz="13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Профилактика и коррекция зрительных нарушений в учебном процессе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i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Развитие речи и ознакомление с окружающим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Тренировка амблиопичного глаза.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использовании демонстрационного и развивающего материалов ярких цветов (в соответствии со зрительной нагрузкой. А. Григорян) – раздражающе воздействующий на колбочковый аппаратный глаз.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рассматривании мелких предметов и их изображений.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рассматривании мелких деталей и сюжетных картинок.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детей узнаванию и называнию предметов окружающей обстановки и игрушек с мелкими деталями – в процессе целенаправленного их рассматривания, сравнения, нахождения сходства и различия.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Формирование зрительного восприятия (от последовательного к целостному).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обучению рассматриванию больших сюжетных картин и составлению по ним рассказа.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глазодвигательных функций.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рассматриванию вертикально и горизонтально расположенных изображений.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рассматриванию изображений на демонстрационной доске, большом фланелеграфе в различном порядке: вертикально, горизонтально, вразброс.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4. Развитие и тренировка зрительного внимания.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В процессе формирования у детей умения сосредоточиться при наблюдении различных объектов и явлений окружающего.</a:t>
            </a:r>
          </a:p>
          <a:p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85750"/>
            <a:ext cx="6000750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001156"/>
          </a:xfrm>
          <a:prstGeom prst="rect">
            <a:avLst/>
          </a:prstGeom>
        </p:spPr>
      </p:pic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428625" y="285750"/>
            <a:ext cx="6072188" cy="58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рассматриванию сюжетных картин, нахождению на них заданных объектов.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описывать игрушки, предметы, называя их характерные признаки.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детей сравнению игрушек, предметов, изображений.</a:t>
            </a:r>
          </a:p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Тренировка амблиопичного глаза.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использовании в рисовании определенной цветовой гаммы (зрительная нагрузка. А. Григорян).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рассматривании образцов с мелкими деталями.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Развитие цветового восприятия.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различению цветов окружающих предметов и их оттенков.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подбору фона бумаги и соответствующих красок.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соотнесению цвета натурального предмета и его изображением.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зрительного внимания.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рисованию с натуры (зрительный анализ натуры, соотнесение с ней рисунка).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замечать, выделять характерные признаки предметов, определять их сходства и различия.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4. Развитие зрительной памяти.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воспроизведению наблюдаемых объектов и явлений.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5. Развитие микроориентировки.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детей ориентировке на листе бумаги (учить различать середину, углы, правую и левую, верхнюю и нижнюю стороны).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чередованию узоров на полоске, круге, квадрате и т.д.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расположению рисунка на всем листе, в центре и т.д.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6. Развитие микрокоординации движений пальцев.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технике работы с карандашом, фломастером, кистью.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TextBox 2"/>
          <p:cNvSpPr txBox="1">
            <a:spLocks noChangeArrowheads="1"/>
          </p:cNvSpPr>
          <p:nvPr/>
        </p:nvSpPr>
        <p:spPr bwMode="auto">
          <a:xfrm>
            <a:off x="428625" y="5643563"/>
            <a:ext cx="27146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проводить прямые, волнистые, зигзагообразные, лома-ные линии. 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7. Развитие осязательного восприятия.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обследованию предметов, служащих натурой.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8. Развитие бинокулярного зрения.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рисовании сюжетных изображений (с 2-х, 3-х плановой перспективой)</a:t>
            </a:r>
            <a:endParaRPr lang="ru-RU" sz="1300"/>
          </a:p>
        </p:txBody>
      </p:sp>
      <p:pic>
        <p:nvPicPr>
          <p:cNvPr id="33797" name="Picture 1" descr="C:\Documents and Settings\Admin\Рабочий стол\Журнал 4 (2)\1 Материал в журнал МДОУ 53\Семинар 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5715000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357188" y="357188"/>
            <a:ext cx="6143625" cy="829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Лепка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Развитие зрительного внимания.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зрительном выделении характерных признаков натуры, предметов, служащих образцом.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сравнении своей работы с образцом.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Развитие микрокоординации движений пальцев рук.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передавать в пластилине, глине форму предметов, их строение.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осязания.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обследовании предметов, служащих образцом, их соотнесение со своей работой, определение сходства и различия.</a:t>
            </a:r>
          </a:p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Аппликация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Тренировка амблиопичного глаза.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выборе бумаги определенной цветовой гаммы.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рассматривании образца для аппликации ( с мелкими деталями).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сравнении ребенком своей работы с образцом.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Развитие микроориентировки.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расположении деталей аппликации в заданном порядке.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словесном обозначении расположения изображения на бумаге.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микрокоординации движений пальцев.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работе с ножницами.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расположении деталей аппликации на листе бумаги.</a:t>
            </a:r>
          </a:p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Развитие бинокулярного зрения.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соотнесении постройки с образцом.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совмещении деталей конструктора, строительных материалов.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соотнесении деталей конструкции по величине, форме.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Развитие микрокоординации движений пальцев рук.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выполнении бумажных конструкций.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обучению точному расположению, совмещению деталей постройки.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осязания.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обследованию деталей конструктора, стройматериалов на ощупь.</a:t>
            </a: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4. Развитие микроориентировки.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располагать постройки их детали в заданном месте.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словесном обозначении пространственных отношений.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1. Тренировка амблиопичного глаза.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использовании для физических упражнений ярких предметов и атрибутов.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детей передвижению в пространстве с использованием цветовых и световых ориентиров.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2898"/>
            <a:ext cx="6858000" cy="8811102"/>
          </a:xfrm>
          <a:prstGeom prst="rect">
            <a:avLst/>
          </a:prstGeom>
        </p:spPr>
      </p:pic>
      <p:pic>
        <p:nvPicPr>
          <p:cNvPr id="35843" name="Picture 2" descr="C:\Documents and Settings\Admin\Рабочий стол\Журнал 4 (2)\1 Материал в журнал МДОУ 53\ФОТО День НЕПТУНА 0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28625"/>
            <a:ext cx="32400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3571875" y="357188"/>
            <a:ext cx="292893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2. Формирование бинокулярного зрения.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С этой целью используются игры и упражнения на меткость в цель (игры типа «Серсо», баскетбол, волейбол, сбивание кеглей, игра «Найди свой домик».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3. Развитие прослеживающих функций глаз.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• При обучении детей ходьбе по шнуру, скамейке, прямым, ломаным, зигзагообразным дорожкам между кубов, кеглей (с прослеживанием взором своего пути).  </a:t>
            </a:r>
          </a:p>
        </p:txBody>
      </p:sp>
      <p:sp>
        <p:nvSpPr>
          <p:cNvPr id="35845" name="TextBox 3"/>
          <p:cNvSpPr txBox="1">
            <a:spLocks noChangeArrowheads="1"/>
          </p:cNvSpPr>
          <p:nvPr/>
        </p:nvSpPr>
        <p:spPr bwMode="auto">
          <a:xfrm>
            <a:off x="357188" y="3143250"/>
            <a:ext cx="621506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4. Развитие слухового восприятия.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• С этой целью используются игры и упражнения с озвученными предметами: погремушка, колокольчик, бубен и т.д.</a:t>
            </a:r>
          </a:p>
          <a:p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6" name="Picture 3" descr="C:\Documents and Settings\Admin\Рабочий стол\Журнал 4 (2)\1 Материал в журнал МДОУ 53\ФОТО май 2009 0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3643313"/>
            <a:ext cx="324008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4" descr="C:\Documents and Settings\Admin\Рабочий стол\Журнал 4 (2)\1 Материал в журнал МДОУ 53\ФОТО ИНКЛЮЗИЯ 0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5857875"/>
            <a:ext cx="32400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898"/>
            <a:ext cx="6858000" cy="8478203"/>
          </a:xfrm>
          <a:prstGeom prst="rect">
            <a:avLst/>
          </a:prstGeom>
        </p:spPr>
      </p:pic>
      <p:sp>
        <p:nvSpPr>
          <p:cNvPr id="36867" name="TextBox 1"/>
          <p:cNvSpPr txBox="1">
            <a:spLocks noChangeArrowheads="1"/>
          </p:cNvSpPr>
          <p:nvPr/>
        </p:nvSpPr>
        <p:spPr bwMode="auto">
          <a:xfrm>
            <a:off x="500063" y="357188"/>
            <a:ext cx="6000750" cy="829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Здоровьесберегающие технологии.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Динамические паузы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Проводятся педагогами со всеми детьми с целью профилактики утомления. Могут включать в себя элементы гимнастики для глаз, дыхательной гимнастики и других в зависимости от вида детской деятельности.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Коррегирующая гимнастика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Проводится педагогами и инструктором по физической культуре в различных формах физкультурно-оздоровительной работы. Форма проведения зависит от поставленной задачи и контингента детей.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Проводится всеми педагогами ежедневно по 3-5 мин. в любое свободное время; в зависимости от интенсивности зрительной нагрузки на занятиях. Используются офтальмотренажеры, показ педагога.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Рекомендуется всем детям, особенно с речевыми проблемами. Проводится педагогами в любой удобный отрезок времени. 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Проводится в различных формах физкультурно-оздоровительной работы.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Закаливание после дневного сна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Ежедневное проведение в течение 5-10 мин. Форма проведения различна: упражнения на кроватках, обширное умывание; ходьба по дорожкам «Здоровья»; легкий бег из спальни в группу с разницей температуры в помещениях и другие в зависимости от условий ДОУ.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Планируется педагогом-психологом как часть занятия в зависимости от состояния детей и целей. Используется спокойная классическая музыка (Чайковский, Рахманинов), звуки природы.  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Технология эстетической направленности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Осуществляется на занятиях по программе ДОУ, а также по специально запланированному графику мероприятий. Реализуется на занятиях художественно-эстетического цикла, при посещении музеев, театров, выставок и пр., оформлении помещений к праздникам и др. Особое значение имеет работа с семьей, привитие дошкольникам эстетического вкуса.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Общий массаж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10 сеансов для каждого ребенка старшей и подготовительной к школе группы.</a:t>
            </a:r>
          </a:p>
          <a:p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Стопотерапия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Лечебный массаж стоп на занятиях ЛФК; упражнения с тренажерами на занятиях физкультуры; общий профилактический комплекс, разработанный инструктором ЛФК; комплекс упражнений на массажных дорожках.</a:t>
            </a:r>
          </a:p>
        </p:txBody>
      </p:sp>
      <p:sp>
        <p:nvSpPr>
          <p:cNvPr id="3686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898"/>
            <a:ext cx="6858000" cy="8478203"/>
          </a:xfrm>
          <a:prstGeom prst="rect">
            <a:avLst/>
          </a:prstGeom>
        </p:spPr>
      </p:pic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357188" y="357188"/>
            <a:ext cx="6215062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Витаминотерапия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Применение витаминных препаратов с лечебной целью при некоторых заболеваниях, а также при отсутствии или недостатке витаминов в организме. С-витаминизация третьего блюда.</a:t>
            </a:r>
          </a:p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Фитотерапия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 целью профилактики респираторных заболеваний. Используются: шалфей, девясил, мать-и-мачеха, ромашка, эвкалипт, кора дуба, мята.</a:t>
            </a:r>
          </a:p>
          <a:p>
            <a:pPr algn="just"/>
            <a:r>
              <a:rPr lang="ru-RU" sz="1300" i="1" u="sng">
                <a:latin typeface="Times New Roman" pitchFamily="18" charset="0"/>
                <a:cs typeface="Times New Roman" pitchFamily="18" charset="0"/>
              </a:rPr>
              <a:t>Ароматерапия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Эфирные масла благотворно влияют на здоровье дошкольников: повышают иммунитет, укрепляют память, внимание и даже развивают умственные способности.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Применение средств ароматерапии в игровой комнате, в спальне позволит поддерживать хорошее настроение у детей, а также помогает излечить простудные заболевания и нарушения сна.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Рецепты, которые можно использовать в детском саду и в домашних условиях: </a:t>
            </a:r>
            <a:br>
              <a:rPr lang="ru-RU" sz="1300">
                <a:latin typeface="Times New Roman" pitchFamily="18" charset="0"/>
                <a:cs typeface="Times New Roman" pitchFamily="18" charset="0"/>
              </a:rPr>
            </a:br>
            <a:r>
              <a:rPr lang="ru-RU" sz="1300">
                <a:latin typeface="Times New Roman" pitchFamily="18" charset="0"/>
                <a:cs typeface="Times New Roman" pitchFamily="18" charset="0"/>
              </a:rPr>
              <a:t>Для ароматических процедур у нас используются сертифицированные, качественные масла: кедра, эвкалипта, лаванды, апельсина, бергамота. Аромапроцедуры проводятся ежедневно, два раза в день, продолжительностью не более 15 минут, для детей всех возрастов. Противопоказаний для таких процедур нет.</a:t>
            </a:r>
            <a:br>
              <a:rPr lang="ru-RU" sz="1300">
                <a:latin typeface="Times New Roman" pitchFamily="18" charset="0"/>
                <a:cs typeface="Times New Roman" pitchFamily="18" charset="0"/>
              </a:rPr>
            </a:br>
            <a:r>
              <a:rPr lang="ru-RU" sz="1300">
                <a:latin typeface="Times New Roman" pitchFamily="18" charset="0"/>
                <a:cs typeface="Times New Roman" pitchFamily="18" charset="0"/>
              </a:rPr>
              <a:t>Дети больше всего любят теплые, сладковатые, приятные запахи, если какой-нибудь новый запах не нравится хотя бы одному ребенку, мы их больше не используем. Подбирая масло, основной акцент мы делаем на укрепление иммунитета ребенка, профилактику верхних и нижних дыхательных путей, успокаивающие, антистрессовые действия, чередуем масла с учетом времени года. В качестве источника используем аромалампы.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5" y="5500688"/>
          <a:ext cx="6000750" cy="3014663"/>
        </p:xfrm>
        <a:graphic>
          <a:graphicData uri="http://schemas.openxmlformats.org/drawingml/2006/table">
            <a:tbl>
              <a:tblPr/>
              <a:tblGrid>
                <a:gridCol w="3000375"/>
                <a:gridCol w="3000375"/>
              </a:tblGrid>
              <a:tr h="166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Масло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Эффект от применения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Лавандовое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Lavandula officinalis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Увеличивает работоспособность, помогает справиться с состоянием тревоги, стрессом и депрессией.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Эвкалиптовое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Eucalyptus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Способствует оживлению умственной деятельности, укрепляет иммунитет, профилактика простудных заболеваний.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Римская ромашка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Chamaemelum nobile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Оказывает успокаивающее действие, часто весьма эффективно при детских капризах.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Кедр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Cedrus atlantica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Антисептическое, успокаивающее, тонизирующее средство, укрепляет иммунитет.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Апельсин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Citrus aurantium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Укрепляет нервную систему, оказывает благотворное влияние на пищеварение. Антисептик.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Бергамот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Citrus bergamia </a:t>
                      </a: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Применяется при простудах, инфекциях, благотворно влияет на желудочно-кишечный тракт.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938" marR="4493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18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898"/>
            <a:ext cx="6858000" cy="8478203"/>
          </a:xfrm>
          <a:prstGeom prst="rect">
            <a:avLst/>
          </a:prstGeom>
        </p:spPr>
      </p:pic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476250" y="468313"/>
            <a:ext cx="59055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</a:rPr>
              <a:t>Рецепты аромасмесей: </a:t>
            </a:r>
            <a:endParaRPr lang="ru-RU" sz="1300" u="sng">
              <a:latin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</a:rPr>
              <a:t>Смесь для поднятия настроения:</a:t>
            </a:r>
            <a:r>
              <a:rPr lang="ru-RU" sz="1300">
                <a:latin typeface="Times New Roman" pitchFamily="18" charset="0"/>
              </a:rPr>
              <a:t> масло апельсина- 2 капли, масло иланг-иланга - 2 капли.</a:t>
            </a:r>
            <a:endParaRPr lang="ru-RU" sz="1300" u="sng">
              <a:latin typeface="Times New Roman" pitchFamily="18" charset="0"/>
            </a:endParaRPr>
          </a:p>
          <a:p>
            <a:pPr algn="just"/>
            <a:r>
              <a:rPr lang="ru-RU" sz="1300" u="sng">
                <a:latin typeface="Times New Roman" pitchFamily="18" charset="0"/>
              </a:rPr>
              <a:t>Антипростудная смесь:</a:t>
            </a:r>
            <a:r>
              <a:rPr lang="ru-RU" sz="1300">
                <a:latin typeface="Times New Roman" pitchFamily="18" charset="0"/>
              </a:rPr>
              <a:t> масло ромашки- 1 капля, масло мандарина- 2 капли, масло чайного дерева- 2 капли, масло тимьяна (чабреца)- 1 капля.</a:t>
            </a:r>
            <a:br>
              <a:rPr lang="ru-RU" sz="1300">
                <a:latin typeface="Times New Roman" pitchFamily="18" charset="0"/>
              </a:rPr>
            </a:br>
            <a:r>
              <a:rPr lang="ru-RU" sz="1300" u="sng">
                <a:latin typeface="Times New Roman" pitchFamily="18" charset="0"/>
              </a:rPr>
              <a:t>Анти-гриппозная ароматизация помещений:</a:t>
            </a:r>
            <a:r>
              <a:rPr lang="ru-RU" sz="1300">
                <a:latin typeface="Times New Roman" pitchFamily="18" charset="0"/>
              </a:rPr>
              <a:t> чайное дерево- 4 капли + эвкалипт- 2 капли + чабрец- 2 капли. Это пропорции для одноразовой заправки аромалампы.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Ароматизация помещения проводится с целью дезинфекции два раза в день.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Противопоказания- аллергия.</a:t>
            </a:r>
            <a:endParaRPr lang="ru-RU" sz="1300" i="1" u="sng">
              <a:latin typeface="Times New Roman" pitchFamily="18" charset="0"/>
            </a:endParaRPr>
          </a:p>
          <a:p>
            <a:pPr algn="just"/>
            <a:r>
              <a:rPr lang="ru-RU" sz="1300" i="1" u="sng">
                <a:latin typeface="Times New Roman" pitchFamily="18" charset="0"/>
              </a:rPr>
              <a:t>Аэрофитодизайн групп</a:t>
            </a:r>
            <a:endParaRPr lang="ru-RU" sz="1300">
              <a:latin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</a:rPr>
              <a:t>В ходе исследований выяснилось, что некоторые растения способны выделять особые вещества, которые убивают микроорганизмы (вирусы, грибы, бактерии, простейшие) или задерживают их рост и размножение, одновременно улучшая и оздоравливая воздух.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По действию на атмосферу растения можно разделить группы, среди которых</a:t>
            </a:r>
            <a:br>
              <a:rPr lang="ru-RU" sz="1300">
                <a:latin typeface="Times New Roman" pitchFamily="18" charset="0"/>
              </a:rPr>
            </a:br>
            <a:r>
              <a:rPr lang="ru-RU" sz="1300">
                <a:latin typeface="Times New Roman" pitchFamily="18" charset="0"/>
              </a:rPr>
              <a:t>- растения, летучие выделения которых обладают выраженной бактериальной, антифунгальной, антивирусной активностью (фитонцидные растения); рекомендуются для озеленения помещений с повышенным микробным фоном: в детских садах, школах, где инфекции могут передаваться воздушно-капельным путем. Это плющ обыкновенный, бегония, сансевьера. Под действием летучих выделений некоторых растений происходит снижение общего числа микроорганизмов в помещениях на 50%, стафилококка на 70-80%, что эффективнее технических средств очистки воздуха.  </a:t>
            </a:r>
            <a:br>
              <a:rPr lang="ru-RU" sz="1300">
                <a:latin typeface="Times New Roman" pitchFamily="18" charset="0"/>
              </a:rPr>
            </a:br>
            <a:r>
              <a:rPr lang="ru-RU" sz="1300">
                <a:latin typeface="Times New Roman" pitchFamily="18" charset="0"/>
              </a:rPr>
              <a:t/>
            </a:r>
            <a:br>
              <a:rPr lang="ru-RU" sz="1300">
                <a:latin typeface="Times New Roman" pitchFamily="18" charset="0"/>
              </a:rPr>
            </a:br>
            <a:endParaRPr lang="ru-RU" sz="1300">
              <a:latin typeface="Times New Roman" pitchFamily="18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404813" y="5508625"/>
            <a:ext cx="61658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300" b="1">
                <a:latin typeface="Times New Roman" pitchFamily="18" charset="0"/>
              </a:rPr>
              <a:t>Примерная карта индивидуального развития </a:t>
            </a:r>
            <a:endParaRPr lang="ru-RU" sz="1300">
              <a:latin typeface="Times New Roman" pitchFamily="18" charset="0"/>
            </a:endParaRPr>
          </a:p>
          <a:p>
            <a:pPr algn="ctr"/>
            <a:r>
              <a:rPr lang="ru-RU" sz="1300" b="1">
                <a:latin typeface="Times New Roman" pitchFamily="18" charset="0"/>
              </a:rPr>
              <a:t>дошкольника с нарушением зрения</a:t>
            </a:r>
            <a:endParaRPr lang="ru-RU" sz="1300">
              <a:latin typeface="Times New Roman" pitchFamily="18" charset="0"/>
            </a:endParaRPr>
          </a:p>
          <a:p>
            <a:pPr algn="ctr"/>
            <a:r>
              <a:rPr lang="ru-RU" sz="1300">
                <a:latin typeface="Times New Roman" pitchFamily="18" charset="0"/>
              </a:rPr>
              <a:t>Образовательное учреждение: МДОУ «Детский сад № 53» г.Энгельса </a:t>
            </a:r>
          </a:p>
          <a:p>
            <a:pPr algn="ctr"/>
            <a:r>
              <a:rPr lang="ru-RU" sz="1300">
                <a:latin typeface="Times New Roman" pitchFamily="18" charset="0"/>
              </a:rPr>
              <a:t>Саратовской обл.</a:t>
            </a:r>
          </a:p>
          <a:p>
            <a:pPr algn="ctr"/>
            <a:r>
              <a:rPr lang="ru-RU" sz="1300">
                <a:latin typeface="Times New Roman" pitchFamily="18" charset="0"/>
              </a:rPr>
              <a:t>Специализированная группа №_________________________________________________</a:t>
            </a:r>
          </a:p>
          <a:p>
            <a:pPr algn="ctr"/>
            <a:r>
              <a:rPr lang="ru-RU" sz="1300">
                <a:latin typeface="Times New Roman" pitchFamily="18" charset="0"/>
              </a:rPr>
              <a:t>Фамилия, имя ребенка:________________________________________________________</a:t>
            </a:r>
          </a:p>
          <a:p>
            <a:pPr algn="ctr"/>
            <a:r>
              <a:rPr lang="ru-RU" sz="1300">
                <a:latin typeface="Times New Roman" pitchFamily="18" charset="0"/>
              </a:rPr>
              <a:t>Дата рождения:___________________________________________</a:t>
            </a:r>
          </a:p>
          <a:p>
            <a:pPr algn="ctr"/>
            <a:r>
              <a:rPr lang="ru-RU" sz="1300">
                <a:latin typeface="Times New Roman" pitchFamily="18" charset="0"/>
              </a:rPr>
              <a:t>Офтальмологический диагноз:______________________________________</a:t>
            </a:r>
          </a:p>
          <a:p>
            <a:pPr algn="ctr"/>
            <a:r>
              <a:rPr lang="ru-RU" sz="1300">
                <a:latin typeface="Times New Roman" pitchFamily="18" charset="0"/>
              </a:rPr>
              <a:t>____________________________Острота зрения________________</a:t>
            </a:r>
          </a:p>
          <a:p>
            <a:pPr algn="ctr"/>
            <a:r>
              <a:rPr lang="ru-RU" sz="1300">
                <a:latin typeface="Times New Roman" pitchFamily="18" charset="0"/>
              </a:rPr>
              <a:t>Сопутствующий диагноз:_____________________________________________</a:t>
            </a:r>
          </a:p>
          <a:p>
            <a:pPr algn="ctr" eaLnBrk="0" hangingPunct="0"/>
            <a:endParaRPr lang="ru-RU" sz="1300">
              <a:latin typeface="Times New Roman" pitchFamily="18" charset="0"/>
            </a:endParaRPr>
          </a:p>
        </p:txBody>
      </p:sp>
      <p:sp>
        <p:nvSpPr>
          <p:cNvPr id="3891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898"/>
            <a:ext cx="6858000" cy="8478203"/>
          </a:xfrm>
          <a:prstGeom prst="rect">
            <a:avLst/>
          </a:prstGeom>
        </p:spPr>
      </p:pic>
      <p:graphicFrame>
        <p:nvGraphicFramePr>
          <p:cNvPr id="39983" name="Group 47"/>
          <p:cNvGraphicFramePr>
            <a:graphicFrameLocks noGrp="1"/>
          </p:cNvGraphicFramePr>
          <p:nvPr>
            <p:ph/>
          </p:nvPr>
        </p:nvGraphicFramePr>
        <p:xfrm>
          <a:off x="342900" y="366713"/>
          <a:ext cx="6326188" cy="7330440"/>
        </p:xfrm>
        <a:graphic>
          <a:graphicData uri="http://schemas.openxmlformats.org/drawingml/2006/table">
            <a:tbl>
              <a:tblPr/>
              <a:tblGrid>
                <a:gridCol w="3590925"/>
                <a:gridCol w="719138"/>
                <a:gridCol w="647700"/>
                <a:gridCol w="576262"/>
                <a:gridCol w="792163"/>
              </a:tblGrid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 развития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0" marR="0" lvl="0" indent="-4445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</a:t>
                      </a:r>
                    </a:p>
                    <a:p>
                      <a:pPr marL="444500" marR="0" lvl="0" indent="-4445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Выше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Примеч-я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9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здоровья___________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Антропометрические показатели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Вес_______Рост______Окр.гол.______Окр.гр.кл.______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движений: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моторика;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прыжки в длину с места;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сохранение статичного равновесия;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отбивание мяча об пол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с преодолением препятствий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Владеет КГН и понимает их необходимость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развитие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вступить в общение с кем бы то ни было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ориентироваться на поставленную перед группой задачу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в паре с другим ребенком выполнять задание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руководить группой детей, выполнять роль лидера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положительного поведенческого опыта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спокойно реагировать на неудачу, самостоятельно исправлять ошибки, принимать помощь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найти занятие, соответствующее собственному желанию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цвета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формы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величины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пространственных отношений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сюжетных изображений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Ориентировка в пространстве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 представления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Психическое развитие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Психоэмоциональное состояние ребенка: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-отсутствие или присутствие  напряженности, 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-открыт для контакта, активен, пассивен_______________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-умение пользоваться выразительными средствами речи, 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видеть, слышать, чувствовать другого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планировать свою работу и сосредоточенно действовать без отвлечений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6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898"/>
            <a:ext cx="6858000" cy="8478203"/>
          </a:xfrm>
          <a:prstGeom prst="rect">
            <a:avLst/>
          </a:prstGeom>
        </p:spPr>
      </p:pic>
      <p:graphicFrame>
        <p:nvGraphicFramePr>
          <p:cNvPr id="80932" name="Group 36"/>
          <p:cNvGraphicFramePr>
            <a:graphicFrameLocks noGrp="1"/>
          </p:cNvGraphicFramePr>
          <p:nvPr>
            <p:ph/>
          </p:nvPr>
        </p:nvGraphicFramePr>
        <p:xfrm>
          <a:off x="342900" y="366713"/>
          <a:ext cx="6172200" cy="7212013"/>
        </p:xfrm>
        <a:graphic>
          <a:graphicData uri="http://schemas.openxmlformats.org/drawingml/2006/table">
            <a:tbl>
              <a:tblPr/>
              <a:tblGrid>
                <a:gridCol w="4067175"/>
                <a:gridCol w="646113"/>
                <a:gridCol w="419100"/>
                <a:gridCol w="419100"/>
                <a:gridCol w="620712"/>
              </a:tblGrid>
              <a:tr h="72120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Осведомленность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Овладение мыслительными операциями: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сравнение(сходства и различия предметов)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обобщение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Память:  преобладает______________________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Слуховая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Зрительная 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Помехоустойчивость 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Осуществляет деятельность по образцам и правилам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понять инструкцию и последовательно ее выполнять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Мелкая моторика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 деятельность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игровой деятельности в соответствии с этапами ее развития (предметно- манипулятивная игра, сюжетная игра, сюжетно- ролевая игра)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включаться в игру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действовать в соответствии с ролью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 детьми в игре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речи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Диагноз логопеда__________________________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_________________________________________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13.2.Умение правильно произносить все звуки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13.3.Грамматически правильное построение   предложений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13.4.Умение составлять связный рассказ по серии картинок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13.5.Умение использовать в речи обобщающие слова, анонимы, сравнения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13.6.Умение вести диалог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13.7.Сформированность звукового анализа слова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13.8.Знание букв русского алфавита___________________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13.9.Начальные навыки чтения_______________________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13.10.Математические умения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2286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Музыкально-эстетическое развитие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14.1.Умение эмоционально воспринимать содержание музыкальных произведений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14.2.Наличие спектра умений для публичных       выступлений (владение голосом, выразительность, отсутствие страха и напряженности)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14.3.Создание художественных образов выразительными средствами (цвет, композиция, форма) в изодеятельности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14.4.Способность к созданию нового рисунка, который отличается оригинальностью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7" name="Text Box 37"/>
          <p:cNvSpPr txBox="1">
            <a:spLocks noChangeArrowheads="1"/>
          </p:cNvSpPr>
          <p:nvPr/>
        </p:nvSpPr>
        <p:spPr bwMode="auto">
          <a:xfrm>
            <a:off x="333375" y="7740650"/>
            <a:ext cx="61912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latin typeface="Times New Roman" pitchFamily="18" charset="0"/>
              </a:rPr>
              <a:t>Педагог- психолог:___________________________            Соц. Педагог:____________________________</a:t>
            </a:r>
          </a:p>
          <a:p>
            <a:r>
              <a:rPr lang="ru-RU" sz="1000">
                <a:latin typeface="Times New Roman" pitchFamily="18" charset="0"/>
              </a:rPr>
              <a:t>Учитель-дефектолог:_________________________            Логопед:________________________________</a:t>
            </a:r>
          </a:p>
          <a:p>
            <a:r>
              <a:rPr lang="ru-RU" sz="1000">
                <a:latin typeface="Times New Roman" pitchFamily="18" charset="0"/>
              </a:rPr>
              <a:t>Инструктор по физвоспитанию:______________________Инструктор по изодеятнльности:____________</a:t>
            </a:r>
          </a:p>
          <a:p>
            <a:r>
              <a:rPr lang="ru-RU" sz="1000">
                <a:latin typeface="Times New Roman" pitchFamily="18" charset="0"/>
              </a:rPr>
              <a:t>Воспитатели:______________________________________Муз. руководитель:_______________________</a:t>
            </a:r>
          </a:p>
          <a:p>
            <a:r>
              <a:rPr lang="ru-RU" sz="1000">
                <a:latin typeface="Times New Roman" pitchFamily="18" charset="0"/>
              </a:rPr>
              <a:t>Дата заполнения ________________</a:t>
            </a:r>
          </a:p>
          <a:p>
            <a:r>
              <a:rPr lang="ru-RU" sz="1000">
                <a:latin typeface="Times New Roman" pitchFamily="18" charset="0"/>
              </a:rPr>
              <a:t/>
            </a:r>
            <a:br>
              <a:rPr lang="ru-RU" sz="1000">
                <a:latin typeface="Times New Roman" pitchFamily="18" charset="0"/>
              </a:rPr>
            </a:br>
            <a:endParaRPr lang="ru-RU" sz="1000">
              <a:latin typeface="Times New Roman" pitchFamily="18" charset="0"/>
            </a:endParaRPr>
          </a:p>
        </p:txBody>
      </p:sp>
      <p:sp>
        <p:nvSpPr>
          <p:cNvPr id="4097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6147" name="WordArt 11"/>
          <p:cNvSpPr>
            <a:spLocks noChangeArrowheads="1" noChangeShapeType="1" noTextEdit="1"/>
          </p:cNvSpPr>
          <p:nvPr/>
        </p:nvSpPr>
        <p:spPr bwMode="auto">
          <a:xfrm>
            <a:off x="2708275" y="504825"/>
            <a:ext cx="2279650" cy="32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Предисловие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779588" y="933450"/>
            <a:ext cx="4216400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49" name="Прямоугольник 3"/>
          <p:cNvSpPr>
            <a:spLocks noChangeArrowheads="1"/>
          </p:cNvSpPr>
          <p:nvPr/>
        </p:nvSpPr>
        <p:spPr bwMode="auto">
          <a:xfrm>
            <a:off x="1857375" y="1500188"/>
            <a:ext cx="3429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Уважаемые  коллеги!</a:t>
            </a:r>
          </a:p>
          <a:p>
            <a:pPr algn="ctr">
              <a:spcBef>
                <a:spcPct val="50000"/>
              </a:spcBef>
            </a:pPr>
            <a:endParaRPr lang="ru-RU" sz="1400">
              <a:latin typeface="Times New Roman" pitchFamily="18" charset="0"/>
            </a:endParaRPr>
          </a:p>
        </p:txBody>
      </p:sp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500063" y="1928813"/>
            <a:ext cx="6072187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r"/>
            <a:endParaRPr lang="ru-RU" sz="1400" i="1">
              <a:latin typeface="Times New Roman" pitchFamily="18" charset="0"/>
            </a:endParaRPr>
          </a:p>
          <a:p>
            <a:pPr indent="361950" algn="just"/>
            <a:r>
              <a:rPr lang="ru-RU" sz="1400" i="1">
                <a:latin typeface="Times New Roman" pitchFamily="18" charset="0"/>
              </a:rPr>
              <a:t>Мы рады представить Вашему вниманию четвертый номер журнала «Разноцветный детский сад», который посвящен  оздоровительной работе в условиях дошкольного учреждения.</a:t>
            </a:r>
          </a:p>
          <a:p>
            <a:pPr indent="361950" algn="just"/>
            <a:r>
              <a:rPr lang="ru-RU" sz="1400" i="1">
                <a:latin typeface="Times New Roman" pitchFamily="18" charset="0"/>
              </a:rPr>
              <a:t>Использование современных программ и здоровьесберегающих технологий  стало неотъемлемой частью функционирования каждого детского сада. Задачи физкультурно- оздоровительной направленности являются приоритетными и ежегодно решаются на базе любого образовательного учреждения.</a:t>
            </a:r>
          </a:p>
          <a:p>
            <a:pPr indent="361950" algn="just"/>
            <a:r>
              <a:rPr lang="ru-RU" sz="1400" i="1">
                <a:latin typeface="Times New Roman" pitchFamily="18" charset="0"/>
              </a:rPr>
              <a:t>Каждое ДОУ  подходит к проблеме профилактики и укрепления здоровья воспитанников индивидуально, исходя из особенностей кадрового состава и материально- технического оснащения учреждения. Большую роль играет  творческий потенциал педагогического коллектива, желание осваивать новые оздоровительные методики, стремление к самообразованию и самосовершенствованию. Однако, главным остается ориентированность на конечный результат в процессе которого происходит улучшение состояния здоровья наших воспитанников.  Даже традиционная правильно организованная система  закаливания или витаминотерапия приносят качественные результаты, если педагоги относятся к данной проблеме добросовестно.</a:t>
            </a:r>
          </a:p>
          <a:p>
            <a:pPr indent="361950" algn="just"/>
            <a:r>
              <a:rPr lang="ru-RU" sz="1400" i="1">
                <a:latin typeface="Times New Roman" pitchFamily="18" charset="0"/>
              </a:rPr>
              <a:t>На страницах издания Вы можете познакомиться с опытом работы образовательных учреждений по оздоровлению детей и  профилактике заболевания педагогов.</a:t>
            </a:r>
          </a:p>
          <a:p>
            <a:pPr indent="361950" algn="just"/>
            <a:r>
              <a:rPr lang="ru-RU" sz="1400" i="1">
                <a:latin typeface="Times New Roman" pitchFamily="18" charset="0"/>
              </a:rPr>
              <a:t>В связи с окончанием учебного года в рубрике «На планете семья» Вам предоставлены результаты анкетирования родителей ДОУ по вопросам</a:t>
            </a:r>
            <a:r>
              <a:rPr lang="ru-RU" sz="1400" i="1">
                <a:latin typeface="Times New Roman" pitchFamily="18" charset="0"/>
                <a:cs typeface="Times New Roman" pitchFamily="18" charset="0"/>
              </a:rPr>
              <a:t> выявления уровня удовлетворенности потребителей образовательных услуг подготовкой воспитанников подготовительных групп к школьному обучению.</a:t>
            </a:r>
          </a:p>
          <a:p>
            <a:pPr indent="361950" algn="just"/>
            <a:r>
              <a:rPr lang="ru-RU" sz="1400" i="1">
                <a:latin typeface="Times New Roman" pitchFamily="18" charset="0"/>
                <a:cs typeface="Times New Roman" pitchFamily="18" charset="0"/>
              </a:rPr>
              <a:t>Мы желаем Вам успехов в работе и отличного самочувствия!</a:t>
            </a:r>
          </a:p>
          <a:p>
            <a:pPr indent="361950" algn="r"/>
            <a:r>
              <a:rPr lang="ru-RU" sz="1400" i="1">
                <a:latin typeface="Times New Roman" pitchFamily="18" charset="0"/>
                <a:cs typeface="Times New Roman" pitchFamily="18" charset="0"/>
              </a:rPr>
              <a:t>Редакция</a:t>
            </a:r>
            <a:endParaRPr lang="ru-RU" sz="1400" i="1">
              <a:latin typeface="Times New Roman" pitchFamily="18" charset="0"/>
            </a:endParaRPr>
          </a:p>
        </p:txBody>
      </p:sp>
      <p:sp>
        <p:nvSpPr>
          <p:cNvPr id="6151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428625" y="1214438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latin typeface="Monotype Corsiva" pitchFamily="66" charset="0"/>
              </a:rPr>
              <a:t>Создание условий  для воспитания здорового ребенка</a:t>
            </a:r>
            <a:endParaRPr lang="ru-RU" sz="2000">
              <a:latin typeface="Monotype Corsiva" pitchFamily="66" charset="0"/>
            </a:endParaRPr>
          </a:p>
        </p:txBody>
      </p:sp>
      <p:sp>
        <p:nvSpPr>
          <p:cNvPr id="41988" name="Text Box 2"/>
          <p:cNvSpPr txBox="1">
            <a:spLocks noChangeArrowheads="1"/>
          </p:cNvSpPr>
          <p:nvPr/>
        </p:nvSpPr>
        <p:spPr bwMode="auto">
          <a:xfrm>
            <a:off x="457200" y="2286000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428625" y="2786063"/>
            <a:ext cx="6096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Мы считаем, что самым главным направлением является защита, сохранение и развитие здоровья ребенка.</a:t>
            </a:r>
            <a:endParaRPr lang="ru-RU" sz="1300">
              <a:latin typeface="Times New Roman" pitchFamily="18" charset="0"/>
            </a:endParaRP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связи с этим активизируем поиск таких подходов к оздоровлению, воспитанию и развитию детей средствами физкультуры, которые способны не только совершенствовать их физические качества, но и развивать умственные и познавательные способности.  Организация «правильной» предметно- пространственной среды- вот с чего необходимо было начать. Педагогами нашего МДОУ «Детский сад №72» на протяжении трех лет создавалась предметно - развивающая среда, которая соответствует правилам охраны жизни и здоровья дошкольников. Отвечает анатомо - физиологическим особенностям детей, является многофункциональной практичной, экономичной, доступной и привлекательной для детей.</a:t>
            </a:r>
            <a:endParaRPr lang="ru-RU" sz="1300">
              <a:latin typeface="Times New Roman" pitchFamily="18" charset="0"/>
            </a:endParaRP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Создание условий для оздоровительной работы с детьми мы рассматриваем с позиций медицинской экологии.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Медицинская экология рассматривает проблемы влияния факторов внешней среды на здоровье человека. В ДОУ созданы комфортные условия для воспитанников с учетом положительного воздействия на здоровье цвета, света, растений, развивающей среды. Во всех группах и помещениях ДОУ было заменено освещение на люминесцентное,  что заметно повлияло на снижение раздражительности, гиперактивности  и усталости у детей.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Цвет – важнейший элемент интерьера. Именно гармоничное сочетание красок в окружающей жизни ребенка лежит в основе его комфортного существования. В группах в цветовой окраске стен и мебели преобладают статичные цвета ( зеленый, желто-зеленый, оливковый) и пастельные тона (салатный, светло-голубой, лиловый) которые положительно воздействуют на эмоциональный настрой ребенка.</a:t>
            </a:r>
            <a:endParaRPr lang="ru-RU" sz="1300">
              <a:latin typeface="Times New Roman" pitchFamily="18" charset="0"/>
            </a:endParaRPr>
          </a:p>
        </p:txBody>
      </p:sp>
      <p:sp>
        <p:nvSpPr>
          <p:cNvPr id="41990" name="WordArt 11"/>
          <p:cNvSpPr>
            <a:spLocks noChangeArrowheads="1" noChangeShapeType="1" noTextEdit="1"/>
          </p:cNvSpPr>
          <p:nvPr/>
        </p:nvSpPr>
        <p:spPr bwMode="auto">
          <a:xfrm>
            <a:off x="571500" y="357188"/>
            <a:ext cx="3960813" cy="401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Школа   руководителя</a:t>
            </a:r>
          </a:p>
        </p:txBody>
      </p:sp>
      <p:sp>
        <p:nvSpPr>
          <p:cNvPr id="41991" name="Line 11"/>
          <p:cNvSpPr>
            <a:spLocks noChangeShapeType="1"/>
          </p:cNvSpPr>
          <p:nvPr/>
        </p:nvSpPr>
        <p:spPr bwMode="auto">
          <a:xfrm>
            <a:off x="357188" y="785813"/>
            <a:ext cx="4321175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2" name="Picture 9" descr="IMG_00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42875"/>
            <a:ext cx="13477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3" name="Text Box 10"/>
          <p:cNvSpPr txBox="1">
            <a:spLocks noChangeArrowheads="1"/>
          </p:cNvSpPr>
          <p:nvPr/>
        </p:nvSpPr>
        <p:spPr bwMode="auto">
          <a:xfrm>
            <a:off x="4857750" y="1928813"/>
            <a:ext cx="165735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100">
                <a:latin typeface="Times New Roman" pitchFamily="18" charset="0"/>
              </a:rPr>
              <a:t>Заведующая                </a:t>
            </a:r>
            <a:r>
              <a:rPr lang="ru-RU" sz="1100" b="1" i="1">
                <a:latin typeface="Times New Roman" pitchFamily="18" charset="0"/>
              </a:rPr>
              <a:t>Конова Г.Б.             </a:t>
            </a:r>
            <a:r>
              <a:rPr lang="ru-RU" sz="1100">
                <a:latin typeface="Times New Roman" pitchFamily="18" charset="0"/>
              </a:rPr>
              <a:t>«Детский сад №72» г.Энгельса Саратовской области</a:t>
            </a:r>
          </a:p>
        </p:txBody>
      </p:sp>
      <p:sp>
        <p:nvSpPr>
          <p:cNvPr id="41994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39</a:t>
            </a:r>
          </a:p>
        </p:txBody>
      </p:sp>
      <p:sp>
        <p:nvSpPr>
          <p:cNvPr id="41995" name="Прямоугольник 10"/>
          <p:cNvSpPr>
            <a:spLocks noChangeArrowheads="1"/>
          </p:cNvSpPr>
          <p:nvPr/>
        </p:nvSpPr>
        <p:spPr bwMode="auto">
          <a:xfrm>
            <a:off x="500063" y="2000250"/>
            <a:ext cx="43576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Последнее время перед дошкольным образованием встает вопрос: какие направления должны стать приоритетными в работе руководителя и педагога ДОУ в современных условиях?</a:t>
            </a:r>
            <a:endParaRPr lang="ru-RU" sz="13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404813" y="304800"/>
            <a:ext cx="607218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«Пастбищем жизни» называл воздух древнегреческий врач Гиппократ. Мехносистема, порожденная современной цивилизацией, является источником загрязнения окружающей среды. Это негативно воздействует в первую очередь на работе органов дыхания.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В каждой группе нашего детского сада создан уголок живой природы, где помещены растения, животные и птицы.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Комнатные растения подобраны так, чтобы они являлись хорошим резервом для оздоровления окружающей среды в группах. В качестве живого фильтра наиболее эффективны хлорофитум, филодендрон, драцена, фикус, плющ и другие растения.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Создавая в группах фитоинтерьер,  мы руководствовались следующими правилами: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     не затемнять помещение;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     не загромождать окна и не мешать проникновению солнечного света.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lnSpc>
                <a:spcPct val="95000"/>
              </a:lnSpc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Для оздоровления воздушной среды используется проветривание, кварцевание.</a:t>
            </a:r>
            <a:endParaRPr lang="ru-RU" sz="1300">
              <a:latin typeface="Times New Roman" pitchFamily="18" charset="0"/>
            </a:endParaRPr>
          </a:p>
          <a:p>
            <a:pPr indent="266700" algn="just">
              <a:lnSpc>
                <a:spcPct val="95000"/>
              </a:lnSpc>
              <a:spcBef>
                <a:spcPct val="50000"/>
              </a:spcBef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В группах  оформлены «уголки здоровья» в которых в наличии имеются атрибуты и предметы для подвижных и спортивных игр, индивидуальной работы, самостоятельной двигательной активности детей. Уголки так же содержат разнообразный наглядный материал (альбомы, картотеки подвижных игр и т.д.) и оборудование для профилактики плоскостопия и нарушений осанки .</a:t>
            </a:r>
            <a:endParaRPr lang="ru-RU" sz="1300">
              <a:latin typeface="Times New Roman" pitchFamily="18" charset="0"/>
            </a:endParaRPr>
          </a:p>
        </p:txBody>
      </p:sp>
      <p:sp>
        <p:nvSpPr>
          <p:cNvPr id="43012" name="Rectangle 2049"/>
          <p:cNvSpPr>
            <a:spLocks noChangeArrowheads="1"/>
          </p:cNvSpPr>
          <p:nvPr/>
        </p:nvSpPr>
        <p:spPr bwMode="auto">
          <a:xfrm>
            <a:off x="381000" y="5105400"/>
            <a:ext cx="27368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</a:rPr>
              <a:t>Плоскостопие – это нарушение и понижение опорной функции стопы, ухудшение кровоснабжения, от чего появляются боли в ногах, иногда и судороги.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Уплотнение стопы влияет на положение таза и позвоночника, что ведет к нарушению осанки. Плоскостопие редко бывает врожденным. Оно развивается, если дети преждевременно (до 10 - 12 месяцев) начинают много стоять и передвигаться. </a:t>
            </a:r>
          </a:p>
        </p:txBody>
      </p:sp>
      <p:pic>
        <p:nvPicPr>
          <p:cNvPr id="43013" name="Picture 2050" descr="SDC118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5000625"/>
            <a:ext cx="3249613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2051"/>
          <p:cNvSpPr txBox="1">
            <a:spLocks noChangeArrowheads="1"/>
          </p:cNvSpPr>
          <p:nvPr/>
        </p:nvSpPr>
        <p:spPr bwMode="auto">
          <a:xfrm>
            <a:off x="381000" y="7696200"/>
            <a:ext cx="5976938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</a:rPr>
              <a:t>Вредно сказывается на формирование стопы длительное хождение детей по твердому грунту (асфальту) в мягкой, без каблука, обуви, так же плоскостопие может развиваться и в связи с перенесенными заболеваниями, травмами.</a:t>
            </a:r>
          </a:p>
          <a:p>
            <a:pPr indent="266700" algn="just">
              <a:spcBef>
                <a:spcPct val="50000"/>
              </a:spcBef>
            </a:pPr>
            <a:endParaRPr lang="ru-RU" sz="1300">
              <a:latin typeface="Times New Roman" pitchFamily="18" charset="0"/>
            </a:endParaRPr>
          </a:p>
        </p:txBody>
      </p:sp>
      <p:sp>
        <p:nvSpPr>
          <p:cNvPr id="4301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643313" y="2643188"/>
            <a:ext cx="28067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u-RU" sz="1300" b="1">
                <a:latin typeface="Times New Roman" pitchFamily="18" charset="0"/>
              </a:rPr>
              <a:t>                    Массаж стоп</a:t>
            </a:r>
            <a:endParaRPr lang="ru-RU" sz="1300">
              <a:latin typeface="Times New Roman" pitchFamily="18" charset="0"/>
            </a:endParaRP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       Ребенок садится на пол (ноги вытянуты). В течение 3-4 минут взрослый растирает стопы ребенка по направлению от пальцев к пяточной части, затем массирует голени – от стопы к коленному суставу. Растирание выполняется основанием ладони либо тыльной поверхностью полусогнутых пальцев. Массаж также можно</a:t>
            </a:r>
          </a:p>
        </p:txBody>
      </p:sp>
      <p:pic>
        <p:nvPicPr>
          <p:cNvPr id="44036" name="Picture 4" descr="SDC119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928938"/>
            <a:ext cx="3206750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28625" y="5214938"/>
            <a:ext cx="60483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</a:rPr>
              <a:t>проводить при появлении чувства усталости в ногах после напряженной мышечной работы.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Ребенок ложится на спину. Взрослый левой рукой охватывает ногу ребенка так, чтобы голень была между большим и указательным пальцами. Выполняя круговые движения большим пальцем правой руки, взрослый энергично растирает ступни (указательный и средний пальцы лежат на наружной поверхности стопы).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Важное значение имеют</a:t>
            </a:r>
            <a:r>
              <a:rPr lang="ru-RU" sz="1300" b="1">
                <a:latin typeface="Times New Roman" pitchFamily="18" charset="0"/>
              </a:rPr>
              <a:t> игры на укрепление мускулатуры ног и свода стопы:</a:t>
            </a:r>
          </a:p>
          <a:p>
            <a:pPr indent="355600" algn="just"/>
            <a:r>
              <a:rPr lang="ru-RU" sz="1300" b="1">
                <a:latin typeface="Times New Roman" pitchFamily="18" charset="0"/>
              </a:rPr>
              <a:t>Катание мяча</a:t>
            </a:r>
            <a:r>
              <a:rPr lang="ru-RU" sz="1300">
                <a:latin typeface="Times New Roman" pitchFamily="18" charset="0"/>
              </a:rPr>
              <a:t>. Ребенок садится на пол или табурет, ставит ступню на теннисный мячик и катает его то к носку, то к пятке двумя ногами попеременно.</a:t>
            </a:r>
            <a:endParaRPr lang="ru-RU" sz="1300" b="1">
              <a:latin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</a:rPr>
              <a:t>Эстафета «Загрузи машину».</a:t>
            </a:r>
            <a:endParaRPr lang="ru-RU" sz="1300" i="1">
              <a:latin typeface="Times New Roman" pitchFamily="18" charset="0"/>
            </a:endParaRPr>
          </a:p>
          <a:p>
            <a:pPr indent="355600" algn="just"/>
            <a:r>
              <a:rPr lang="ru-RU" sz="1300" i="1">
                <a:latin typeface="Times New Roman" pitchFamily="18" charset="0"/>
              </a:rPr>
              <a:t>Оборудование</a:t>
            </a:r>
            <a:r>
              <a:rPr lang="ru-RU" sz="1300">
                <a:latin typeface="Times New Roman" pitchFamily="18" charset="0"/>
              </a:rPr>
              <a:t>: машины, палочки, карандаши, фломастеры.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Дети стоят босиком, руки на поясе, спина прямая, пальцами ног поочередно берут палочки и передают их друг другу по цепочке, последний складывает в машину.</a:t>
            </a:r>
            <a:endParaRPr lang="ru-RU" sz="1300" i="1">
              <a:latin typeface="Times New Roman" pitchFamily="18" charset="0"/>
            </a:endParaRPr>
          </a:p>
          <a:p>
            <a:pPr indent="355600" algn="just"/>
            <a:r>
              <a:rPr lang="ru-RU" sz="1300" i="1">
                <a:latin typeface="Times New Roman" pitchFamily="18" charset="0"/>
              </a:rPr>
              <a:t>Усложненный вариант</a:t>
            </a:r>
            <a:r>
              <a:rPr lang="ru-RU" sz="1300">
                <a:latin typeface="Times New Roman" pitchFamily="18" charset="0"/>
              </a:rPr>
              <a:t>. Соревнуются две команды.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476250" y="179388"/>
            <a:ext cx="5976938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</a:rPr>
              <a:t>В дошкольном возрасте стопа у детей еще не сформирована и не поздно улучшить ее состояние и предотвратить формирование плоскостопия, т.е. улучшить состояние мышц и связок стопы. В целях предупреждения плоскостопия обувь детей не должна быть тесной, но должна иметь жесткий задник, эластичную подошву и каблук не выше 8 мм. Не следует так же дома ходить в теплой обуви, т.к. частый перегрев ног ослабляет связочный аппарат стопы. 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Хорошо укрепляют стопу ежедневные прохладные ванны, хождение босиком по рыхлой земле и неровной поверхности (гальке). При этом ребенок непроизвольно переносит тяжесть тела на нужный край стопы и поджимает пальцы, что способствует укреплению свода стопы.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В своей работе мы используем следующие</a:t>
            </a:r>
            <a:r>
              <a:rPr lang="ru-RU" sz="1300" b="1">
                <a:latin typeface="Times New Roman" pitchFamily="18" charset="0"/>
              </a:rPr>
              <a:t> упражнения, предупреждающие  развитие плоскостопия:</a:t>
            </a:r>
            <a:endParaRPr lang="ru-RU" sz="1300">
              <a:latin typeface="Times New Roman" pitchFamily="18" charset="0"/>
            </a:endParaRPr>
          </a:p>
        </p:txBody>
      </p:sp>
      <p:sp>
        <p:nvSpPr>
          <p:cNvPr id="44039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45059" name="Picture 3" descr="SDC1189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9725" y="5219700"/>
            <a:ext cx="215265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28625" y="357188"/>
            <a:ext cx="5976938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0" algn="l"/>
              </a:tabLst>
            </a:pPr>
            <a:r>
              <a:rPr lang="ru-RU" sz="1300" b="1">
                <a:latin typeface="Times New Roman" pitchFamily="18" charset="0"/>
              </a:rPr>
              <a:t>    Эстафета с палочкой.</a:t>
            </a:r>
            <a:endParaRPr lang="ru-RU" sz="1300" i="1">
              <a:latin typeface="Times New Roman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300" i="1">
                <a:latin typeface="Times New Roman" pitchFamily="18" charset="0"/>
              </a:rPr>
              <a:t>Оборудование:</a:t>
            </a:r>
            <a:r>
              <a:rPr lang="ru-RU" sz="1300">
                <a:latin typeface="Times New Roman" pitchFamily="18" charset="0"/>
              </a:rPr>
              <a:t> палочки длиной 20 см.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     Дети стоят в одну линию, плечо к плечу. Первый ребенок берет пальцам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ноги палочку и передает ее следующему участнику, не опуская на пол.</a:t>
            </a:r>
            <a:endParaRPr lang="ru-RU" sz="1300" i="1">
              <a:latin typeface="Times New Roman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300" i="1">
                <a:latin typeface="Times New Roman" pitchFamily="18" charset="0"/>
              </a:rPr>
              <a:t>Усложненный вариант</a:t>
            </a:r>
            <a:r>
              <a:rPr lang="ru-RU" sz="1300">
                <a:latin typeface="Times New Roman" pitchFamily="18" charset="0"/>
              </a:rPr>
              <a:t>. Соревнуются две команды.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В работе педагогов применяются</a:t>
            </a:r>
            <a:r>
              <a:rPr lang="ru-RU" sz="1300" b="1">
                <a:latin typeface="Times New Roman" pitchFamily="18" charset="0"/>
              </a:rPr>
              <a:t> игры на укрепление осанки, мышц спины и брюшного пресса:</a:t>
            </a:r>
          </a:p>
          <a:p>
            <a:pPr algn="just">
              <a:tabLst>
                <a:tab pos="0" algn="l"/>
              </a:tabLst>
            </a:pPr>
            <a:r>
              <a:rPr lang="ru-RU" sz="1300" b="1">
                <a:latin typeface="Times New Roman" pitchFamily="18" charset="0"/>
              </a:rPr>
              <a:t>    «Морская фигура»</a:t>
            </a:r>
            <a:endParaRPr lang="ru-RU" sz="1300">
              <a:latin typeface="Times New Roman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   Дети, взявшись за руки, образуют круг, стоя лицом к центру. Размахивая руками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вперед-назад, они произносят слова: «Волны качаются – раз, волны качаются 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два, волны качаются – три, на месте, фигура, замри!» После слова «замри» дети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принимают положение правильной осанки, стоя, сидя, опустившись  на колени.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Педагог выбирает лучшую «фигуру» - ребенка, который сумел принять и 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охранить положение правильной осанки. 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Правила: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принятую после слова «замри» позу нельзя менять;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при повторении игры необходимо найти новую позу;</a:t>
            </a: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ребенок, не сумевший сохранить положение правильной осанки, отходит в сторону и выполняет корригирующие упражнения по указанию педагога.</a:t>
            </a:r>
            <a:endParaRPr lang="ru-RU" sz="1300" b="1">
              <a:latin typeface="Times New Roman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300" b="1">
                <a:latin typeface="Times New Roman" pitchFamily="18" charset="0"/>
              </a:rPr>
              <a:t>   «Футбол»</a:t>
            </a:r>
            <a:endParaRPr lang="ru-RU" sz="1300">
              <a:latin typeface="Times New Roman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300">
                <a:latin typeface="Times New Roman" pitchFamily="18" charset="0"/>
              </a:rPr>
              <a:t>Дети лежат на животе по кругу, лицом в центр круга. Руки под подбородком, ноги вместе. Водящий бросает мяч любому игроку, тот отбивает его двумя руками, при этом, прогибаясь, поднимает голову и грудь. Ноги остаются прижатыми к полу.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33375" y="5364163"/>
            <a:ext cx="37433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b="1">
                <a:latin typeface="Times New Roman" pitchFamily="18" charset="0"/>
              </a:rPr>
              <a:t>     «Кораблики»</a:t>
            </a:r>
            <a:endParaRPr lang="ru-RU" sz="1300">
              <a:latin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</a:rPr>
              <a:t>Дети лежат на ковриках на животе. Руки под подбородком, ноги вместе. Перед лицом чашка с водой и лодочкой с парусом. Нужно прогнуться, поднимая голову и грудь, выдыхая спокойно воздух на лодочку. Дуть следует спокойно, чтобы лодочка поплыла, но не опрокинулась.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  На территории МДОУ мы организовали спортивную площадку, на которой установили бревно для равновесия, столбики, яма с песком для прыжков, и «дорожка здоровья» для профилактики плоскостопия.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  На асфальте территории ДОУ разработали игры – рисунки, которые являются одной из форм организации активности детей на воздухе, </a:t>
            </a:r>
          </a:p>
        </p:txBody>
      </p:sp>
      <p:sp>
        <p:nvSpPr>
          <p:cNvPr id="45062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60350" y="395288"/>
            <a:ext cx="6192838" cy="802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</a:rPr>
              <a:t>способной расширять их двигательный опыт и обогащать новыми              коордиционно - сложными движениями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Игры на асфальте не требуют специального оборудования и дополнительного места для проведения. Они многофункциональны и вариативны. В процессе их проведения совершенствуются разные виды движений, варьируются способы организаций детей. Это помогает педагогу интересно и эффективно провести утреннюю гимнастику, прогулку, физкультурные занятия, организовать самостоятельную деятельность и индивидуальную работу по развитию и совершенствованию двигательных навыков и умений.</a:t>
            </a:r>
          </a:p>
          <a:p>
            <a:pPr indent="355600" algn="just"/>
            <a:r>
              <a:rPr lang="ru-RU" sz="1300" b="1">
                <a:latin typeface="Times New Roman" pitchFamily="18" charset="0"/>
              </a:rPr>
              <a:t>Игры</a:t>
            </a:r>
          </a:p>
          <a:p>
            <a:pPr indent="355600" algn="just"/>
            <a:r>
              <a:rPr lang="ru-RU" sz="1300" b="1">
                <a:latin typeface="Times New Roman" pitchFamily="18" charset="0"/>
              </a:rPr>
              <a:t>«Воздушный шарик»</a:t>
            </a:r>
            <a:endParaRPr lang="ru-RU" sz="1300">
              <a:latin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</a:rPr>
              <a:t>На асфальте нарисован большой воздушный шар, внутри которого геометрические фигуры четырех видов (круги, ромбы, треугольники, квадраты) с порядковыми номерами и разного цвета.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Рисунок «Воздушный шарик» используется для проведения игр, игровых упражнений и эстафет в организованной и самостоятельной деятельности детей при фронтальном и поточном способе их организации. С целью повышения двигательной плотности физкультурно-оздоровительных мероприятий на асфальте можно нарисовать два или три воздушных шарика.</a:t>
            </a:r>
            <a:endParaRPr lang="ru-RU" sz="1300" b="1" i="1">
              <a:latin typeface="Times New Roman" pitchFamily="18" charset="0"/>
            </a:endParaRPr>
          </a:p>
          <a:p>
            <a:pPr indent="355600" algn="just"/>
            <a:r>
              <a:rPr lang="ru-RU" sz="1300" b="1" i="1">
                <a:latin typeface="Times New Roman" pitchFamily="18" charset="0"/>
              </a:rPr>
              <a:t>«Найди свое место»</a:t>
            </a:r>
            <a:r>
              <a:rPr lang="ru-RU" sz="1300">
                <a:latin typeface="Times New Roman" pitchFamily="18" charset="0"/>
              </a:rPr>
              <a:t> (3-7 лет). Дети передвигаются вокруг шарика, выполняя задания: по команде «Треугольники!» стараются встать на треугольники, по команде «Круги!» занимают круги и т.д. При каждом повторении игры способ передвижения детей меняется, а педагог называет новые фигуры (цифры, цвета).</a:t>
            </a:r>
          </a:p>
          <a:p>
            <a:pPr indent="355600" algn="just"/>
            <a:r>
              <a:rPr lang="ru-RU" sz="1300" b="1">
                <a:latin typeface="Times New Roman" pitchFamily="18" charset="0"/>
              </a:rPr>
              <a:t>«Цветок»</a:t>
            </a:r>
            <a:endParaRPr lang="ru-RU" sz="1300">
              <a:latin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</a:rPr>
              <a:t>Данный рисунок интересен для организации индивидуальной и коллективной деятельности детей. Количество цифр определяется программными задачами обучения с учетом зоны ближайшего развития детей.</a:t>
            </a:r>
            <a:endParaRPr lang="ru-RU" sz="1300" b="1" i="1">
              <a:latin typeface="Times New Roman" pitchFamily="18" charset="0"/>
            </a:endParaRPr>
          </a:p>
          <a:p>
            <a:pPr indent="355600" algn="just"/>
            <a:r>
              <a:rPr lang="ru-RU" sz="1300" b="1" i="1">
                <a:latin typeface="Times New Roman" pitchFamily="18" charset="0"/>
              </a:rPr>
              <a:t>«Кто быстрее?»</a:t>
            </a:r>
            <a:r>
              <a:rPr lang="ru-RU" sz="1300">
                <a:latin typeface="Times New Roman" pitchFamily="18" charset="0"/>
              </a:rPr>
              <a:t>(6-7 лет). Дети делятся на команды. По сигналу первый участник каждой команды начинает передвигаться прыжками от цифры 1 до цифры 15. Как только он достигнет цифры 15, стартует следующий игрок. Игра заканчивается когда вся команда доберется до последней цифры.</a:t>
            </a:r>
            <a:endParaRPr lang="ru-RU" sz="1300" b="1">
              <a:latin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</a:rPr>
              <a:t>«Солнышко с косичками»</a:t>
            </a:r>
            <a:endParaRPr lang="ru-RU" sz="1300">
              <a:latin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</a:rPr>
              <a:t>Игра «Солнышко с косичками» позволяет организовать фронтальную деятельность детей. Количество нарисованных косичек-лучей должно соответствовать числу детей в подгруппе.</a:t>
            </a:r>
            <a:endParaRPr lang="ru-RU" sz="1300" b="1" i="1">
              <a:latin typeface="Times New Roman" pitchFamily="18" charset="0"/>
            </a:endParaRPr>
          </a:p>
          <a:p>
            <a:pPr indent="355600" algn="just"/>
            <a:r>
              <a:rPr lang="ru-RU" sz="1300" b="1" i="1">
                <a:latin typeface="Times New Roman" pitchFamily="18" charset="0"/>
              </a:rPr>
              <a:t>«Поменяйся местами!»</a:t>
            </a:r>
            <a:r>
              <a:rPr lang="ru-RU" sz="1300">
                <a:latin typeface="Times New Roman" pitchFamily="18" charset="0"/>
              </a:rPr>
              <a:t>(2-7 лет). Каждый ребенок становится на бантик, водящий в центре. По сигналу «Зеленые!» дети, стоящие на бантиках зеленого цвета, начинают меняться местами между собой; по команде «Синие!» меняются местами дети только с синими бантиками и т.д. Водящий должен успеть занять пустой бант. </a:t>
            </a:r>
          </a:p>
        </p:txBody>
      </p:sp>
      <p:sp>
        <p:nvSpPr>
          <p:cNvPr id="4608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404813" y="395288"/>
            <a:ext cx="597693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</a:rPr>
              <a:t>Ребенок, оставшийся без места, становится новым водящим.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Итогом физкультурно- оздоровительной работы стал смотр- конкурс на лучший физкультурный уголок группы проведенный в ДОУ.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Смотр-конкурс показал, что в ДОУ созданы условия для двигательной активности детей дошкольного возраста, развивается творческий потенциал педагогов и заинтересованность родителей в воспитании здорового образа жизни детей. Имеется большое разнообразие атрибутов, предметов, красочно оформлены маски-шапочки для игр, изготовлены дорожки «здоровья» для профилактики плоскостопия, оформлены альбомы (песни, стихи, загадки о видах спорта, сказки о здоровье, опыты и т.д.).</a:t>
            </a:r>
          </a:p>
          <a:p>
            <a:pPr indent="355600" algn="just">
              <a:spcBef>
                <a:spcPct val="50000"/>
              </a:spcBef>
            </a:pPr>
            <a:endParaRPr lang="ru-RU" sz="1300">
              <a:latin typeface="Times New Roman" pitchFamily="18" charset="0"/>
            </a:endParaRPr>
          </a:p>
        </p:txBody>
      </p:sp>
      <p:pic>
        <p:nvPicPr>
          <p:cNvPr id="47108" name="Picture 5" descr="SDC119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0575" y="2484438"/>
            <a:ext cx="3224213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7"/>
          <p:cNvSpPr txBox="1">
            <a:spLocks noChangeArrowheads="1"/>
          </p:cNvSpPr>
          <p:nvPr/>
        </p:nvSpPr>
        <p:spPr bwMode="auto">
          <a:xfrm>
            <a:off x="404813" y="4643438"/>
            <a:ext cx="6048375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Times New Roman" pitchFamily="18" charset="0"/>
              </a:rPr>
              <a:t>Положение</a:t>
            </a:r>
          </a:p>
          <a:p>
            <a:pPr algn="ctr"/>
            <a:r>
              <a:rPr lang="ru-RU" sz="1300" b="1">
                <a:latin typeface="Times New Roman" pitchFamily="18" charset="0"/>
              </a:rPr>
              <a:t>о проведении  осмотра – конкурса на лучший </a:t>
            </a:r>
          </a:p>
          <a:p>
            <a:pPr algn="ctr"/>
            <a:r>
              <a:rPr lang="ru-RU" sz="1300" b="1">
                <a:latin typeface="Times New Roman" pitchFamily="18" charset="0"/>
              </a:rPr>
              <a:t>физкультурный уголок среди групп ДОУ.</a:t>
            </a:r>
            <a:endParaRPr lang="ru-RU" sz="1300" b="1" u="sng">
              <a:latin typeface="Times New Roman" pitchFamily="18" charset="0"/>
            </a:endParaRPr>
          </a:p>
          <a:p>
            <a:pPr algn="just"/>
            <a:r>
              <a:rPr lang="ru-RU" sz="1200" b="1" u="sng">
                <a:latin typeface="Times New Roman" pitchFamily="18" charset="0"/>
              </a:rPr>
              <a:t>Цели и задачи</a:t>
            </a:r>
            <a:r>
              <a:rPr lang="ru-RU" sz="1200" u="sng">
                <a:latin typeface="Times New Roman" pitchFamily="18" charset="0"/>
              </a:rPr>
              <a:t>:</a:t>
            </a:r>
            <a:endParaRPr lang="ru-RU" sz="1200">
              <a:latin typeface="Times New Roman" pitchFamily="18" charset="0"/>
            </a:endParaRPr>
          </a:p>
          <a:p>
            <a:pPr lvl="1" algn="just"/>
            <a:r>
              <a:rPr lang="ru-RU" sz="1200">
                <a:latin typeface="Times New Roman" pitchFamily="18" charset="0"/>
              </a:rPr>
              <a:t>Создание условий для самостоятельной двигательной деятельности детей в группах.</a:t>
            </a:r>
          </a:p>
          <a:p>
            <a:pPr lvl="1" algn="just"/>
            <a:r>
              <a:rPr lang="ru-RU" sz="1200">
                <a:latin typeface="Times New Roman" pitchFamily="18" charset="0"/>
              </a:rPr>
              <a:t>Пробуждение воспитателей к творческой деятельности.</a:t>
            </a:r>
          </a:p>
          <a:p>
            <a:pPr lvl="1" algn="just"/>
            <a:r>
              <a:rPr lang="ru-RU" sz="1200">
                <a:latin typeface="Times New Roman" pitchFamily="18" charset="0"/>
              </a:rPr>
              <a:t>Привлечение родителей воспитанников к проблемам физического воспитания.</a:t>
            </a:r>
            <a:endParaRPr lang="ru-RU" sz="1200" b="1" u="sng">
              <a:latin typeface="Times New Roman" pitchFamily="18" charset="0"/>
            </a:endParaRPr>
          </a:p>
          <a:p>
            <a:pPr algn="just"/>
            <a:r>
              <a:rPr lang="ru-RU" sz="1200" b="1" u="sng">
                <a:latin typeface="Times New Roman" pitchFamily="18" charset="0"/>
              </a:rPr>
              <a:t>Участники конкурса</a:t>
            </a:r>
            <a:r>
              <a:rPr lang="ru-RU" sz="1200" u="sng">
                <a:latin typeface="Times New Roman" pitchFamily="18" charset="0"/>
              </a:rPr>
              <a:t>:</a:t>
            </a:r>
            <a:endParaRPr lang="ru-RU" sz="1200">
              <a:latin typeface="Times New Roman" pitchFamily="18" charset="0"/>
            </a:endParaRPr>
          </a:p>
          <a:p>
            <a:pPr lvl="1" algn="just"/>
            <a:r>
              <a:rPr lang="ru-RU" sz="1200">
                <a:latin typeface="Times New Roman" pitchFamily="18" charset="0"/>
              </a:rPr>
              <a:t>В конкурсе принимают участие педагоги и родители воспитанников всех возрастных групп.</a:t>
            </a:r>
            <a:endParaRPr lang="ru-RU" sz="1200" b="1" u="sng">
              <a:latin typeface="Times New Roman" pitchFamily="18" charset="0"/>
            </a:endParaRPr>
          </a:p>
          <a:p>
            <a:pPr algn="just"/>
            <a:r>
              <a:rPr lang="ru-RU" sz="1200" b="1" u="sng">
                <a:latin typeface="Times New Roman" pitchFamily="18" charset="0"/>
              </a:rPr>
              <a:t>Сроки проведения конкурса</a:t>
            </a:r>
            <a:r>
              <a:rPr lang="ru-RU" sz="1200" u="sng">
                <a:latin typeface="Times New Roman" pitchFamily="18" charset="0"/>
              </a:rPr>
              <a:t>:</a:t>
            </a:r>
            <a:endParaRPr lang="ru-RU" sz="1200">
              <a:latin typeface="Times New Roman" pitchFamily="18" charset="0"/>
            </a:endParaRPr>
          </a:p>
          <a:p>
            <a:pPr lvl="1" algn="just"/>
            <a:r>
              <a:rPr lang="ru-RU" sz="1200">
                <a:latin typeface="Times New Roman" pitchFamily="18" charset="0"/>
              </a:rPr>
              <a:t>Конкурс проводится с «</a:t>
            </a:r>
            <a:r>
              <a:rPr lang="ru-RU" sz="1200" u="sng">
                <a:latin typeface="Times New Roman" pitchFamily="18" charset="0"/>
              </a:rPr>
              <a:t> 19 </a:t>
            </a:r>
            <a:r>
              <a:rPr lang="ru-RU" sz="1200">
                <a:latin typeface="Times New Roman" pitchFamily="18" charset="0"/>
              </a:rPr>
              <a:t>» по «</a:t>
            </a:r>
            <a:r>
              <a:rPr lang="ru-RU" sz="1200" u="sng">
                <a:latin typeface="Times New Roman" pitchFamily="18" charset="0"/>
              </a:rPr>
              <a:t> 23 </a:t>
            </a:r>
            <a:r>
              <a:rPr lang="ru-RU" sz="1200">
                <a:latin typeface="Times New Roman" pitchFamily="18" charset="0"/>
              </a:rPr>
              <a:t>» </a:t>
            </a:r>
            <a:r>
              <a:rPr lang="ru-RU" sz="1200" u="sng">
                <a:latin typeface="Times New Roman" pitchFamily="18" charset="0"/>
              </a:rPr>
              <a:t> 10 </a:t>
            </a:r>
            <a:r>
              <a:rPr lang="ru-RU" sz="1200">
                <a:latin typeface="Times New Roman" pitchFamily="18" charset="0"/>
              </a:rPr>
              <a:t>   </a:t>
            </a:r>
            <a:r>
              <a:rPr lang="ru-RU" sz="1200" u="sng">
                <a:latin typeface="Times New Roman" pitchFamily="18" charset="0"/>
              </a:rPr>
              <a:t> 2009 </a:t>
            </a:r>
            <a:r>
              <a:rPr lang="ru-RU" sz="1200">
                <a:latin typeface="Times New Roman" pitchFamily="18" charset="0"/>
              </a:rPr>
              <a:t>г. </a:t>
            </a:r>
          </a:p>
          <a:p>
            <a:pPr lvl="1" algn="just"/>
            <a:r>
              <a:rPr lang="ru-RU" sz="1200">
                <a:latin typeface="Times New Roman" pitchFamily="18" charset="0"/>
              </a:rPr>
              <a:t>Все физкультурные уголки подготовить до «</a:t>
            </a:r>
            <a:r>
              <a:rPr lang="ru-RU" sz="1200" u="sng">
                <a:latin typeface="Times New Roman" pitchFamily="18" charset="0"/>
              </a:rPr>
              <a:t> 19 </a:t>
            </a:r>
            <a:r>
              <a:rPr lang="ru-RU" sz="1200">
                <a:latin typeface="Times New Roman" pitchFamily="18" charset="0"/>
              </a:rPr>
              <a:t>»  </a:t>
            </a:r>
            <a:r>
              <a:rPr lang="ru-RU" sz="1200" u="sng">
                <a:latin typeface="Times New Roman" pitchFamily="18" charset="0"/>
              </a:rPr>
              <a:t>  10 </a:t>
            </a:r>
            <a:r>
              <a:rPr lang="ru-RU" sz="1200">
                <a:latin typeface="Times New Roman" pitchFamily="18" charset="0"/>
              </a:rPr>
              <a:t>  </a:t>
            </a:r>
            <a:r>
              <a:rPr lang="ru-RU" sz="1200" u="sng">
                <a:latin typeface="Times New Roman" pitchFamily="18" charset="0"/>
              </a:rPr>
              <a:t> 2009 </a:t>
            </a:r>
            <a:r>
              <a:rPr lang="ru-RU" sz="1200">
                <a:latin typeface="Times New Roman" pitchFamily="18" charset="0"/>
              </a:rPr>
              <a:t>г.</a:t>
            </a:r>
          </a:p>
          <a:p>
            <a:pPr lvl="1" algn="just"/>
            <a:r>
              <a:rPr lang="ru-RU" sz="1200">
                <a:latin typeface="Times New Roman" pitchFamily="18" charset="0"/>
              </a:rPr>
              <a:t>Подведение итогов «</a:t>
            </a:r>
            <a:r>
              <a:rPr lang="ru-RU" sz="1200" u="sng">
                <a:latin typeface="Times New Roman" pitchFamily="18" charset="0"/>
              </a:rPr>
              <a:t> 23 </a:t>
            </a:r>
            <a:r>
              <a:rPr lang="ru-RU" sz="1200">
                <a:latin typeface="Times New Roman" pitchFamily="18" charset="0"/>
              </a:rPr>
              <a:t>»  </a:t>
            </a:r>
            <a:r>
              <a:rPr lang="ru-RU" sz="1200" u="sng">
                <a:latin typeface="Times New Roman" pitchFamily="18" charset="0"/>
              </a:rPr>
              <a:t> 10 </a:t>
            </a:r>
            <a:r>
              <a:rPr lang="ru-RU" sz="1200">
                <a:latin typeface="Times New Roman" pitchFamily="18" charset="0"/>
              </a:rPr>
              <a:t>   </a:t>
            </a:r>
            <a:r>
              <a:rPr lang="ru-RU" sz="1200" u="sng">
                <a:latin typeface="Times New Roman" pitchFamily="18" charset="0"/>
              </a:rPr>
              <a:t> 2009 </a:t>
            </a:r>
            <a:r>
              <a:rPr lang="ru-RU" sz="1200">
                <a:latin typeface="Times New Roman" pitchFamily="18" charset="0"/>
              </a:rPr>
              <a:t>г.</a:t>
            </a:r>
            <a:endParaRPr lang="ru-RU" sz="1200" b="1" u="sng">
              <a:latin typeface="Times New Roman" pitchFamily="18" charset="0"/>
            </a:endParaRPr>
          </a:p>
          <a:p>
            <a:pPr algn="just"/>
            <a:r>
              <a:rPr lang="ru-RU" sz="1200" b="1" u="sng">
                <a:latin typeface="Times New Roman" pitchFamily="18" charset="0"/>
              </a:rPr>
              <a:t>Состав жюри конкурса</a:t>
            </a:r>
            <a:r>
              <a:rPr lang="ru-RU" sz="1200" u="sng">
                <a:latin typeface="Times New Roman" pitchFamily="18" charset="0"/>
              </a:rPr>
              <a:t>:</a:t>
            </a:r>
            <a:endParaRPr lang="ru-RU" sz="1200">
              <a:latin typeface="Times New Roman" pitchFamily="18" charset="0"/>
            </a:endParaRPr>
          </a:p>
          <a:p>
            <a:pPr algn="just"/>
            <a:r>
              <a:rPr lang="ru-RU" sz="1200">
                <a:latin typeface="Times New Roman" pitchFamily="18" charset="0"/>
              </a:rPr>
              <a:t>Заведующий   </a:t>
            </a:r>
            <a:r>
              <a:rPr lang="ru-RU" sz="1200" u="sng">
                <a:latin typeface="Times New Roman" pitchFamily="18" charset="0"/>
              </a:rPr>
              <a:t>             Конова Г.Б.                                                          </a:t>
            </a:r>
            <a:r>
              <a:rPr lang="ru-RU" sz="1200">
                <a:latin typeface="Times New Roman" pitchFamily="18" charset="0"/>
              </a:rPr>
              <a:t>;</a:t>
            </a:r>
          </a:p>
          <a:p>
            <a:pPr algn="just"/>
            <a:r>
              <a:rPr lang="ru-RU" sz="1200">
                <a:latin typeface="Times New Roman" pitchFamily="18" charset="0"/>
              </a:rPr>
              <a:t>Старший воспитатель </a:t>
            </a:r>
            <a:r>
              <a:rPr lang="ru-RU" sz="1200" u="sng">
                <a:latin typeface="Times New Roman" pitchFamily="18" charset="0"/>
              </a:rPr>
              <a:t>               Харина А. Ю.                                       </a:t>
            </a:r>
            <a:r>
              <a:rPr lang="ru-RU" sz="1200">
                <a:latin typeface="Times New Roman" pitchFamily="18" charset="0"/>
              </a:rPr>
              <a:t>;</a:t>
            </a:r>
          </a:p>
          <a:p>
            <a:pPr algn="just"/>
            <a:r>
              <a:rPr lang="ru-RU" sz="1200">
                <a:latin typeface="Times New Roman" pitchFamily="18" charset="0"/>
              </a:rPr>
              <a:t>Инструктор по физической культуре </a:t>
            </a:r>
            <a:r>
              <a:rPr lang="ru-RU" sz="1200" u="sng">
                <a:latin typeface="Times New Roman" pitchFamily="18" charset="0"/>
              </a:rPr>
              <a:t>            ―                                   </a:t>
            </a:r>
            <a:r>
              <a:rPr lang="ru-RU" sz="1200">
                <a:latin typeface="Times New Roman" pitchFamily="18" charset="0"/>
              </a:rPr>
              <a:t>;</a:t>
            </a:r>
          </a:p>
          <a:p>
            <a:pPr algn="just"/>
            <a:r>
              <a:rPr lang="ru-RU" sz="1200">
                <a:latin typeface="Times New Roman" pitchFamily="18" charset="0"/>
              </a:rPr>
              <a:t>Старшая медицинская сестра   </a:t>
            </a:r>
            <a:r>
              <a:rPr lang="ru-RU" sz="1200" u="sng">
                <a:latin typeface="Times New Roman" pitchFamily="18" charset="0"/>
              </a:rPr>
              <a:t>                Фатеева Л.Ю.                    </a:t>
            </a:r>
            <a:r>
              <a:rPr lang="ru-RU" sz="1200">
                <a:latin typeface="Times New Roman" pitchFamily="18" charset="0"/>
              </a:rPr>
              <a:t>.</a:t>
            </a:r>
            <a:endParaRPr lang="ru-RU" sz="1200" b="1" u="sng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1200">
              <a:latin typeface="Times New Roman" pitchFamily="18" charset="0"/>
            </a:endParaRPr>
          </a:p>
        </p:txBody>
      </p:sp>
      <p:sp>
        <p:nvSpPr>
          <p:cNvPr id="47110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8131" name="Text Box 4"/>
          <p:cNvSpPr txBox="1">
            <a:spLocks noChangeArrowheads="1"/>
          </p:cNvSpPr>
          <p:nvPr/>
        </p:nvSpPr>
        <p:spPr bwMode="auto">
          <a:xfrm>
            <a:off x="260350" y="323850"/>
            <a:ext cx="6264275" cy="763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300" b="1" u="sng">
                <a:latin typeface="Times New Roman" pitchFamily="18" charset="0"/>
              </a:rPr>
              <a:t>Критерии оценки физкультурных уголков</a:t>
            </a:r>
            <a:r>
              <a:rPr lang="ru-RU" sz="1300" u="sng">
                <a:latin typeface="Times New Roman" pitchFamily="18" charset="0"/>
              </a:rPr>
              <a:t>:</a:t>
            </a:r>
            <a:endParaRPr lang="ru-RU" sz="1300">
              <a:latin typeface="Times New Roman" pitchFamily="18" charset="0"/>
            </a:endParaRPr>
          </a:p>
          <a:p>
            <a:pPr marL="800100" lvl="1" indent="-342900"/>
            <a:r>
              <a:rPr lang="ru-RU" sz="1300">
                <a:latin typeface="Times New Roman" pitchFamily="18" charset="0"/>
              </a:rPr>
              <a:t>Требования к оформлению: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Эстетичность и доступность.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Наличие символики, отражающей тематику физкультуры и спорта.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Соответствующие возрасту детей и требованиям программы.</a:t>
            </a:r>
          </a:p>
          <a:p>
            <a:pPr marL="800100" lvl="1" indent="-342900"/>
            <a:r>
              <a:rPr lang="ru-RU" sz="1300">
                <a:latin typeface="Times New Roman" pitchFamily="18" charset="0"/>
              </a:rPr>
              <a:t>Наличие атрибутов: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Для подвижных игр (полумаски).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Игры с прыжками (скакалки).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Игры с бросанием, ловлей, метанием (кегли, мячи, мешочки с песком, кольцеброс).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Спортивные игры (городки, бадминтон, теннис).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Из бросового материала.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Дорожки «здоровья».</a:t>
            </a:r>
          </a:p>
          <a:p>
            <a:pPr marL="800100" lvl="1" indent="-342900"/>
            <a:r>
              <a:rPr lang="ru-RU" sz="1300">
                <a:latin typeface="Times New Roman" pitchFamily="18" charset="0"/>
              </a:rPr>
              <a:t>Методический материал: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Беседы о здоровье.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Песни, стихи, загадки.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Кроссворды, опыты.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Сказки о здоровье.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Рисунки детей (книги для раскрашивания).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Дидактические игры.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Альбом о видах спорта.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Известные спортсмены страны. 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Фотоальбом о спорте (семейный, 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групповой).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Книги о спорте.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Картотека подвижных игр.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Паспорт физкультурного уголка.</a:t>
            </a:r>
          </a:p>
          <a:p>
            <a:pPr marL="800100" lvl="1" indent="-342900"/>
            <a:r>
              <a:rPr lang="ru-RU" sz="1300">
                <a:latin typeface="Times New Roman" pitchFamily="18" charset="0"/>
              </a:rPr>
              <a:t>Работа с родителями: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Консультации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Ширмы 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Собрания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Календарные планы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Экран здоровья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Презентация уголка</a:t>
            </a:r>
            <a:endParaRPr lang="ru-RU" sz="1300" b="1" u="sng">
              <a:latin typeface="Times New Roman" pitchFamily="18" charset="0"/>
            </a:endParaRPr>
          </a:p>
          <a:p>
            <a:pPr marL="342900" indent="-342900"/>
            <a:r>
              <a:rPr lang="ru-RU" sz="1300" b="1" u="sng">
                <a:latin typeface="Times New Roman" pitchFamily="18" charset="0"/>
              </a:rPr>
              <a:t>Подведение итогов конкурса и награждение победителей</a:t>
            </a:r>
            <a:r>
              <a:rPr lang="ru-RU" sz="1300" u="sng">
                <a:latin typeface="Times New Roman" pitchFamily="18" charset="0"/>
              </a:rPr>
              <a:t>:</a:t>
            </a:r>
            <a:endParaRPr lang="ru-RU" sz="1300">
              <a:latin typeface="Times New Roman" pitchFamily="18" charset="0"/>
            </a:endParaRPr>
          </a:p>
          <a:p>
            <a:pPr marL="342900" indent="-342900"/>
            <a:r>
              <a:rPr lang="ru-RU" sz="1300">
                <a:latin typeface="Times New Roman" pitchFamily="18" charset="0"/>
              </a:rPr>
              <a:t>6.1  Подведение итогов состоится «</a:t>
            </a:r>
            <a:r>
              <a:rPr lang="ru-RU" sz="1300" u="sng">
                <a:latin typeface="Times New Roman" pitchFamily="18" charset="0"/>
              </a:rPr>
              <a:t>  23 </a:t>
            </a:r>
            <a:r>
              <a:rPr lang="ru-RU" sz="1300">
                <a:latin typeface="Times New Roman" pitchFamily="18" charset="0"/>
              </a:rPr>
              <a:t> » </a:t>
            </a:r>
            <a:r>
              <a:rPr lang="ru-RU" sz="1300" u="sng">
                <a:latin typeface="Times New Roman" pitchFamily="18" charset="0"/>
              </a:rPr>
              <a:t>    10  </a:t>
            </a:r>
            <a:r>
              <a:rPr lang="ru-RU" sz="1300">
                <a:latin typeface="Times New Roman" pitchFamily="18" charset="0"/>
              </a:rPr>
              <a:t> </a:t>
            </a:r>
            <a:r>
              <a:rPr lang="ru-RU" sz="1300" u="sng">
                <a:latin typeface="Times New Roman" pitchFamily="18" charset="0"/>
              </a:rPr>
              <a:t>  2009</a:t>
            </a:r>
            <a:r>
              <a:rPr lang="ru-RU" sz="1300">
                <a:latin typeface="Times New Roman" pitchFamily="18" charset="0"/>
              </a:rPr>
              <a:t>г.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6.2  Победители и участники награждаются грамотами, дипломами и подарками на Совете педагогов.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6.3  Самые активные родители отмечаются на общем родительском собрании.</a:t>
            </a:r>
          </a:p>
        </p:txBody>
      </p:sp>
      <p:pic>
        <p:nvPicPr>
          <p:cNvPr id="48132" name="Picture 5" descr="SDC119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1663" y="4140200"/>
            <a:ext cx="32385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49155" name="WordArt 11"/>
          <p:cNvSpPr>
            <a:spLocks noChangeArrowheads="1" noChangeShapeType="1" noTextEdit="1"/>
          </p:cNvSpPr>
          <p:nvPr/>
        </p:nvSpPr>
        <p:spPr bwMode="auto">
          <a:xfrm>
            <a:off x="2349500" y="323850"/>
            <a:ext cx="3960813" cy="401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Школа   руководителя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71688" y="785813"/>
            <a:ext cx="4216400" cy="158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157" name="Rectangle 1"/>
          <p:cNvSpPr>
            <a:spLocks noChangeArrowheads="1"/>
          </p:cNvSpPr>
          <p:nvPr/>
        </p:nvSpPr>
        <p:spPr bwMode="auto">
          <a:xfrm>
            <a:off x="260350" y="2051050"/>
            <a:ext cx="164306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>
                <a:latin typeface="Times New Roman CYR" charset="-52"/>
                <a:cs typeface="Times New Roman" pitchFamily="18" charset="0"/>
              </a:rPr>
              <a:t> </a:t>
            </a:r>
            <a:r>
              <a:rPr lang="ru-RU" sz="1100" i="1">
                <a:latin typeface="Times New Roman" pitchFamily="18" charset="0"/>
                <a:cs typeface="Times New Roman" pitchFamily="18" charset="0"/>
              </a:rPr>
              <a:t>Заведующая  </a:t>
            </a:r>
          </a:p>
          <a:p>
            <a:pPr algn="ctr" eaLnBrk="0" hangingPunct="0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Мизюлина О.Г.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МДОУ «Детский сад 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комбинированного 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вида № 66» г.Энгельса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Саратовской области</a:t>
            </a:r>
          </a:p>
        </p:txBody>
      </p:sp>
      <p:sp>
        <p:nvSpPr>
          <p:cNvPr id="49158" name="Rectangle 2"/>
          <p:cNvSpPr>
            <a:spLocks noChangeArrowheads="1"/>
          </p:cNvSpPr>
          <p:nvPr/>
        </p:nvSpPr>
        <p:spPr bwMode="auto">
          <a:xfrm>
            <a:off x="2852738" y="971550"/>
            <a:ext cx="30718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i="1">
                <a:latin typeface="Monotype Corsiva" pitchFamily="66" charset="0"/>
              </a:rPr>
              <a:t>Инклюзивное образование в дошкольном образовательном учреждении</a:t>
            </a:r>
            <a:endParaRPr lang="ru-RU" sz="2000">
              <a:latin typeface="Monotype Corsiva" pitchFamily="66" charset="0"/>
            </a:endParaRPr>
          </a:p>
          <a:p>
            <a:pPr algn="ctr"/>
            <a:endParaRPr lang="ru-RU" sz="2000">
              <a:latin typeface="Monotype Corsiva" pitchFamily="66" charset="0"/>
            </a:endParaRPr>
          </a:p>
        </p:txBody>
      </p:sp>
      <p:sp>
        <p:nvSpPr>
          <p:cNvPr id="49159" name="TextBox 7"/>
          <p:cNvSpPr txBox="1">
            <a:spLocks noChangeArrowheads="1"/>
          </p:cNvSpPr>
          <p:nvPr/>
        </p:nvSpPr>
        <p:spPr bwMode="auto">
          <a:xfrm>
            <a:off x="2000250" y="1928813"/>
            <a:ext cx="45720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Всех педагогов нашего детского сада объединяет одна цель: 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понять ребенка, не навязывая ему своей воли, помочь   быть самим собой, осознать себя как  здоровую личность.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МДОУ «Детский сад комбинированного вида № 66» г. Энгельса Саратовской области предназначено для детей с нарушением зрения.  К нам поступают дети с диагнозом косоглазие, амблиопия, миопия, псевдомиопия, астигматизм, </a:t>
            </a:r>
          </a:p>
        </p:txBody>
      </p:sp>
      <p:sp>
        <p:nvSpPr>
          <p:cNvPr id="49160" name="TextBox 8"/>
          <p:cNvSpPr txBox="1">
            <a:spLocks noChangeArrowheads="1"/>
          </p:cNvSpPr>
          <p:nvPr/>
        </p:nvSpPr>
        <p:spPr bwMode="auto">
          <a:xfrm>
            <a:off x="357188" y="3357563"/>
            <a:ext cx="6215062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катаракта, атрофия зрительного нерва, слабовидящие дети, дети с сочетанной патологией.</a:t>
            </a:r>
          </a:p>
          <a:p>
            <a:pPr algn="just"/>
            <a:r>
              <a:rPr lang="ru-RU" sz="1400"/>
              <a:t>     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Мы считаем что наш детский сад  это - дом, где организованная среда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жизнеобитания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создает наилучшие условия для здорового физического и психического развития каждого ребенка.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Приоритетными направлениями нашей деятельности являются: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Обеспечение оптимальных условий для системного, комплексного непрерывного  лечения, воспитания и обучения детей дошкольного возраста с нарушенным зрением. 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Качественная реализация специальной образовательной   программы  одновременно с  квалифицированным восстановлением  зрительных  функций у детей.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Организация образовательного процесса  на основании проведения периодических диагностических исследования, контрольных срезов по определению динамики развития зрения, коррекции и компенсации его недостатков.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Использование специальных методов и средств обучения детей с нарушением зрения.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Осуществление коррекционно-развивающей работы, посредством систематического проведения коррекционных занятий по  шести направлениям  (развитие зрительного восприятия, пространственная ориентировка, социально-бытовая ориентировка, развитие речи,  развитие осязания и мелкой моторики, развитие двигательной сферы).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Реализуя данные направления  мы получили следующие результаты: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В учреждении создана уникальная коррекционно-развивающая  среда для организации обучения и воспитания детей дошкольного  возраста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61" name="Рисунок 9" descr="E:\Фоьо День рождения\SD5316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85750"/>
            <a:ext cx="1476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2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pic>
        <p:nvPicPr>
          <p:cNvPr id="50179" name="Picture 1" descr="C:\Documents and Settings\Admin\Рабочий стол\Журнал 4 (2)\3 здоровьсберегающие технологии МДОУ 66\статья заведующей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357188"/>
            <a:ext cx="324008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Box 2"/>
          <p:cNvSpPr txBox="1">
            <a:spLocks noChangeArrowheads="1"/>
          </p:cNvSpPr>
          <p:nvPr/>
        </p:nvSpPr>
        <p:spPr bwMode="auto">
          <a:xfrm>
            <a:off x="357188" y="285750"/>
            <a:ext cx="2928937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Разработан ряд  методических пособий для учителей – дефектологов, воспитателей.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Обобщен опыт эксперимента-льной работы учителей-дефектологов по развитию двигательных навыков и ориентировке в пространстве.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У воспитанников формируется богатая палитра  социально-адапти-вных навыков.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С 2007 года МДОУ № 66 посе-щает ребенок с глубоким нарушением зрения. Диагноз – ретинопотия</a:t>
            </a:r>
          </a:p>
        </p:txBody>
      </p:sp>
      <p:sp>
        <p:nvSpPr>
          <p:cNvPr id="50181" name="TextBox 3"/>
          <p:cNvSpPr txBox="1">
            <a:spLocks noChangeArrowheads="1"/>
          </p:cNvSpPr>
          <p:nvPr/>
        </p:nvSpPr>
        <p:spPr bwMode="auto">
          <a:xfrm>
            <a:off x="357188" y="2928938"/>
            <a:ext cx="6215062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недоношенных, оперированная тотальная  отслойка сетчатки.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Наши педагоги самостоятельно  выбирали  формы, методы и средства обучения и воспитания с учетом индивидуальных образовательных потребностей девочки: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-выбирали  интересное, доступное, личностно и практико-ориентированное содержание;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использовали различные пособия, технические средства для достижения целей;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-организовывали разнообразную деятельность детей, в т. ч. проектную и творческую, связанную с различными видами деятельности,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экскурсии, дидактические игры и т. п.</a:t>
            </a:r>
          </a:p>
        </p:txBody>
      </p:sp>
      <p:pic>
        <p:nvPicPr>
          <p:cNvPr id="50182" name="Picture 2" descr="C:\Documents and Settings\Admin\Рабочий стол\Журнал 4 (2)\3 здоровьсберегающие технологии МДОУ 66\статья заведующей\100_08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786313"/>
            <a:ext cx="324008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TextBox 5"/>
          <p:cNvSpPr txBox="1">
            <a:spLocks noChangeArrowheads="1"/>
          </p:cNvSpPr>
          <p:nvPr/>
        </p:nvSpPr>
        <p:spPr bwMode="auto">
          <a:xfrm>
            <a:off x="3714750" y="4714875"/>
            <a:ext cx="27860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самом начале  посещения учреждения мы включали Полину  в коллектив сверстников лишь на праздниках, развлечениях, кратко-временно в играх и на прогулке. На сегодняшний день ребенок участвует  в режиме  I половины дня (девочка  находится в группе сверстников, осваивая непосред-ственно учебный материал в ходе индивидуальной  работы,  участвует</a:t>
            </a:r>
          </a:p>
        </p:txBody>
      </p:sp>
      <p:sp>
        <p:nvSpPr>
          <p:cNvPr id="50184" name="TextBox 6"/>
          <p:cNvSpPr txBox="1">
            <a:spLocks noChangeArrowheads="1"/>
          </p:cNvSpPr>
          <p:nvPr/>
        </p:nvSpPr>
        <p:spPr bwMode="auto">
          <a:xfrm>
            <a:off x="357188" y="7000875"/>
            <a:ext cx="6215062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5924550" algn="l"/>
                <a:tab pos="6010275" algn="l"/>
              </a:tabLst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в занятиях по изобразительной деятельности, физической культуре, музыке и др. вместе с другими детьми). Окружающие ее дети стараются помочь во всем, проявляя свою доброту и внимание. </a:t>
            </a:r>
          </a:p>
          <a:p>
            <a:pPr algn="just">
              <a:tabLst>
                <a:tab pos="5924550" algn="l"/>
                <a:tab pos="6010275" algn="l"/>
              </a:tabLst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     Ребенок с тотальной слепотой вообще не  получает никакой зрительной информации. Отсутствие зрительного восприятия вызывает трудности в овладении сенсорными эталонами, что обуславливает возникновение трудностей в определении цвета, формы, величины, пространственного расположения и других признаков предметов.</a:t>
            </a:r>
          </a:p>
          <a:p>
            <a:pPr>
              <a:tabLst>
                <a:tab pos="5924550" algn="l"/>
                <a:tab pos="6010275" algn="l"/>
              </a:tabLst>
            </a:pPr>
            <a:endParaRPr lang="ru-RU"/>
          </a:p>
        </p:txBody>
      </p:sp>
      <p:sp>
        <p:nvSpPr>
          <p:cNvPr id="50185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51203" name="TextBox 1"/>
          <p:cNvSpPr txBox="1">
            <a:spLocks noChangeArrowheads="1"/>
          </p:cNvSpPr>
          <p:nvPr/>
        </p:nvSpPr>
        <p:spPr bwMode="auto">
          <a:xfrm>
            <a:off x="333375" y="395288"/>
            <a:ext cx="6143625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Таким образом, в работе с данным ребенком мы используем программу 3 вида под редакцией В.А.Феоктистовой, также адаптируем программу 4 вида под редакцией Л.И.Плаксиной.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Девочка не отстает в развитии от других детей. Это результаты ранней  коррекционной помощи (мама занимается с ней с 6 месячного возраста) и посещения детского сада. Она самостоятельно ориентируется в пространстве групповой комнаты, навыки самообслуживания развиты в соответствии с возрастом.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Большое внимание в своей работе нами уделяется совместной деятельности с родителями. Применяется принцип семейно-ориентированного сопровождения, в основании которого лежит семейное консультирование, семейная психотерапия, детско-родительская группа. Такой подход позволяет включать родителей в качестве активных участников  педагогического процесса. </a:t>
            </a:r>
          </a:p>
        </p:txBody>
      </p:sp>
      <p:pic>
        <p:nvPicPr>
          <p:cNvPr id="51204" name="Picture 1" descr="C:\Documents and Settings\Admin\Рабочий стол\Журнал 4 (2)\3 здоровьсберегающие технологии МДОУ 66\статья заведующей\Полина\Пол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214688"/>
            <a:ext cx="2354263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Box 3"/>
          <p:cNvSpPr txBox="1">
            <a:spLocks noChangeArrowheads="1"/>
          </p:cNvSpPr>
          <p:nvPr/>
        </p:nvSpPr>
        <p:spPr bwMode="auto">
          <a:xfrm>
            <a:off x="2781300" y="2987675"/>
            <a:ext cx="3714750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настоящее время Полина свободно передвигается в групповом помещении, легко находит контакт со сверстниками. Ребенок хорошо ориентируется в микропространсте и в макропространстве. Благодаря постоянным занятиям с педагогами и закреплению материала в домашних условиях, тактильные ощущения и мелкая моторика пальцев рук развиты хорошо. У девочки отличный музыкальный слух, певческие навыки. Она активно принимает участие в выступлениях на утренниках. С большим удовольствием Полина участвует в играх – драматизациях. 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Несмотря на большую коррекционную работу с ребенком в настоящий момент остаются следующие проблемы: во- первых, девочка на индивидуальных занятиях по физическому воспитанию испытывает </a:t>
            </a:r>
          </a:p>
          <a:p>
            <a:pPr indent="36195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6" name="TextBox 4"/>
          <p:cNvSpPr txBox="1">
            <a:spLocks noChangeArrowheads="1"/>
          </p:cNvSpPr>
          <p:nvPr/>
        </p:nvSpPr>
        <p:spPr bwMode="auto">
          <a:xfrm>
            <a:off x="357188" y="6572250"/>
            <a:ext cx="61436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определенные затруднения, т.к.  нуждается в специализированной помощи инструктора по ЛФК, который отсутствует в штатном расписании дошкольного учреждения.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Во-вторых, материально-техническое оснащение учреждения недостаточно для создания безбарьерной среды.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В-третьих, мало необходимого  раздаточного  и дидактического материала для занятий с детьми (педагоги творчески подходят к работе, используя подручные материалы, адаптируя имеющиеся пособия), но это не может заменить потребность в промышленном оборудовании.</a:t>
            </a:r>
          </a:p>
        </p:txBody>
      </p:sp>
      <p:sp>
        <p:nvSpPr>
          <p:cNvPr id="51207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717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</a:t>
            </a:r>
          </a:p>
        </p:txBody>
      </p:sp>
      <p:sp>
        <p:nvSpPr>
          <p:cNvPr id="7172" name="WordArt 11"/>
          <p:cNvSpPr>
            <a:spLocks noChangeArrowheads="1" noChangeShapeType="1" noTextEdit="1"/>
          </p:cNvSpPr>
          <p:nvPr/>
        </p:nvSpPr>
        <p:spPr bwMode="auto">
          <a:xfrm>
            <a:off x="3357563" y="428625"/>
            <a:ext cx="1871662" cy="32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Интервью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071688" y="857250"/>
            <a:ext cx="4216400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500063" y="2286000"/>
            <a:ext cx="14287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Заведующая </a:t>
            </a:r>
            <a:endParaRPr lang="en-US" sz="1100" i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100" i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100" i="1">
                <a:latin typeface="Times New Roman" pitchFamily="18" charset="0"/>
                <a:cs typeface="Times New Roman" pitchFamily="18" charset="0"/>
              </a:rPr>
              <a:t> педиатрическим отделением</a:t>
            </a:r>
          </a:p>
          <a:p>
            <a:pPr algn="ctr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Гневашева И.Н.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Детская городская поликлиника  № 2 </a:t>
            </a: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2000250" y="1071563"/>
            <a:ext cx="4429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13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200" b="1">
                <a:latin typeface="Times New Roman" pitchFamily="18" charset="0"/>
                <a:cs typeface="Times New Roman" pitchFamily="18" charset="0"/>
              </a:rPr>
              <a:t>Какие заболевания за последние 5 лет являются наиболее часто встречающимися у детей дошкольного возраста?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 Наиболее часто встречающиеся заболевания у детей- дошкольников- ОРВИ, примерно 80%. А так же ветряная оспа. Особенно у детей, посещающих детский сад. Хочется отметить и аллергические заболевания, например,  бронхиальная астма, которая встречается у детей первого года жизни. У половины детей - аллергиков заболевание передается по - наследству, у остальных оно приобретенное. Причинами заболевания являются: ранний переход детей на искусственное вскармливание, прием лекарственных препаратов и экология.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333375" y="3348038"/>
            <a:ext cx="6216650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Расскажите о причинах заболевания детей.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indent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Особый фактор влияния на заболеваемость детей имеет сам образ жизни ребенка и его родителей. Из года в год у родителей меняются взгляды на воспитание. Дети больше проводят времени за телевизором и компьютером, ведут малоподвижный образ жизни. Родители редко выезжают или выходят на природу. Надо отметить, что дети у которых родители имеют достаток и дети в малообеспеченных семьях болеют одинаково. У одних- в силу того, что ребенка перекармливают пищей, которая не подходит по возрасту. Они много времени проводят дома в «тепличных» условиях, страдают ожирением и слабым иммунитетом.  У других, детей из малообеспеченных семей, из-за того, что они не могут получить качественное питание и эффективное лечение в случае заболевания из-за отсутствия средств у родителей. Но, самая главная ошибка многих родителей- это самолечение. К каждому ребенку должен быть индивидуальный подход в выборе лекарственных средств и даже витаминов.</a:t>
            </a:r>
          </a:p>
          <a:p>
            <a:pPr marL="355600" indent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Какова статистика хронических заболеваний у детей до 7 лет?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indent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На первом месте стоят заболевания желудочно- кишечного тракта. В основном, у детей с 5 лет. Причина заболевания- неправильное питание ребенка. Потом идет заболевание глаз. Дети к 3-4 годам уже становятся на учет к врачу-офтальмологу. И, в основном, виной этому является нарушение режима дня, чрезмерное увлечение компьютером и телевизором. Все должно быть дозировано для возраста ребенка.</a:t>
            </a:r>
          </a:p>
          <a:p>
            <a:pPr marL="355600" indent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Какой процент количества рождения здоровых детей в настоящий момент? 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indent="355600" algn="just"/>
            <a:r>
              <a:rPr lang="ru-RU" sz="1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До 70% детей рождаются здоровыми, но до года идет формирование ребенка и только тогда можно более конкретно сказать про группу здоровья.</a:t>
            </a:r>
          </a:p>
          <a:p>
            <a:pPr marL="355600" indent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Когда новорожденного ребенка ставят на учет у педиатра, ему определяют группу здоровья не только в настоящий момент, но, и учитывая здоровье его родителей, а так же как мама вынашивала и рожала малыша. Например, в 2009 году только 1 ребенок нашей поликлиники при рождении имел 1 группу здоровья. Это значит, что здоровы полностью его родители и он сам.</a:t>
            </a:r>
          </a:p>
          <a:p>
            <a:pPr marL="355600" indent="355600" algn="just"/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indent="355600" algn="just"/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Безымянный9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04" y="285720"/>
            <a:ext cx="1381622" cy="2033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pic>
        <p:nvPicPr>
          <p:cNvPr id="52227" name="Picture 2" descr="C:\Documents and Settings\Admin\Рабочий стол\Журнал 4 (2)\3 здоровьсберегающие технологии МДОУ 66\статья заведующей\100_08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4675" y="2627313"/>
            <a:ext cx="3276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Box 2"/>
          <p:cNvSpPr txBox="1">
            <a:spLocks noChangeArrowheads="1"/>
          </p:cNvSpPr>
          <p:nvPr/>
        </p:nvSpPr>
        <p:spPr bwMode="auto">
          <a:xfrm>
            <a:off x="404813" y="468313"/>
            <a:ext cx="60721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заключении хотелось бы отметить, что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есть много учреждений, которые работают в интересах детей со специальными нуждами, и они стараются выполнять свою работу качественно. Если методы инклюзивного образования будут разработаны относительно всей системы учреждений, тогда каждый ребенок с особыми потребностями найдет свое место в системе  образования, и это место будет наилучшим для него. </a:t>
            </a:r>
          </a:p>
          <a:p>
            <a:pPr indent="36195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61950"/>
            <a:endParaRPr lang="ru-RU"/>
          </a:p>
        </p:txBody>
      </p:sp>
      <p:sp>
        <p:nvSpPr>
          <p:cNvPr id="5222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49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53251" name="Rectangle 1"/>
          <p:cNvSpPr>
            <a:spLocks noChangeArrowheads="1"/>
          </p:cNvSpPr>
          <p:nvPr/>
        </p:nvSpPr>
        <p:spPr bwMode="auto">
          <a:xfrm>
            <a:off x="404813" y="2771775"/>
            <a:ext cx="17859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 i="1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algn="ctr" eaLnBrk="0" hangingPunct="0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Зюбрицкая</a:t>
            </a:r>
            <a:r>
              <a:rPr lang="ru-RU" sz="11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Н.А.</a:t>
            </a:r>
          </a:p>
        </p:txBody>
      </p:sp>
      <p:sp>
        <p:nvSpPr>
          <p:cNvPr id="53252" name="WordArt 11"/>
          <p:cNvSpPr>
            <a:spLocks noChangeArrowheads="1" noChangeShapeType="1" noTextEdit="1"/>
          </p:cNvSpPr>
          <p:nvPr/>
        </p:nvSpPr>
        <p:spPr bwMode="auto">
          <a:xfrm>
            <a:off x="1571625" y="357188"/>
            <a:ext cx="4105275" cy="32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Страница старшего воспитателя</a:t>
            </a:r>
          </a:p>
        </p:txBody>
      </p:sp>
      <p:sp>
        <p:nvSpPr>
          <p:cNvPr id="53253" name="Line 11"/>
          <p:cNvSpPr>
            <a:spLocks noChangeShapeType="1"/>
          </p:cNvSpPr>
          <p:nvPr/>
        </p:nvSpPr>
        <p:spPr bwMode="auto">
          <a:xfrm>
            <a:off x="1357313" y="714375"/>
            <a:ext cx="4321175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3254" name="Picture 2" descr="C:\Documents and Settings\Admin\Рабочий стол\Журнал 4 (2)\3 здоровьсберегающие технологии МДОУ 66\Ж 4 фото сотрудников\зюбрицкая наталия алексеевна\IMG_14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75" y="900113"/>
            <a:ext cx="14128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Прямоугольник 5"/>
          <p:cNvSpPr>
            <a:spLocks noChangeArrowheads="1"/>
          </p:cNvSpPr>
          <p:nvPr/>
        </p:nvSpPr>
        <p:spPr bwMode="auto">
          <a:xfrm>
            <a:off x="2565400" y="2700338"/>
            <a:ext cx="3429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Учителя-дефектологи</a:t>
            </a:r>
          </a:p>
          <a:p>
            <a:pPr algn="ctr" eaLnBrk="0" hangingPunct="0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Калинина Е.В., Бардина О.Н., Зиновьева Е.В.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МДОУ «Детский сад комбинированного вида № 66» </a:t>
            </a:r>
          </a:p>
          <a:p>
            <a:pPr algn="ctr" eaLnBrk="0" hangingPunct="0"/>
            <a:r>
              <a:rPr lang="ru-RU" sz="1100" i="1">
                <a:latin typeface="Times New Roman" pitchFamily="18" charset="0"/>
                <a:cs typeface="Times New Roman" pitchFamily="18" charset="0"/>
              </a:rPr>
              <a:t>г. Энгельса Саратовской области </a:t>
            </a:r>
          </a:p>
        </p:txBody>
      </p:sp>
      <p:pic>
        <p:nvPicPr>
          <p:cNvPr id="53256" name="lightboxImage" descr="http://www.ko-rab-lik.ru/images/image-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3463" y="900113"/>
            <a:ext cx="1295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3" descr="C:\Documents and Settings\Admin\Рабочий стол\Журнал 4 (2)\3 здоровьсберегающие технологии МДОУ 66\Ж 4 фото сотрудников\учителя-дефектологи\калинина елена валерьевна\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5038" y="900113"/>
            <a:ext cx="1141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8" name="Рисунок 8" descr="C:\Documents and Settings\Администратор\Мои документы\Мои результаты сканирования\2010-05 (май)\сканирование00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4763" y="900113"/>
            <a:ext cx="1260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9" name="TextBox 10"/>
          <p:cNvSpPr txBox="1">
            <a:spLocks noChangeArrowheads="1"/>
          </p:cNvSpPr>
          <p:nvPr/>
        </p:nvSpPr>
        <p:spPr bwMode="auto">
          <a:xfrm>
            <a:off x="476250" y="4067175"/>
            <a:ext cx="5929313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настоящее время задача введения дошкольника в новое информационное пространство на основе использования компьютера становится все более актуальной.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Грамотное использование компьютера в дошкольном учреждении ставит ребенка в совершенно новую, качественно отличающуюся ситуацию развития.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Наше образовательное учреждение реализует задачи по работе с детьми с нарушением зрения. Одно из направлений работы МДОУ – это коррекционно-оздоровительное обеспечение. 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Нами было принято решение для проведении коррекционной работы использовать в работе с детьми современные информационные технологии с целью повышения эффективности, как лечения, так и развития основ психических процессов. Так возникло главное направление нашей опытно-экспериментальной площадки.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Применение инновационных компьютерных технологий обеспечивает условия для повышения эффективности лечения зрения детей, создает благоприятную атмосферу для развития ВПФ (высших психических функций).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Но так как при компьютеризации дошкольного учреждения необходимо создание системы содержательной работы с программным обеспечением, коллективом учреждения была проведена поэтапная  работа.</a:t>
            </a:r>
          </a:p>
          <a:p>
            <a:pPr indent="2667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0" name="Text Box 14"/>
          <p:cNvSpPr txBox="1">
            <a:spLocks noChangeArrowheads="1"/>
          </p:cNvSpPr>
          <p:nvPr/>
        </p:nvSpPr>
        <p:spPr bwMode="auto">
          <a:xfrm>
            <a:off x="765175" y="3419475"/>
            <a:ext cx="54006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Monotype Corsiva" pitchFamily="66" charset="0"/>
              </a:rPr>
              <a:t>Внедрение современных информационно-компьютерных</a:t>
            </a:r>
            <a:r>
              <a:rPr lang="ru-RU" sz="2000">
                <a:latin typeface="Monotype Corsiva" pitchFamily="66" charset="0"/>
              </a:rPr>
              <a:t>  </a:t>
            </a:r>
            <a:r>
              <a:rPr lang="ru-RU" sz="2000" b="1" i="1">
                <a:latin typeface="Monotype Corsiva" pitchFamily="66" charset="0"/>
              </a:rPr>
              <a:t>технологий в коррекционную работу с детьми с нарушением зрения</a:t>
            </a:r>
            <a:endParaRPr lang="ru-RU" sz="2000"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2000">
              <a:latin typeface="Monotype Corsiva" pitchFamily="66" charset="0"/>
            </a:endParaRPr>
          </a:p>
        </p:txBody>
      </p:sp>
      <p:sp>
        <p:nvSpPr>
          <p:cNvPr id="53261" name="Нижний колонтитул 1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54275" name="TextBox 3"/>
          <p:cNvSpPr txBox="1">
            <a:spLocks noChangeArrowheads="1"/>
          </p:cNvSpPr>
          <p:nvPr/>
        </p:nvSpPr>
        <p:spPr bwMode="auto">
          <a:xfrm>
            <a:off x="357188" y="357188"/>
            <a:ext cx="6143625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Мы изучили опыт работы Московской РАО (Российская академия образования).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Педагоги МДОУ приняли участие в научно-методических педагогических чтениях в Москве по вопросам использования новых информационных технологий в коррекционной педагогике.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Ознакомились  с интегрированными лечебно-диагностическим комплексом «Академик».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Данный комплекс разработан специалистами  лаборатории физиологии зрения Института Проблем Передачи Информации (ИППИ). Его авторами являются сотрудники Института Коррекционной Педагогики РАО (Рожкова Г.И., Подугольникова Т.А., Токарева В.С. и другие).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Комплекс сертифицирован. Имеет следующие назначения: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Оценка состояния зрительных функций.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Лечение амблиопии.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Оценка и устранение косоглазия.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Проверка наличия, восстановление и укрепление стереозрения.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Профилактика и лечение близорукости.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Оценка и развитие зрительной работоспособности, зрительного внимания.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Повышение скорости зрительного поиска.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 Были приобретены программы «Чибис» и «Цветок».</a:t>
            </a:r>
          </a:p>
        </p:txBody>
      </p:sp>
      <p:pic>
        <p:nvPicPr>
          <p:cNvPr id="5" name="Picture 12" descr="IMG_11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4214813"/>
            <a:ext cx="3240088" cy="2735262"/>
          </a:xfrm>
          <a:noFill/>
        </p:spPr>
      </p:pic>
      <p:sp>
        <p:nvSpPr>
          <p:cNvPr id="54277" name="TextBox 5"/>
          <p:cNvSpPr txBox="1">
            <a:spLocks noChangeArrowheads="1"/>
          </p:cNvSpPr>
          <p:nvPr/>
        </p:nvSpPr>
        <p:spPr bwMode="auto">
          <a:xfrm>
            <a:off x="3714750" y="4214813"/>
            <a:ext cx="278606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ЦВЕТОК (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под WINDOWS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игровая интерактивная программа для лечения амблиопии. 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Программа включает упражне-ния в узнавании прогрессивно уменьшающихся буквенных знаков для повышения остроты зрения амблиопичного глаза. На разных ступенях тренировки объекты предъявляются поодиночке и группами, чтобы не только повысить остроту зрения, но и развить способность выделять объекты из сложного фона.</a:t>
            </a:r>
            <a:endParaRPr lang="ru-RU" sz="1300"/>
          </a:p>
        </p:txBody>
      </p:sp>
      <p:sp>
        <p:nvSpPr>
          <p:cNvPr id="54278" name="TextBox 6"/>
          <p:cNvSpPr txBox="1">
            <a:spLocks noChangeArrowheads="1"/>
          </p:cNvSpPr>
          <p:nvPr/>
        </p:nvSpPr>
        <p:spPr bwMode="auto">
          <a:xfrm>
            <a:off x="428625" y="7000875"/>
            <a:ext cx="607218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ЧИБИС (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под WINDOWS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комплексная программа для лечения амблиопии, восстановления нормального бинокулярного взаимодействия и развития стереозрения. Данные программы не имеют аналогов в сложившейся лечебной практике. Идея программы базируется на открытии в структуре зрительной системы человека таких чисто бинокулярных каналов переработки информации, которые функционируют только при наблюдении объектов двумя глазами и совершенно не реагируют на любые монокулярные стимулы.</a:t>
            </a:r>
          </a:p>
        </p:txBody>
      </p:sp>
      <p:sp>
        <p:nvSpPr>
          <p:cNvPr id="54279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pic>
        <p:nvPicPr>
          <p:cNvPr id="2" name="Picture 8" descr="IMG_111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357188"/>
            <a:ext cx="3240087" cy="2601912"/>
          </a:xfrm>
          <a:noFill/>
        </p:spPr>
      </p:pic>
      <p:sp>
        <p:nvSpPr>
          <p:cNvPr id="55300" name="TextBox 2"/>
          <p:cNvSpPr txBox="1">
            <a:spLocks noChangeArrowheads="1"/>
          </p:cNvSpPr>
          <p:nvPr/>
        </p:nvSpPr>
        <p:spPr bwMode="auto">
          <a:xfrm>
            <a:off x="3786188" y="357188"/>
            <a:ext cx="27146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Программа генерирует специальные последовательности случайно-точечных стериограмм, кодирующих тест-объекты, не воспринимаемые в условиях монокулярного зрения. Лечебный эффект достигается за счет стимуляции согласованной работы двух глаз с помощью двух различных процедур.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августе 2008 года на педагогическом совете дошко-льного учреждения была принята</a:t>
            </a:r>
          </a:p>
        </p:txBody>
      </p:sp>
      <p:sp>
        <p:nvSpPr>
          <p:cNvPr id="55301" name="TextBox 4"/>
          <p:cNvSpPr txBox="1">
            <a:spLocks noChangeArrowheads="1"/>
          </p:cNvSpPr>
          <p:nvPr/>
        </p:nvSpPr>
        <p:spPr bwMode="auto">
          <a:xfrm>
            <a:off x="357188" y="3071813"/>
            <a:ext cx="614362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Комплексно-целевая программа «Тропинки здоровья», рассчитанная на три года. Одной из задач данной программы является внедрение лечебно-тренировочных выше указанных программ.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На основании решения экспертного совета  комитета по образованию и молодежной политике АЭМР была организована опытно-экспериментальная площадка  по апробации данных компьютерных программ.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На основании приказа в учреждении была создана творческая группа специалистов.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течение 2008-2009 учебного года были проведены методические объединения учителей начальных классов, воспитателей, специалистов по использованию современных интерактивных технологий в работе с детьми.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Организованы консультации для  педагогов по данной проблеме.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Осуществляется тесное взаимодействие с учебно-методическим центром г.Энгельса.</a:t>
            </a:r>
          </a:p>
        </p:txBody>
      </p:sp>
      <p:pic>
        <p:nvPicPr>
          <p:cNvPr id="6" name="Picture 7" descr="IMG_11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213100" y="5795963"/>
            <a:ext cx="3240088" cy="2538412"/>
          </a:xfrm>
          <a:noFill/>
        </p:spPr>
      </p:pic>
      <p:sp>
        <p:nvSpPr>
          <p:cNvPr id="55303" name="TextBox 6"/>
          <p:cNvSpPr txBox="1">
            <a:spLocks noChangeArrowheads="1"/>
          </p:cNvSpPr>
          <p:nvPr/>
        </p:nvSpPr>
        <p:spPr bwMode="auto">
          <a:xfrm>
            <a:off x="260350" y="5876925"/>
            <a:ext cx="285750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Творческой группой разработан пакет документов для осуществления опытно-экспериментальной работы в учреждении.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Педагогами посещены курсы кандидата педагогических наук доцента кафедры олигофренопеда-гогики и специальной психологии ИКП СГТУ Ремезовой Л.А. по «Развитию зрительных перцептив-ных способностей у детей с особыми образовательными потребностями с помощью компьютерных техно-логий». </a:t>
            </a:r>
          </a:p>
          <a:p>
            <a:pPr indent="361950"/>
            <a:endParaRPr lang="ru-RU" sz="1300"/>
          </a:p>
        </p:txBody>
      </p:sp>
      <p:sp>
        <p:nvSpPr>
          <p:cNvPr id="55304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56323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6143625" cy="842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По окончании курсов была получена  компьютерная программа:</a:t>
            </a:r>
          </a:p>
          <a:p>
            <a:pPr indent="28575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      «Развитие зрительных перцептивных способностей у детей с особыми образовательными потребностями с помощью компьютерных технологий».</a:t>
            </a:r>
          </a:p>
          <a:p>
            <a:pPr indent="28575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     Цель: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выявление и преодоление дисбаланса между развитием и обучением применительно к зрительному восприятию ребенка с особыми образовательными потребностями. 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Данная программа представляет принципиально новую компьютерно-опосредованную педагогическую технологию по развитию восприятия цвета, формы, величины, объектов растительного и животного мира, так как именно в компьютерной форме она становится наиболее легко осваиваемой и тиражируемой технологией. 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Компьютерная программа помогает: 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Соблюдать правильную последовательность работы и воспроизводить  в обучении необходимые детям с особыми образовательными потребностями этапы  формирования представлений о цвете, форме, величине, объектах животного и растительного мира.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Обеспечить такой объем и вариативность заданий, который является достаточным для формирования полноценных образов внешнего мира у детей с сенсорными нарушениями, задержкой психического развития, нарушениями речи.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Данная программа поддерживает и дополняет (но не заменяет) систему работы воспитателя, учителя начальной школы как массового, так и специального (коррекционного) образовательного учреждения по формированию у детей представлений о цвете, форме, величине, животном и растительном мире.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Программа может продуктивно использоваться как на фронтальных, подгрупповых, так и на индивидуальных занятиях с детьми.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Приобретена необходимая методическая литература по данной проблеме:</a:t>
            </a:r>
            <a:endParaRPr lang="ru-RU" sz="1300">
              <a:latin typeface="Times New Roman" pitchFamily="18" charset="0"/>
            </a:endParaRP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1.«Новые информационные технологии в дошкольном образовании» под редакцией Ю.М. Горвица содержит теоретические и практические материалы по проблеме использования новых информационных технологий. Эта книга может служить и учебным курсом, и практическим пособием, и справочником (санитарно-гигиеническиое обеспечение использования компьютеров в дошкольных учреждениях, разработка документации и т.п.).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2.«Развитие  навыков  работы  с  компьютером  у  детей  4-7  лет»  -  автор-составитель  З.М.Габдуллина.  Данное  пособие  предназначено  педагогам  ДОУ,  может  быть  полезно  родителям.  Здесь  представлен  опыт  педагога,  работающего  по  данному  направлению,  планирование  занятий,  рекомендации,  дидактический  материал,  консультации  для  родителей.</a:t>
            </a:r>
          </a:p>
          <a:p>
            <a:pPr indent="2857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Применение новых информационных технологий в процессе обучения развития детей дошкольного возраста позволяет разнообразить способы и формы предъявления визуального материала, в большей степени расширяет возможности получения информации детьми, мобилизации сенсорной системы. </a:t>
            </a:r>
          </a:p>
          <a:p>
            <a:pPr indent="285750" algn="just">
              <a:buFontTx/>
              <a:buAutoNum type="arabicPeriod" startAt="2"/>
            </a:pPr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45"/>
            <a:ext cx="6858000" cy="8552528"/>
          </a:xfrm>
          <a:prstGeom prst="rect">
            <a:avLst/>
          </a:prstGeom>
        </p:spPr>
      </p:pic>
      <p:sp>
        <p:nvSpPr>
          <p:cNvPr id="57347" name="TextBox 1"/>
          <p:cNvSpPr txBox="1">
            <a:spLocks noChangeArrowheads="1"/>
          </p:cNvSpPr>
          <p:nvPr/>
        </p:nvSpPr>
        <p:spPr bwMode="auto">
          <a:xfrm>
            <a:off x="357188" y="285750"/>
            <a:ext cx="6143625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Использование компьютера позволяет обеспечить педагога необходимыми средствами оперативной и при этом индивидуализированной помощи ребенку, последовательно решать собственно коррекционные задачи на разных этапах обучения.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Почему необходимо использовать информационные технологии 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образовательном процессе?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использование компьютера расширяет дидактические возможности активизации  учебной деятельности;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появляется возможность для формирования значительно большего количества  вариантов заданий;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использования мультимедиа, графических изображений высокого качества (объем, цвет), доступных при компьютерном обучении, обеспечивает правильное и быстрое восприятие содержания задания, а с психической точки зрения создает благоприятный, эмоциональный фон;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повышается эффективность обучения: уменьшается время выполнения заданий, что связано с повышением интереса к его выполнению, это важно в работе с детьми дошкольного возраста, для которых характерны быстрая утомляемость и истощаемость;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  ребенка легче вовлечь в необходимую учебную деятельность и поддерживать мотивацию к выполнению нелегких для него упражнений в течение длительного времени;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каждый ребенок получает возможность накопить тот опыт оперирования  «объектами», который необходим ему лично для формирования полноценных представлений о признаках, свойствах объектов внешнего вида, поскольку компьютерные программы позволяют сформировать задания, различные по уровню возможностей;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нет необходимости в синхронизации процесса обучения для группы детей на занятии с использованием специализированных компьютерных программ, поскольку для каждого ребенка может быть выбран свой темп работы с программным материалом и др.</a:t>
            </a:r>
          </a:p>
          <a:p>
            <a:pPr indent="36195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IMG_111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857625" y="6143625"/>
            <a:ext cx="2571750" cy="2286000"/>
          </a:xfrm>
          <a:noFill/>
        </p:spPr>
      </p:pic>
      <p:sp>
        <p:nvSpPr>
          <p:cNvPr id="57349" name="TextBox 3"/>
          <p:cNvSpPr txBox="1">
            <a:spLocks noChangeArrowheads="1"/>
          </p:cNvSpPr>
          <p:nvPr/>
        </p:nvSpPr>
        <p:spPr bwMode="auto">
          <a:xfrm>
            <a:off x="428625" y="6215063"/>
            <a:ext cx="32861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/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Какие же условия должны быть  созданы для занятий с детьми за компьютером ?  Какие  существуют правила и нормы СанПиНа  для  работы с компьютером в  дошкольных учреждениях?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Во-первых, для занятий детей с использованием компьютера необходимо специальное помещение (оптимальная ориентация помещения – северная, северо-восточная). Его оборудование должно</a:t>
            </a:r>
          </a:p>
        </p:txBody>
      </p:sp>
      <p:sp>
        <p:nvSpPr>
          <p:cNvPr id="57350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627"/>
            <a:ext cx="6858000" cy="8246745"/>
          </a:xfrm>
          <a:prstGeom prst="rect">
            <a:avLst/>
          </a:prstGeom>
        </p:spPr>
      </p:pic>
      <p:sp>
        <p:nvSpPr>
          <p:cNvPr id="58372" name="TextBox 1"/>
          <p:cNvSpPr txBox="1">
            <a:spLocks noChangeArrowheads="1"/>
          </p:cNvSpPr>
          <p:nvPr/>
        </p:nvSpPr>
        <p:spPr bwMode="auto">
          <a:xfrm>
            <a:off x="357188" y="357188"/>
            <a:ext cx="621506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соответствовать гигиеническим требованиям, предъявляемым к условиям работы с вычислительной техникой.</a:t>
            </a:r>
            <a:r>
              <a:rPr lang="ru-RU" sz="1400"/>
              <a:t>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     Оптимальные и допустимые параметры температуры и относительной влажности воздуха в помещениях для занятий с компьютером: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38" y="1285875"/>
          <a:ext cx="4572000" cy="1156716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  <a:gridCol w="1143000"/>
              </a:tblGrid>
              <a:tr h="1841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Оптимальные параметры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Допустимые параметры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Температура воздуха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Относительная влажность %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Температура воздуха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Относительная влажность %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19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62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18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39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20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58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22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31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21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-52"/>
                          <a:cs typeface="Times New Roman" pitchFamily="18" charset="0"/>
                        </a:rPr>
                        <a:t>55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 CYR" charset="-52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 CYR" charset="-52"/>
                        <a:cs typeface="Times New Roman" pitchFamily="18" charset="0"/>
                      </a:endParaRPr>
                    </a:p>
                  </a:txBody>
                  <a:tcPr marL="51591" marR="515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3" name="TextBox 3"/>
          <p:cNvSpPr txBox="1">
            <a:spLocks noChangeArrowheads="1"/>
          </p:cNvSpPr>
          <p:nvPr/>
        </p:nvSpPr>
        <p:spPr bwMode="auto">
          <a:xfrm>
            <a:off x="357188" y="2428875"/>
            <a:ext cx="61436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Занятия с использованием компьютеров для детей 5-7 лет следует проводить не более одного в течение дня, и не чаще трех раз в неделю в дни наибольшей работоспособности (вторник, среда, четверг). В нашем дошкольном учреждении индивидуальные занятия с использованием лечебно-тренировачных компьютерных программ проводятся  один раз в день ежедневно, в течение 10 дней. Так предусмотрено курсом лечения детей, который назначен врачом-офтальмологом. Непрерывная продолжительность работы с компьютером на развивающих игровых занятиях для детей 5 лет не должна превышать 10 минут и для детей 6-7 лет – 15 минут. Для детей имеющих хроническую патологию, часто болеющих (более 4 раз в год), после перенесенных заболеваний в течение 2-х недель продолжительность работы с компьютером должна быть сокращена для детей 5 лет до 7 минут, для детей 6-7 лет до 10 минут. Наши занятия длятся 5-10 минут.</a:t>
            </a:r>
          </a:p>
        </p:txBody>
      </p:sp>
      <p:pic>
        <p:nvPicPr>
          <p:cNvPr id="5" name="Picture 12" descr="IMG_11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4929188"/>
            <a:ext cx="3014662" cy="2357437"/>
          </a:xfrm>
          <a:noFill/>
        </p:spPr>
      </p:pic>
      <p:sp>
        <p:nvSpPr>
          <p:cNvPr id="58405" name="TextBox 5"/>
          <p:cNvSpPr txBox="1">
            <a:spLocks noChangeArrowheads="1"/>
          </p:cNvSpPr>
          <p:nvPr/>
        </p:nvSpPr>
        <p:spPr bwMode="auto">
          <a:xfrm>
            <a:off x="3714750" y="4857750"/>
            <a:ext cx="27860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/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Для снижения утомительности компьютерных занятий необходимо обеспечить гигиенически рациона-льную организацию рабочего места: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Соответствие мебели росту ребенка.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Достаточный уровень освещен-ности.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Экран видеомонитора должен находится на уровне глаз или чуть ниже, на расстоянии не ближе 50 см.</a:t>
            </a:r>
          </a:p>
        </p:txBody>
      </p:sp>
      <p:sp>
        <p:nvSpPr>
          <p:cNvPr id="58406" name="TextBox 6"/>
          <p:cNvSpPr txBox="1">
            <a:spLocks noChangeArrowheads="1"/>
          </p:cNvSpPr>
          <p:nvPr/>
        </p:nvSpPr>
        <p:spPr bwMode="auto">
          <a:xfrm>
            <a:off x="428625" y="7286625"/>
            <a:ext cx="60007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Недопустимо использование одного компьютера для одновременного занятия двух или более детей.</a:t>
            </a:r>
            <a:r>
              <a:rPr lang="ru-RU" sz="1400"/>
              <a:t>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После занятий с детьми обязательно проводится гимнастика для глаз. Зрительные гимнастики занимают особое место в работе с детьми с нарушениями зрения. Их проводят регулярно несколько раз в день со всеми детьми или индивидуально во всех возрастных группах. Гимнастики бывают:</a:t>
            </a:r>
            <a:endParaRPr lang="ru-RU"/>
          </a:p>
        </p:txBody>
      </p:sp>
      <p:sp>
        <p:nvSpPr>
          <p:cNvPr id="58407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786873"/>
          </a:xfrm>
          <a:prstGeom prst="rect">
            <a:avLst/>
          </a:prstGeom>
        </p:spPr>
      </p:pic>
      <p:sp>
        <p:nvSpPr>
          <p:cNvPr id="59395" name="TextBox 1"/>
          <p:cNvSpPr txBox="1">
            <a:spLocks noChangeArrowheads="1"/>
          </p:cNvSpPr>
          <p:nvPr/>
        </p:nvSpPr>
        <p:spPr bwMode="auto">
          <a:xfrm>
            <a:off x="357188" y="214313"/>
            <a:ext cx="6215062" cy="731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/>
              <a:t>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игровые;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2.с предметами;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3.с использованием зрительных тренажеров;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4.комплексы по словесным инструкциям;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В нашем дошкольном учреждении творческой группой были разработаны 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электронные физминутки  для глаз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, которые можно использовать в повседневной жизни и не только в работе  с детьми  с особыми образовательными потребностями.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Физминутки составлены по принципу работы офтальмологических тренажеров по методу Ковалева В.А. При их составлении учитывался возраст детей, состояние зрения и быстрота реакции детей дошкольного возраста. Так как в дошкольном учреждении ведется тематическое планирование, физминутки  подобранны с учетом лексических тем. Данная разработка согласована  с главным детским офтальмологом Саратовской области Захаровой Н.В. и с доцентом кафедры коррекционной педагогики ПИСТУ, кандидатом педагогических наук Мясниковой Л.В..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Электронные физминутки предназначены для профилактики и лечения глаз при различных заболеваниях. Целью физминуток является сохранение зрения, снятие усталости с глаз. Дети следят за движением объектов под музыкальное сопровождение, при мигании предмета – моргают глазками. Необходимо следить за правильностью выполнения упражнений и следовать гигиеническим требованиям: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Место расположения детей на расстоянии от экрана 50-60 см.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У детей с амблиопией необходимым требованием для проведения упражнений является наличие окклюдора, очков.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Использование интерактивных игровых программ, направленных на лечение и обучение детей, обладает рядом преимуществ: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·Компьютер позволяет применять новые методы зрительной стимуляции.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·Интерактивный характер упражнений превращает процесс в увлекательную игру.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·Компьютер бесконечно терпелив, он не устает, не сердится, не ругает детей за ошибки.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·Индивидуальная настройка программ гарантирует ребенку успех, повышает его уверенность в себе и вызывает желание продолжать тренировки.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·Задаваемый программой регламент упражнений дисциплинирует ребенка, развивает внимание и память.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·Компьютерное лечение и обучение можно осуществлять в домашних условиях.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IMG_109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 rot="377849">
            <a:off x="5089525" y="7135813"/>
            <a:ext cx="1238250" cy="1701800"/>
          </a:xfrm>
          <a:noFill/>
        </p:spPr>
      </p:pic>
      <p:pic>
        <p:nvPicPr>
          <p:cNvPr id="4" name="Picture 7" descr="IMG_10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 rot="21203886">
            <a:off x="523875" y="7140575"/>
            <a:ext cx="1298575" cy="1733550"/>
          </a:xfrm>
          <a:noFill/>
        </p:spPr>
      </p:pic>
      <p:pic>
        <p:nvPicPr>
          <p:cNvPr id="5" name="Picture 7" descr="IMG_109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88" y="6950075"/>
            <a:ext cx="12842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MG_110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80781">
            <a:off x="3616325" y="6959600"/>
            <a:ext cx="1214438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0419" name="WordArt 11"/>
          <p:cNvSpPr>
            <a:spLocks noChangeArrowheads="1" noChangeShapeType="1" noTextEdit="1"/>
          </p:cNvSpPr>
          <p:nvPr/>
        </p:nvSpPr>
        <p:spPr bwMode="auto">
          <a:xfrm>
            <a:off x="500063" y="500063"/>
            <a:ext cx="4105275" cy="32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Страница старшего воспитателя</a:t>
            </a:r>
          </a:p>
        </p:txBody>
      </p:sp>
      <p:sp>
        <p:nvSpPr>
          <p:cNvPr id="60420" name="Line 11"/>
          <p:cNvSpPr>
            <a:spLocks noChangeShapeType="1"/>
          </p:cNvSpPr>
          <p:nvPr/>
        </p:nvSpPr>
        <p:spPr bwMode="auto">
          <a:xfrm>
            <a:off x="428625" y="857250"/>
            <a:ext cx="4321175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285750" y="928688"/>
            <a:ext cx="46434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 i="1">
                <a:latin typeface="Monotype Corsiva" pitchFamily="66" charset="0"/>
              </a:rPr>
              <a:t>Внедрение современных программ  и здоровьесберегающих  технологий  по проблеме воспитания у детей потребности в здоровом образе жизни</a:t>
            </a:r>
          </a:p>
        </p:txBody>
      </p:sp>
      <p:pic>
        <p:nvPicPr>
          <p:cNvPr id="60422" name="Picture 7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14313"/>
            <a:ext cx="1255713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Text Box 8"/>
          <p:cNvSpPr txBox="1">
            <a:spLocks noChangeArrowheads="1"/>
          </p:cNvSpPr>
          <p:nvPr/>
        </p:nvSpPr>
        <p:spPr bwMode="auto">
          <a:xfrm>
            <a:off x="428625" y="2928938"/>
            <a:ext cx="6000750" cy="584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</a:rPr>
              <a:t>Дети - самое большое богатство каждой страны, любого города. Они продолжат наше дело - возьмут в свои руки развитие и управление страной, обществом. И, конечно, руки эти должны быть сильным и выносливыми. Необходимо сделать так, чтобы каждый человек смолоду заботился о своем физическом совершенстве, обладал знаниями в области гигиены и медицинской помощи, вел здоровый образ жизни. Поэтому забота о здоровье ребенка остается первостепенной для всех нас. В ходе модернизации системы образования еще больше возрастает роль и ответственность за подготовку детей по вопросам, относящимся к области безопасности жизнедеятельности, и выработку у них привычек здорового образа жизни.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В последние годы идет целенаправленный процесс обновления содержания, форм и методов дошкольного образования. Появляется целый ряд новых образовательных программ и технологий.</a:t>
            </a:r>
          </a:p>
          <a:p>
            <a:pPr indent="355600" algn="just"/>
            <a:r>
              <a:rPr lang="ru-RU" sz="1300">
                <a:latin typeface="Times New Roman" pitchFamily="18" charset="0"/>
              </a:rPr>
              <a:t>Анализируя работу дошкольного учреждения по физическому воспитанию дошкольников, мы убедились в том, что в общепринятой системе не реализуются задачи физического воспитания полностью. Физкультурные занятия не решают проблему тренировки сердечно­сосудистой системы, терморегуляционного аппарата, а, следовательно, не дают должного эффекта в укреплении здоровья. Предложенная система закаливания  не учитывает многих условий, которые есть в ДОУ, требует большой предварительной работы. Физкультурные занятия однообразны, так как подчиняются определенной жесткой методике их проведения, не развивают интерес детей к спорту. Нормативы физической подготовленности не учитывают уровень физического развития детей, запас их сил и состояния здоровья.  Поэтому было принято решение о внедрении в образовательный процесс программы "Здоровье" В.Г.Алямовской, которая представляет собой комплексную систему воспитания ребенка-дошкольника, здорового физически, разносторонне развитого, инициативного и раскрепощенного, с чувством собственного достоинства. </a:t>
            </a:r>
          </a:p>
        </p:txBody>
      </p:sp>
      <p:sp>
        <p:nvSpPr>
          <p:cNvPr id="60424" name="TextBox 7"/>
          <p:cNvSpPr txBox="1">
            <a:spLocks noChangeArrowheads="1"/>
          </p:cNvSpPr>
          <p:nvPr/>
        </p:nvSpPr>
        <p:spPr bwMode="auto">
          <a:xfrm>
            <a:off x="4286250" y="2000250"/>
            <a:ext cx="221456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pPr algn="ctr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Нестеренко Г.И</a:t>
            </a:r>
            <a:r>
              <a:rPr lang="ru-RU" sz="1100" i="1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 МДОУ «Детский сад комбинированного вида № 62» г.Энгельса Саратовской области</a:t>
            </a:r>
          </a:p>
        </p:txBody>
      </p:sp>
      <p:sp>
        <p:nvSpPr>
          <p:cNvPr id="60425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xfrm>
            <a:off x="2357438" y="8658225"/>
            <a:ext cx="2171700" cy="4857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404813" y="395288"/>
            <a:ext cx="5976937" cy="783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</a:rPr>
              <a:t>Реализуя  программу  мы решаем  следующие задачи: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охрана и укрепление здоровья детей;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воспитание потребности в здоровом образе жизни;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развитие физических качеств и обеспечение нормального уровня физической подготовленности в соответствии с возможностями и состоянием здоровья ребенка;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создание условий для реализации потребности и двигательной активности в повседневной жизни;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выявление интересов и склонностей детей в двигательной деятельности и реализация их через систему спортивно-оздоровительной работы;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приобщение детей к традициям большого спорта.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       Программа "Здоровье" позволяет использовать широкий спектр всех средств физического развития и оздоровления дошкольников. Для реализации программных задач в детском саду подготовлены необходимые условия: оборудован специальный зал для проведения физкультурных занятий, имеется спортивная площадка, беговая дорожка. В группах созданы министадионы и имеются атрибуты для закаливания. Ежедневно проводится утренняя гимнастика на свежем воздухе с использованием оздоровительного бега. Физкультурные занятия, проводимые инструктором по физвоспитанию и музыкальным руководителем, разнообразны. Это игровые занятия, построенные на основе подвижных игр и игр-эстафет, занятия-тренировки, прогулки-походы, сюжетно-игровые, занятия, занятия на основе спортивных комплексов и тренажерах, занятия, построенные на танцевальном материале, самостоятельные занятия. В детском саду имеется физиопроцедурный кабинет с необходимым оборудованием, ингаляционный кабинет, где находятся паровые ингаляторы, ультразвуковой аппарат "Здоровье", кислородный коктейль, лампа Чижевского.  Гимнастика после сна включает в себя: дыхательную гимнастику, корригирующую, психогимнастику, точечный массаж, сухой душ, работу на специальных тренажерах, полоскание горла водой, отварами трав. Специальное медицинское оборудование позволяет проводить лечебно-оздоровительные сеансы (ингаляции, физиопроцедуры).      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        В течение пяти лет мы работаем по региональной программе "Основы здорового образа жизни" -  под редакцией Н.П. Смирновой. Научный, комплексный, последовательный подход к системе обучения и воспитания здорового образа жизни позволяет сформировать новое отношение к здоровью у детей на уровне установок, навыков и умений.  Использование программы "Основы безопасности детей дошкольного возраста" Н.Н. Авдеевой, О.Л. Князевой, Р.Б.Стеркиной, содержание которой отражает общие изменения в нашей общественной жизни, оставляет за каждым дошкольным учреждением</a:t>
            </a:r>
          </a:p>
        </p:txBody>
      </p:sp>
      <p:sp>
        <p:nvSpPr>
          <p:cNvPr id="6144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19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</a:t>
            </a: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115888" y="214313"/>
            <a:ext cx="6408737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Какие врожденные заболевания встречаются  у новорожденных детей? 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 На данный момент рождается очень много детей с врожденными пороками развития (в основном, наследственные заболевания). Самый распространенный- порок сердца. Раньше за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квартал встречался один случай, сейчас- два- три случая. Так же часто встречается врожденное заболевание почек. Каждый второй ребенок до года стоит на учете у невролога и развитию этого заболевания, в большей степени, способствуют сами родители.</a:t>
            </a:r>
          </a:p>
          <a:p>
            <a:pPr marL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Какие меры в области здравоохранения предпринимает государство в целях поддержки семей, имеющих детей- инвалидов?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Дети с ограниченными возможностями здоровья имею льготы во многих социальных сферах. Могут получать бесплатное лекарство и санаторно- курортное лечение, облечивание в реабилитационных центрах</a:t>
            </a:r>
            <a:r>
              <a:rPr lang="ru-RU" sz="1200"/>
              <a:t>.</a:t>
            </a:r>
          </a:p>
          <a:p>
            <a:pPr marL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Какие нововведения появились в деткой поликлинике № 2 для оздоровления детей  в 2009-2010 году?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В корпусе поликлиники № 2 на улице Одесская находится лучшее отделение восстановительного лечения в области. Там можно воспользоваться широким спектром услуг: галотерапия, водолечебница, специализированный душ, сауна, лазеротерапия, ароматерапия, лечебная физкультура, массаж и многое другое. Начало этому положила главный врач Лавренчук Л.Р.. В настоящее время главный врач Ермакова Н.В. внедряет новые методики и технологии для поддержания здоровья детей, приобретает современное оборудование и осуществляет капитальный ремонт здания больницы.</a:t>
            </a:r>
            <a:r>
              <a:rPr lang="ru-RU" sz="1200" b="1"/>
              <a:t> </a:t>
            </a:r>
          </a:p>
          <a:p>
            <a:pPr marL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По каким причинам закрылся корпус детской поликлиники № 2 на Переезде и где ведут прием специалисты  больницы?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Корпус больницы был в аварийном состоянии и поэтому все специалисты поликлиники находятся в новом здании по адресу: ул. Ф. Энгельса дом 69 а. Здание расположено рядом с корпусом детской больницы на улице Одесской. Открытие нового корпуса состоялось 27 апреля 2010 года. В новой поликлинике все оборудовано по последнему слову техники, начиная с оборудования для кабинетов и заканчивая современной мебелью и отделкой здания.</a:t>
            </a: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404813" y="5580063"/>
            <a:ext cx="264318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algn="just">
              <a:buFont typeface="Wingdings" pitchFamily="2" charset="2"/>
              <a:buChar char="q"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Какой бы Вы дали совет молодым родителям детей с ослабленным иммунитетом для его эффективного поддержания?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     Не надо злоупотреблять лекарственными препаратами. В первую очередь, соблюдать режим дня и питания, придерживаться грамотного воспитания детей, вести активный образ жизни, не заниматься самолечением и своевременно обращаться к детскому врачу</a:t>
            </a:r>
          </a:p>
          <a:p>
            <a:pPr marL="35560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0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005263" y="8101013"/>
            <a:ext cx="22066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">
                <a:latin typeface="Monotype Corsiva" pitchFamily="66" charset="0"/>
              </a:rPr>
              <a:t>Корреспондент Федяшина Т.Н.</a:t>
            </a:r>
          </a:p>
        </p:txBody>
      </p:sp>
      <p:pic>
        <p:nvPicPr>
          <p:cNvPr id="9" name="Рисунок 8" descr="Безымянный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86" y="5643570"/>
            <a:ext cx="3327568" cy="2286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404813" y="323850"/>
            <a:ext cx="5976937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</a:rPr>
              <a:t>право на использование различных форм и методов организации обучения с учетом индивидуальных и возрастных особенностей детей. 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Воспитанию у дошкольников потребности в здоровом образе жизни  способствует: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привитие стойких культурно-гигиенических навыков;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развитие представлений о строении тела, назначении органов;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обучение уходу за своим телом, навыкам оказания элементарной помощи;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формирование представлений о том, что полезно и что вредно для организма, элементарных представлений об окружающей среде, привычки ежедневных  	</a:t>
            </a:r>
          </a:p>
          <a:p>
            <a:pPr indent="266700" algn="just">
              <a:spcBef>
                <a:spcPct val="50000"/>
              </a:spcBef>
            </a:pPr>
            <a:endParaRPr lang="ru-RU" sz="1300">
              <a:latin typeface="Times New Roman" pitchFamily="18" charset="0"/>
            </a:endParaRPr>
          </a:p>
        </p:txBody>
      </p:sp>
      <p:pic>
        <p:nvPicPr>
          <p:cNvPr id="62468" name="Picture 5" descr="SDC105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75" y="2268538"/>
            <a:ext cx="3238500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Text Box 6"/>
          <p:cNvSpPr txBox="1">
            <a:spLocks noChangeArrowheads="1"/>
          </p:cNvSpPr>
          <p:nvPr/>
        </p:nvSpPr>
        <p:spPr bwMode="auto">
          <a:xfrm>
            <a:off x="3860800" y="2124075"/>
            <a:ext cx="25209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</a:rPr>
              <a:t>физкультурных упражнений.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Разработанная «Концепция по формированию основ безопасности и охраны жизни и здоровья дошкольников в МДОУ № 62» помогает более целенаправленно соблюдать основные принципы работы: принцип системности, возрастной адресованности, преемственности в работе с семьей. В увлекательной наглядно-практической форме</a:t>
            </a:r>
          </a:p>
        </p:txBody>
      </p:sp>
      <p:sp>
        <p:nvSpPr>
          <p:cNvPr id="62470" name="Text Box 7"/>
          <p:cNvSpPr txBox="1">
            <a:spLocks noChangeArrowheads="1"/>
          </p:cNvSpPr>
          <p:nvPr/>
        </p:nvSpPr>
        <p:spPr bwMode="auto">
          <a:xfrm>
            <a:off x="476250" y="4859338"/>
            <a:ext cx="5905500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</a:rPr>
              <a:t>педагоги обогащают представления старших дошкольников о здоровье, об организме и его потребностях, о закаливании, способах предупреждения травматизма. </a:t>
            </a:r>
          </a:p>
          <a:p>
            <a:pPr indent="2667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</a:rPr>
              <a:t>Таким образом,  дети активно приобщаются к нормам здорового образа жизни. Для этого педагогами разработаны методические и наглядные пособия, перспективные тематические  планы «Мое здоровье», подготовлена серия дидактических игр: "Уроки Мойдодыра", "Мудрые сказки", "Азбука здоровья" и др. В доступной форме воспитатели знакомят детей с тем, как устроено тело человека, его организм, привлекая иллюстрированный материал, рассказывают об анатомии и физиологии. Для этого разработаны циклы занятий из серии "Забочусь о своем здоровье ": "Органы чувств", "Умные советы", "Сказка о потерянном здоровье", "Путешествие в страну Ватных одеял", "В гости к девочке Ромашке".  Педагоги знакомят детей не только с правилами оказания первой помощи при травмах, порезах, но и учат оказывать практическую помощь себе и товарищу. Происходит это в игровой форме. К детям приходят в гости сказочные герои: доктор Айболит, Пилюлькин, Мойдодыр, Хворайка и Неболейка, фея Чистоты. Все разработки составлены на основе принципов развивающего обучения.</a:t>
            </a:r>
          </a:p>
        </p:txBody>
      </p:sp>
      <p:sp>
        <p:nvSpPr>
          <p:cNvPr id="62471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333375" y="250825"/>
            <a:ext cx="604837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</a:rPr>
              <a:t>Забота о здоровье ребенка – это важнейший труд воспитателя.   Активные формы методической работы на базе ДОУ (семинары-практикумы, педагогические советы, круглые столы, деловые игры, психологические тренинги , конкурсы, фестивали и многое другое) повышают компетентность и профессиональные качества педагогов, способствуют успешной работе коллектива и положительной динамике показателей развития способностей детей. Подведением определенных итогов по самообразованию и повышению деловой квалификации стал «Спортивный экспресс», проведенный в  форме   педагогического пробега в рамках Совета педагогов, посвященного проблемам физического воспитания дошкольников.  Команды педагогического пробега, имеющие название, девиз, под руководством капитана двигались по своему маршруту согласно маршрутных листов, отвечали на теоретические вопросы , выполняли задания на каждой из станций  «Богатырская», «Веселый стадион», «Игровая», «Туристическая» и получали оценку начальника станции по критериям:  знание методики, проявление творчества, внедрение инноваций.</a:t>
            </a:r>
          </a:p>
        </p:txBody>
      </p:sp>
      <p:pic>
        <p:nvPicPr>
          <p:cNvPr id="63492" name="Picture 5" descr="дорожка здоров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1663" y="3276600"/>
            <a:ext cx="3221037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333375" y="3276600"/>
            <a:ext cx="26638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</a:rPr>
              <a:t>Использование разнообразных интерактивных методов, включение элементов релаксации и медитации позволили сделать Совет педагогов насыщенным и плодотворным. Анализируя результат выполнения поставлен-ных перед педагогами задач , можно сделать вывод о том, что педагоги  совершенствовали профессиональные умения по данной проблеме, показали</a:t>
            </a:r>
          </a:p>
        </p:txBody>
      </p:sp>
      <p:sp>
        <p:nvSpPr>
          <p:cNvPr id="63494" name="Text Box 7"/>
          <p:cNvSpPr txBox="1">
            <a:spLocks noChangeArrowheads="1"/>
          </p:cNvSpPr>
          <p:nvPr/>
        </p:nvSpPr>
        <p:spPr bwMode="auto">
          <a:xfrm>
            <a:off x="333375" y="5724525"/>
            <a:ext cx="604837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85725" algn="just">
              <a:spcBef>
                <a:spcPct val="50000"/>
              </a:spcBef>
            </a:pPr>
            <a:r>
              <a:rPr lang="ru-RU" sz="1300">
                <a:latin typeface="Times New Roman" pitchFamily="18" charset="0"/>
              </a:rPr>
              <a:t>навыки владения эффективными формами работы с детьми, отработали механизм проведения физкультурных занятий с использованием нетрадиционных форм. </a:t>
            </a:r>
          </a:p>
          <a:p>
            <a:pPr indent="85725" algn="just"/>
            <a:r>
              <a:rPr lang="ru-RU" sz="1300">
                <a:latin typeface="Times New Roman" pitchFamily="18" charset="0"/>
              </a:rPr>
              <a:t>       Разработанная нами система  физического воспитания уже дает определенные результаты, способствует развитию у дошкольников потребности в физическом  совершенствовании, привычки к здоровому образу жизни.  Подавляющее большинство детей с огромным желанием и интересом занимаются физкультурой и спортом, в школу идут с хорошей физической подготовкой.</a:t>
            </a:r>
          </a:p>
          <a:p>
            <a:pPr indent="85725" algn="just"/>
            <a:r>
              <a:rPr lang="ru-RU" sz="1300">
                <a:latin typeface="Times New Roman" pitchFamily="18" charset="0"/>
              </a:rPr>
              <a:t>       Из многих условий внешней среды, обеспечивающих жизнедеятельность организма, особое знание придается питанию. Формированию потребности в здоровом образе жизни, расширению знаний о влиянии витаминов на здоровье человека, использование своих знаний в работе с детьми, совершенствованию навыков планирования способствовал Совет педагогов «Поговорим о правильном питании», который проходил в форме КВН. </a:t>
            </a:r>
          </a:p>
        </p:txBody>
      </p:sp>
      <p:sp>
        <p:nvSpPr>
          <p:cNvPr id="6349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4515" name="Text Box 4"/>
          <p:cNvSpPr txBox="1">
            <a:spLocks noChangeArrowheads="1"/>
          </p:cNvSpPr>
          <p:nvPr/>
        </p:nvSpPr>
        <p:spPr bwMode="auto">
          <a:xfrm>
            <a:off x="476250" y="395288"/>
            <a:ext cx="5905500" cy="703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</a:rPr>
              <a:t>Педагоги в увлекательных соревнованиях проявили свои творческие способности, применили теоретические  и практические знания в умении быстро разрешить педагогическую ситуацию, а также объективно оценить  знания своих коллег.   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Обучающие семинары, являются, пожалуй, наиболее продуктивной формой повышения квалификации педагогов. Эффективно прошли семинары «Механизм реализации современных здоровьесберегающих технологий», «Организация работы по физическому воспитанию в зимний период», «Игры и развлечения на открытом воздухе». Конкурс на «Лучший уголок здоровья» способствовал творческой активности  не только педагогов, но и воспитанников, родителей. 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Работа с родителями - очень важный этап работы по оздоровлению детей. Она заключается в расширении знаний родителей о пользе физвоспитания в семье и работе проводимой в этом направлении в детском саду.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Комплексная работа дошкольного образовательного учреждения оказывает существенное влияние на совершенствование защитных сил организма ребенка, содействует овладению необходимыми движениями и знаниями.  Анализ заболеваемости, диагностическое обследование физического развития и функционального состояния детей показывают, что дети идут в школу подготовленными. У детей седьмого года жизни к моменту обучения в школе сформированы навыки основных видов движений (бег, прыжки, метание и т.д.). Развиты такие физические качества как быстрота, ловкость, выносливость. По результатам тестирования выявлено, что подавляющий процент детей в бальной системе имеет физическую подготовленность выше среднего уровня и составляет 4,6 - 4,8 баллов. 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 Серьезные и сложные задачи, поставленные педагогическим коллективом, требуют продолжения их реализации. В связи с этим дошкольное учреждение планирует и далее совершенствовать  работу по внедрению  современных программ  и новых здоровьесберегающих технологий;  по преемственности детского сада и школы по проблеме воспитания у детей потребности в здоровом образе жизни; активизации целенаправленной работы с родителями по проблеме пропаганды в семейном  воспитании здорового образа жизни.</a:t>
            </a:r>
          </a:p>
          <a:p>
            <a:pPr indent="266700" algn="just"/>
            <a:r>
              <a:rPr lang="ru-RU" sz="1300">
                <a:latin typeface="Times New Roman" pitchFamily="18" charset="0"/>
              </a:rPr>
              <a:t>  Безопасность и здоровый образ жизни - это не просто сумма усвоенных знаний, а стиль жизни, адекватное поведение в различных ситуациях. И всегда надо помнить, что "Наше будущее - здоровые дети"! </a:t>
            </a:r>
          </a:p>
        </p:txBody>
      </p:sp>
      <p:sp>
        <p:nvSpPr>
          <p:cNvPr id="6451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404813" y="250825"/>
            <a:ext cx="5976937" cy="792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 dirty="0">
                <a:latin typeface="Monotype Corsiva" pitchFamily="66" charset="0"/>
              </a:rPr>
              <a:t>Совет педагогов</a:t>
            </a:r>
            <a:endParaRPr lang="ru-RU" sz="1600" b="1" dirty="0">
              <a:latin typeface="Monotype Corsiva" pitchFamily="66" charset="0"/>
            </a:endParaRPr>
          </a:p>
          <a:p>
            <a:pPr algn="ctr"/>
            <a:r>
              <a:rPr lang="ru-RU" sz="1600" b="1" dirty="0">
                <a:latin typeface="Monotype Corsiva" pitchFamily="66" charset="0"/>
              </a:rPr>
              <a:t>   </a:t>
            </a:r>
            <a:r>
              <a:rPr lang="ru-RU" sz="1600" b="1" i="1" dirty="0">
                <a:latin typeface="Monotype Corsiva" pitchFamily="66" charset="0"/>
              </a:rPr>
              <a:t>«Спортивный  экспресс»</a:t>
            </a:r>
            <a:endParaRPr lang="ru-RU" sz="1600" b="1" dirty="0">
              <a:latin typeface="Monotype Corsiva" pitchFamily="66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</a:rPr>
              <a:t>Тема:</a:t>
            </a:r>
            <a:endParaRPr lang="ru-RU" sz="1300" dirty="0">
              <a:latin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</a:rPr>
              <a:t>«Системный подход в работе по физическому воспитанию дошкольников» </a:t>
            </a:r>
            <a:endParaRPr lang="ru-RU" sz="1300" b="1" dirty="0">
              <a:latin typeface="Times New Roman" pitchFamily="18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</a:rPr>
              <a:t>Цель:</a:t>
            </a:r>
            <a:endParaRPr lang="ru-RU" sz="1300" dirty="0">
              <a:latin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</a:rPr>
              <a:t> - активизировать деятельность педагогов;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- способствовать сохранению и укреплению здоровья детей;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- совершенствовать формы, методы и приемы в физическом развитии 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детей;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- закреплять умение  отбирать нужную информацию из разных  источников;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- выявить уровень профессиональной подготовленности педагогов,   развивать умение работать в  команде, аргументировано отстаивать свою точку зрения.</a:t>
            </a:r>
            <a:endParaRPr lang="ru-RU" sz="1300" b="1" i="1" dirty="0">
              <a:latin typeface="Times New Roman" pitchFamily="18" charset="0"/>
            </a:endParaRPr>
          </a:p>
          <a:p>
            <a:pPr algn="just"/>
            <a:r>
              <a:rPr lang="ru-RU" sz="1300" b="1" i="1" dirty="0">
                <a:latin typeface="Times New Roman" pitchFamily="18" charset="0"/>
              </a:rPr>
              <a:t>Предварительная работа.</a:t>
            </a:r>
            <a:endParaRPr lang="ru-RU" sz="1300" dirty="0">
              <a:latin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</a:rPr>
              <a:t>• Изучение теоретических основ.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• Консультации: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1. "Индивидуально-дифференцированный подход к развитию движений у детей дошкольного возраста".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2. "Методика проведения оздоровительного бега при проведении утренней гимнастики".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• Тематическая выставка в методическом кабинете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( литература, опыт, методические разработки, пособия).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Открытые просмотры занятий по физкультуре.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Анализ планирования подвижных игр, в группах старшего дошкольного возраста.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Разработка конспектов игровой ритмической гимнастики.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Разработка  конспектов познавательно – физкультурных занятий. </a:t>
            </a:r>
            <a:endParaRPr lang="ru-RU" sz="1300" b="1" dirty="0">
              <a:latin typeface="Times New Roman" pitchFamily="18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</a:rPr>
              <a:t>Правила:</a:t>
            </a:r>
            <a:endParaRPr lang="ru-RU" sz="1300" dirty="0">
              <a:latin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</a:rPr>
              <a:t>Каждый участник имеет право выступать, задавать вопросы, возражать корректно. Отвечать четко, последовательно, лаконично.</a:t>
            </a:r>
          </a:p>
          <a:p>
            <a:pPr algn="ctr"/>
            <a:r>
              <a:rPr lang="ru-RU" sz="1300" dirty="0">
                <a:latin typeface="Times New Roman" pitchFamily="18" charset="0"/>
              </a:rPr>
              <a:t>      </a:t>
            </a:r>
            <a:r>
              <a:rPr lang="ru-RU" sz="1300" b="1" dirty="0">
                <a:latin typeface="Times New Roman" pitchFamily="18" charset="0"/>
              </a:rPr>
              <a:t>Ход: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   Добрый день уважаемые коллеги!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   Мы рады приветствовать в этом зале педагогов - людей убежденных в том, что дошкольный возраст - это важный период формирования человеческой личности, период, когда закладываются основы физического здоровья. То, что упущено в детстве, трудно наверстать.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  Поэтому  предлагаем вам отправиться  на «Спортивном экспрессе» в страну «</a:t>
            </a:r>
            <a:r>
              <a:rPr lang="ru-RU" sz="1300" dirty="0" err="1">
                <a:latin typeface="Times New Roman" pitchFamily="18" charset="0"/>
              </a:rPr>
              <a:t>Спортландию</a:t>
            </a:r>
            <a:r>
              <a:rPr lang="ru-RU" sz="1300" dirty="0">
                <a:latin typeface="Times New Roman" pitchFamily="18" charset="0"/>
              </a:rPr>
              <a:t>» и обсудить проблему физического воспитания детей.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В игре принимают участие две команды педагогов: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</a:t>
            </a:r>
            <a:endParaRPr lang="ru-RU" sz="1300" b="1" dirty="0">
              <a:latin typeface="Times New Roman" pitchFamily="18" charset="0"/>
            </a:endParaRPr>
          </a:p>
        </p:txBody>
      </p:sp>
      <p:sp>
        <p:nvSpPr>
          <p:cNvPr id="6554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6563" name="Text Box 4"/>
          <p:cNvSpPr txBox="1">
            <a:spLocks noChangeArrowheads="1"/>
          </p:cNvSpPr>
          <p:nvPr/>
        </p:nvSpPr>
        <p:spPr bwMode="auto">
          <a:xfrm>
            <a:off x="333375" y="250825"/>
            <a:ext cx="619125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u-RU"/>
              <a:t>-  </a:t>
            </a:r>
            <a:r>
              <a:rPr lang="ru-RU" sz="1300">
                <a:latin typeface="Times New Roman" pitchFamily="18" charset="0"/>
              </a:rPr>
              <a:t>Команда «Смелые».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- Команда «Сильные».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А сейчас я познакомлю вас с правилами проведения нашего путешествия.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Чтобы попасть в страну «Спортландию», участникам игры нужно проехать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четыре станции:  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- "Богатырская";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- "Веселый стадион";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- "Игровая";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- "Активный отдых".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   На каждой станции участники команд должны сделать самоанализ, выполнить задания и заполнить путевой лист.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   Итак наш «Спортивный экспресс» отправляется в путь!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   Утренняя гимнастика    должна создать у детей    хорошее настроение, поднять мышечный тонус, настроить  и зарядить организм ребенка    на весь предстоящий день,  поэтому наша    первая станция  - "Богатырская".</a:t>
            </a:r>
            <a:endParaRPr lang="ru-RU" sz="1300" b="1">
              <a:latin typeface="Times New Roman" pitchFamily="18" charset="0"/>
            </a:endParaRPr>
          </a:p>
          <a:p>
            <a:pPr marL="342900" indent="-342900" algn="just"/>
            <a:r>
              <a:rPr lang="ru-RU" sz="1300" b="1">
                <a:latin typeface="Times New Roman" pitchFamily="18" charset="0"/>
              </a:rPr>
              <a:t>Станция «Богатырская»</a:t>
            </a:r>
          </a:p>
          <a:p>
            <a:pPr marL="342900" indent="-342900" algn="just"/>
            <a:r>
              <a:rPr lang="ru-RU" sz="1300" u="sng">
                <a:latin typeface="Times New Roman" pitchFamily="18" charset="0"/>
              </a:rPr>
              <a:t>Вопросы  1   команде</a:t>
            </a:r>
            <a:endParaRPr lang="ru-RU" sz="1300">
              <a:latin typeface="Times New Roman" pitchFamily="18" charset="0"/>
            </a:endParaRP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В теплый период года утренняя гимнастика начинается с разминки,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на что она направлена и какова ее цель?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2.С чего начинается оздоровительный бег,   чем заканчивается?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3. Расскажите особенности проведения утренней гимнастики по 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  зрительным     ориентирам.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4.Перечислите, какие исходные положения можно использовать</a:t>
            </a:r>
            <a:br>
              <a:rPr lang="ru-RU" sz="1300">
                <a:latin typeface="Times New Roman" pitchFamily="18" charset="0"/>
              </a:rPr>
            </a:br>
            <a:r>
              <a:rPr lang="ru-RU" sz="1300">
                <a:latin typeface="Times New Roman" pitchFamily="18" charset="0"/>
              </a:rPr>
              <a:t>       для выполнения  упражнения  на  профилактику осанки.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5.Какие виды гимнастики, кроме утренней,  вы используете в своей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работе,   назовите их и расскажите  на что они направлены.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6.Представьте конспект игровой ритмической гимнастики покажите фрагмент ее проведения.</a:t>
            </a:r>
          </a:p>
          <a:p>
            <a:pPr marL="342900" indent="-342900" algn="just">
              <a:spcBef>
                <a:spcPct val="50000"/>
              </a:spcBef>
            </a:pPr>
            <a:endParaRPr lang="ru-RU" sz="1300">
              <a:latin typeface="Times New Roman" pitchFamily="18" charset="0"/>
            </a:endParaRPr>
          </a:p>
        </p:txBody>
      </p:sp>
      <p:pic>
        <p:nvPicPr>
          <p:cNvPr id="66564" name="Picture 6" descr="SDC1056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4813" y="5940425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Text Box 7"/>
          <p:cNvSpPr txBox="1">
            <a:spLocks noChangeArrowheads="1"/>
          </p:cNvSpPr>
          <p:nvPr/>
        </p:nvSpPr>
        <p:spPr bwMode="auto">
          <a:xfrm>
            <a:off x="3789363" y="6011863"/>
            <a:ext cx="2808287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u="sng">
                <a:latin typeface="Times New Roman" pitchFamily="18" charset="0"/>
              </a:rPr>
              <a:t>Вопросы  2  команде</a:t>
            </a:r>
            <a:endParaRPr lang="ru-RU" sz="1300">
              <a:latin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</a:rPr>
              <a:t>1.Назовите длительность  проведения утренней  гимнастики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в разных возрастных группах.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2- я младшая группа    ( 5-6 мин.)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средняя  группа       (6-8 мин.)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старшая  группа   (8-10 мин.)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подготовительная группа  (10-12  мин.)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2.От чего зависит плотность проведения    утренней гимнастики?</a:t>
            </a:r>
          </a:p>
        </p:txBody>
      </p:sp>
      <p:sp>
        <p:nvSpPr>
          <p:cNvPr id="66566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333375" y="395288"/>
            <a:ext cx="6192838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</a:rPr>
              <a:t>3. В вводной  части утренней  гимнастики не  используются: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- бег,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- корригирующие упражнения,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- упражнения на внимание.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4 . Необходимые  условия для воспитания здорового  ребенка?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5.  Покажите корригирующие упражнения для профилактики 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 плоскостопия.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6.  Представьте конспект игровой ритмической гимнастики,  покажите 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      фрагмент ее проведения.</a:t>
            </a:r>
            <a:endParaRPr lang="ru-RU" sz="1300" b="1" dirty="0">
              <a:latin typeface="Times New Roman" pitchFamily="18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</a:rPr>
              <a:t>Практическая часть.</a:t>
            </a:r>
          </a:p>
          <a:p>
            <a:pPr algn="just"/>
            <a:r>
              <a:rPr lang="ru-RU" sz="1300" b="1" dirty="0">
                <a:latin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</a:rPr>
              <a:t>Показ дыхательно-звуковой гимнастики инструктором по физической</a:t>
            </a:r>
            <a:br>
              <a:rPr lang="ru-RU" sz="1300" dirty="0">
                <a:latin typeface="Times New Roman" pitchFamily="18" charset="0"/>
              </a:rPr>
            </a:br>
            <a:r>
              <a:rPr lang="ru-RU" sz="1300" dirty="0">
                <a:latin typeface="Times New Roman" pitchFamily="18" charset="0"/>
              </a:rPr>
              <a:t>культуре,  направленной на профилактику простудных заболеваний.</a:t>
            </a:r>
            <a:br>
              <a:rPr lang="ru-RU" sz="1300" dirty="0">
                <a:latin typeface="Times New Roman" pitchFamily="18" charset="0"/>
              </a:rPr>
            </a:br>
            <a:r>
              <a:rPr lang="ru-RU" sz="1300" dirty="0">
                <a:latin typeface="Times New Roman" pitchFamily="18" charset="0"/>
              </a:rPr>
              <a:t>Показ сопровождается объяснением.</a:t>
            </a:r>
            <a:endParaRPr lang="ru-RU" sz="1300" b="1" dirty="0">
              <a:latin typeface="Times New Roman" pitchFamily="18" charset="0"/>
            </a:endParaRPr>
          </a:p>
          <a:p>
            <a:pPr algn="just"/>
            <a:r>
              <a:rPr lang="ru-RU" sz="1300" b="1" dirty="0">
                <a:latin typeface="Times New Roman" pitchFamily="18" charset="0"/>
              </a:rPr>
              <a:t>Станция    «Веселый стадион»</a:t>
            </a:r>
            <a:endParaRPr lang="ru-RU" sz="1300" dirty="0">
              <a:latin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</a:rPr>
              <a:t>Маленький ребенок - деятель! И деятельность его выражается, прежде всего - в движениях.  Первые представления о мире приходят к ребенку через движения  глаз,   языка,  рук,   ног,   через  перемещение в пространстве.  </a:t>
            </a:r>
          </a:p>
          <a:p>
            <a:pPr algn="just"/>
            <a:r>
              <a:rPr lang="ru-RU" sz="1300" dirty="0">
                <a:latin typeface="Times New Roman" pitchFamily="18" charset="0"/>
              </a:rPr>
              <a:t>Чем разнообразнее движения,  тем большая информация    поступает в мозг,  тем интенсивнее интеллектуальное развитие.</a:t>
            </a:r>
          </a:p>
        </p:txBody>
      </p:sp>
      <p:pic>
        <p:nvPicPr>
          <p:cNvPr id="67588" name="Picture 5" descr="SDC1057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4538" y="435610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Text Box 6"/>
          <p:cNvSpPr txBox="1">
            <a:spLocks noChangeArrowheads="1"/>
          </p:cNvSpPr>
          <p:nvPr/>
        </p:nvSpPr>
        <p:spPr bwMode="auto">
          <a:xfrm>
            <a:off x="333375" y="4211638"/>
            <a:ext cx="287972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u-RU" sz="1300" u="sng">
                <a:latin typeface="Times New Roman" pitchFamily="18" charset="0"/>
              </a:rPr>
              <a:t>Вопросы - 1  команде.</a:t>
            </a:r>
            <a:endParaRPr lang="ru-RU" sz="1300">
              <a:latin typeface="Times New Roman" pitchFamily="18" charset="0"/>
            </a:endParaRP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 Выделите правильный ответ.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1.Физкультурное занятие - это...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-форма активизации двигательной активности.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   - форма обучения движениям. 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2.Во второй части физкультурного занятия решается задача: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- формирование двигательных навыков;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- организация детского коллектива.</a:t>
            </a:r>
          </a:p>
          <a:p>
            <a:pPr marL="342900" indent="-342900" algn="just"/>
            <a:r>
              <a:rPr lang="ru-RU" sz="1300">
                <a:latin typeface="Times New Roman" pitchFamily="18" charset="0"/>
              </a:rPr>
              <a:t>В третьей части физкультурного занятия решается задача: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- укрепление слаборазвитых мышц;</a:t>
            </a:r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404813" y="6948488"/>
            <a:ext cx="6119812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</a:t>
            </a:r>
            <a:r>
              <a:rPr lang="ru-RU" sz="1300">
                <a:latin typeface="Times New Roman" pitchFamily="18" charset="0"/>
              </a:rPr>
              <a:t>- снижение нагрузки.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4. Перечислите, какие типы занятий проводятся у нас в детском саду,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 дайте характеристику некоторым из них:  (например, круговая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 тренировка).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5. Что такое психогимнастика?  Приведите пример и покажите,  как будете      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     ее проводить.</a:t>
            </a:r>
          </a:p>
        </p:txBody>
      </p:sp>
      <p:sp>
        <p:nvSpPr>
          <p:cNvPr id="67591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ымянный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929717"/>
          </a:xfrm>
          <a:prstGeom prst="rect">
            <a:avLst/>
          </a:prstGeom>
        </p:spPr>
      </p:pic>
      <p:sp>
        <p:nvSpPr>
          <p:cNvPr id="68611" name="Text Box 4"/>
          <p:cNvSpPr txBox="1">
            <a:spLocks noChangeArrowheads="1"/>
          </p:cNvSpPr>
          <p:nvPr/>
        </p:nvSpPr>
        <p:spPr bwMode="auto">
          <a:xfrm>
            <a:off x="476250" y="395288"/>
            <a:ext cx="5976938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300" u="sng" dirty="0">
                <a:latin typeface="Times New Roman" pitchFamily="18" charset="0"/>
              </a:rPr>
              <a:t>Вопросы 2 - команде.</a:t>
            </a:r>
            <a:endParaRPr lang="ru-RU" sz="1300" dirty="0">
              <a:latin typeface="Times New Roman" pitchFamily="18" charset="0"/>
            </a:endParaRP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1.Физкультурная нагрузка - это...</a:t>
            </a:r>
          </a:p>
          <a:p>
            <a:pPr marL="342900" indent="-342900" algn="just"/>
            <a:r>
              <a:rPr lang="ru-RU" sz="1300" dirty="0">
                <a:latin typeface="Times New Roman" pitchFamily="18" charset="0"/>
              </a:rPr>
              <a:t>        - возбудимость нервной системы;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- положительные эмоции;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- воздействие упражнений  на организм.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В вводной части занятия происходит нарастание частоты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сердечных сокращений на...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 - 10-15%; 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 - 15-20%;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 - 20-25%.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3. Фронтальный способ организации детей – это …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-  выполнение одного и того же упражнения 4 детьми одновременно;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 - выполнение разных упражнений  подгруппами детей;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     - выполнение движения  всеми детьми одновременно.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4. Расскажите о познавательно-физкультурных занятиях,  покажите фрагмент занятия.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5. Что такое медитация?</a:t>
            </a: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    Приведите пример и покажите,  как будете проводить.</a:t>
            </a:r>
            <a:endParaRPr lang="ru-RU" sz="1300" b="1" dirty="0">
              <a:latin typeface="Times New Roman" pitchFamily="18" charset="0"/>
            </a:endParaRPr>
          </a:p>
          <a:p>
            <a:pPr marL="342900" indent="-342900"/>
            <a:r>
              <a:rPr lang="ru-RU" sz="1300" b="1" dirty="0">
                <a:latin typeface="Times New Roman" pitchFamily="18" charset="0"/>
              </a:rPr>
              <a:t>Практическая часть.</a:t>
            </a:r>
            <a:endParaRPr lang="ru-RU" sz="1300" dirty="0">
              <a:latin typeface="Times New Roman" pitchFamily="18" charset="0"/>
            </a:endParaRPr>
          </a:p>
          <a:p>
            <a:pPr marL="342900" indent="-342900"/>
            <a:r>
              <a:rPr lang="ru-RU" sz="1300" dirty="0">
                <a:latin typeface="Times New Roman" pitchFamily="18" charset="0"/>
              </a:rPr>
              <a:t>Информация о </a:t>
            </a:r>
            <a:r>
              <a:rPr lang="ru-RU" sz="1300" dirty="0" err="1">
                <a:latin typeface="Times New Roman" pitchFamily="18" charset="0"/>
              </a:rPr>
              <a:t>психомышечной</a:t>
            </a:r>
            <a:r>
              <a:rPr lang="ru-RU" sz="1300" dirty="0">
                <a:latin typeface="Times New Roman" pitchFamily="18" charset="0"/>
              </a:rPr>
              <a:t> гимнастике с показом отдельных упражнений.  Проводит психолог.</a:t>
            </a:r>
          </a:p>
        </p:txBody>
      </p:sp>
      <p:pic>
        <p:nvPicPr>
          <p:cNvPr id="68612" name="Picture 5" descr="Пра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9275" y="4643438"/>
            <a:ext cx="3238500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Text Box 6"/>
          <p:cNvSpPr txBox="1">
            <a:spLocks noChangeArrowheads="1"/>
          </p:cNvSpPr>
          <p:nvPr/>
        </p:nvSpPr>
        <p:spPr bwMode="auto">
          <a:xfrm>
            <a:off x="3860800" y="4643438"/>
            <a:ext cx="2592388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b="1">
                <a:latin typeface="Times New Roman" pitchFamily="18" charset="0"/>
              </a:rPr>
              <a:t>Станция</a:t>
            </a:r>
            <a:r>
              <a:rPr lang="ru-RU" sz="1300">
                <a:latin typeface="Times New Roman" pitchFamily="18" charset="0"/>
              </a:rPr>
              <a:t>  </a:t>
            </a:r>
            <a:r>
              <a:rPr lang="ru-RU" sz="1300" b="1">
                <a:latin typeface="Times New Roman" pitchFamily="18" charset="0"/>
              </a:rPr>
              <a:t>  </a:t>
            </a:r>
            <a:r>
              <a:rPr lang="ru-RU" sz="1300">
                <a:latin typeface="Times New Roman" pitchFamily="18" charset="0"/>
              </a:rPr>
              <a:t> </a:t>
            </a:r>
            <a:r>
              <a:rPr lang="ru-RU" sz="1300" b="1">
                <a:latin typeface="Times New Roman" pitchFamily="18" charset="0"/>
              </a:rPr>
              <a:t>«Игровая».</a:t>
            </a:r>
            <a:r>
              <a:rPr lang="ru-RU" sz="1300">
                <a:latin typeface="Times New Roman" pitchFamily="18" charset="0"/>
              </a:rPr>
              <a:t>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Общие вопросы. 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1. Назовите какие новые подвижные игры вы знаете, расскажите, как будете учить детей играть в одну из них,  покажите атрибуты к игре. 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2. Перечислите возможные приемы выбора ведущего в подвижной игре.</a:t>
            </a:r>
          </a:p>
        </p:txBody>
      </p:sp>
      <p:sp>
        <p:nvSpPr>
          <p:cNvPr id="68614" name="Text Box 7"/>
          <p:cNvSpPr txBox="1">
            <a:spLocks noChangeArrowheads="1"/>
          </p:cNvSpPr>
          <p:nvPr/>
        </p:nvSpPr>
        <p:spPr bwMode="auto">
          <a:xfrm>
            <a:off x="476250" y="6804025"/>
            <a:ext cx="6048375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</a:rPr>
              <a:t>3.Покажите,  какие дидактические игры вы подготовили  по ознакомлению детей с разными видами спорта. Назовите цель каждой игры.</a:t>
            </a:r>
          </a:p>
          <a:p>
            <a:pPr algn="just"/>
            <a:r>
              <a:rPr lang="ru-RU" sz="1300">
                <a:latin typeface="Times New Roman" pitchFamily="18" charset="0"/>
              </a:rPr>
              <a:t>4. Покажите,  какие пособия вы изготовили для  дидактических и подвижных игр и упражнений. На что они направлены.</a:t>
            </a:r>
          </a:p>
          <a:p>
            <a:r>
              <a:rPr lang="ru-RU" sz="1300" b="1">
                <a:latin typeface="Times New Roman" pitchFamily="18" charset="0"/>
              </a:rPr>
              <a:t>Станция    «Туристическая»</a:t>
            </a:r>
            <a:endParaRPr lang="ru-RU" sz="1300" u="sng">
              <a:latin typeface="Times New Roman" pitchFamily="18" charset="0"/>
            </a:endParaRPr>
          </a:p>
          <a:p>
            <a:r>
              <a:rPr lang="ru-RU" sz="1300" u="sng">
                <a:latin typeface="Times New Roman" pitchFamily="18" charset="0"/>
              </a:rPr>
              <a:t>Вопросы 1- команде</a:t>
            </a:r>
            <a:endParaRPr lang="ru-RU" sz="1300">
              <a:latin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</a:rPr>
              <a:t>1.С помощью спортивного досуга реализуется:</a:t>
            </a:r>
          </a:p>
          <a:p>
            <a:r>
              <a:rPr lang="ru-RU" sz="1300">
                <a:latin typeface="Times New Roman" pitchFamily="18" charset="0"/>
              </a:rPr>
              <a:t>- обучение основным движениям;</a:t>
            </a:r>
          </a:p>
          <a:p>
            <a:r>
              <a:rPr lang="ru-RU" sz="1300">
                <a:latin typeface="Times New Roman" pitchFamily="18" charset="0"/>
              </a:rPr>
              <a:t>- двигательная активность.</a:t>
            </a:r>
          </a:p>
        </p:txBody>
      </p:sp>
      <p:sp>
        <p:nvSpPr>
          <p:cNvPr id="6861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9" descr="D:\Мамино\программы и игры\Фоны для презентаций\GE119_350A.jpg"/>
          <p:cNvPicPr>
            <a:picLocks noChangeAspect="1" noChangeArrowheads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260350" y="323850"/>
            <a:ext cx="61214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300">
                <a:latin typeface="Times New Roman" pitchFamily="18" charset="0"/>
              </a:rPr>
              <a:t>2.</a:t>
            </a:r>
            <a:r>
              <a:rPr lang="ru-RU"/>
              <a:t>  </a:t>
            </a:r>
            <a:r>
              <a:rPr lang="ru-RU" sz="1300">
                <a:latin typeface="Times New Roman" pitchFamily="18" charset="0"/>
              </a:rPr>
              <a:t>Спортивный досуг в детском саду проводится: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- 1 раз в месяц;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-  2 раза в месяц;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- 3 раза в месяц.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</a:t>
            </a:r>
            <a:r>
              <a:rPr lang="ru-RU" sz="1300" u="sng">
                <a:latin typeface="Times New Roman" pitchFamily="18" charset="0"/>
              </a:rPr>
              <a:t>Вопросы 2- команде</a:t>
            </a:r>
            <a:endParaRPr lang="ru-RU" sz="1300">
              <a:latin typeface="Times New Roman" pitchFamily="18" charset="0"/>
            </a:endParaRPr>
          </a:p>
          <a:p>
            <a:pPr marL="342900" indent="-342900"/>
            <a:r>
              <a:rPr lang="ru-RU" sz="1300">
                <a:latin typeface="Times New Roman" pitchFamily="18" charset="0"/>
              </a:rPr>
              <a:t>1 .   Спортивный  досуг  проводится: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-с детьми одной возрастной группы;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-с детьми разных возрастных групп.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2.  Спортивный досуг на  воздухе проводится  начиная с  ...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 младшей группы;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 средней группы;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 старшей группы;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     - подготовительной группы.</a:t>
            </a:r>
            <a:endParaRPr lang="ru-RU" sz="1300" b="1">
              <a:latin typeface="Times New Roman" pitchFamily="18" charset="0"/>
            </a:endParaRPr>
          </a:p>
          <a:p>
            <a:pPr marL="342900" indent="-342900"/>
            <a:r>
              <a:rPr lang="ru-RU" sz="1300" b="1">
                <a:latin typeface="Times New Roman" pitchFamily="18" charset="0"/>
              </a:rPr>
              <a:t>    Домашнее задание</a:t>
            </a:r>
            <a:endParaRPr lang="ru-RU" sz="1300">
              <a:latin typeface="Times New Roman" pitchFamily="18" charset="0"/>
            </a:endParaRPr>
          </a:p>
          <a:p>
            <a:pPr marL="342900" indent="-342900"/>
            <a:r>
              <a:rPr lang="ru-RU" sz="1300">
                <a:latin typeface="Times New Roman" pitchFamily="18" charset="0"/>
              </a:rPr>
              <a:t>    Разработать конспекты туристических походов на  зимний и весенний  период времени и представить их на  обсуждение.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Наш спортивный экспресс закончил свой путь, спасибо за сотрудничество. Творческого вам пути!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  (Разработка решений Совета педагогов проводится на основе анализа итогов оформления путевых листов педагогами)</a:t>
            </a:r>
          </a:p>
          <a:p>
            <a:pPr marL="342900" indent="-342900" algn="ctr"/>
            <a:r>
              <a:rPr lang="ru-RU" sz="1300" b="1">
                <a:latin typeface="Times New Roman" pitchFamily="18" charset="0"/>
              </a:rPr>
              <a:t>Литература: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- К.Ю. Белая «Педсовет в дошкольном образовательном учреждении»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Подготовка и проведение. Творческий центр «Сфера». М.; 2004 год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- И. М. Бушиева  «Педагогические советы» - Волгоград: «Учитель», 2010г.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 - Н.С. Голицына  «Система методической работы с кадрами в дошкольном образовательном учреждении».  М.; «Издательство Скрипторий 2003», 2004г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- Научно практический журнал «Управление ДОУ». 2004 №1 </a:t>
            </a:r>
          </a:p>
          <a:p>
            <a:pPr marL="342900" indent="-342900"/>
            <a:r>
              <a:rPr lang="ru-RU" sz="1300">
                <a:latin typeface="Times New Roman" pitchFamily="18" charset="0"/>
              </a:rPr>
              <a:t>- Научно практический журнал «Управление ДОУ». 2006 №1</a:t>
            </a:r>
          </a:p>
        </p:txBody>
      </p:sp>
      <p:pic>
        <p:nvPicPr>
          <p:cNvPr id="69636" name="Picture 6" descr="SDC105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8775" y="6084888"/>
            <a:ext cx="320675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82"/>
            <a:ext cx="6858000" cy="8715435"/>
          </a:xfrm>
          <a:prstGeom prst="rect">
            <a:avLst/>
          </a:prstGeom>
        </p:spPr>
      </p:pic>
      <p:sp>
        <p:nvSpPr>
          <p:cNvPr id="70659" name="WordArt 11"/>
          <p:cNvSpPr>
            <a:spLocks noChangeArrowheads="1" noChangeShapeType="1" noTextEdit="1"/>
          </p:cNvSpPr>
          <p:nvPr/>
        </p:nvSpPr>
        <p:spPr bwMode="auto">
          <a:xfrm>
            <a:off x="1000125" y="285750"/>
            <a:ext cx="3255963" cy="32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Страница  психолога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8625" y="642938"/>
            <a:ext cx="4357688" cy="15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661" name="Rectangle 4"/>
          <p:cNvSpPr>
            <a:spLocks noChangeArrowheads="1"/>
          </p:cNvSpPr>
          <p:nvPr/>
        </p:nvSpPr>
        <p:spPr bwMode="auto">
          <a:xfrm>
            <a:off x="4143375" y="2000250"/>
            <a:ext cx="24288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25413"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Педагог- психолог</a:t>
            </a:r>
          </a:p>
          <a:p>
            <a:pPr indent="125413" algn="ctr" eaLnBrk="0" hangingPunct="0"/>
            <a:r>
              <a:rPr lang="ru-RU" sz="1100" b="1">
                <a:latin typeface="Times New Roman" pitchFamily="18" charset="0"/>
                <a:cs typeface="Times New Roman" pitchFamily="18" charset="0"/>
              </a:rPr>
              <a:t>Солопова Г.В.</a:t>
            </a:r>
          </a:p>
          <a:p>
            <a:pPr indent="125413"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МДОУ «Детский сад</a:t>
            </a:r>
          </a:p>
          <a:p>
            <a:pPr indent="125413"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комбинированного вида № 62»</a:t>
            </a:r>
          </a:p>
          <a:p>
            <a:pPr indent="125413" algn="ctr" eaLnBrk="0" hangingPunct="0"/>
            <a:r>
              <a:rPr lang="ru-RU" sz="1100">
                <a:latin typeface="Times New Roman" pitchFamily="18" charset="0"/>
                <a:cs typeface="Times New Roman" pitchFamily="18" charset="0"/>
              </a:rPr>
              <a:t>г. Энгельса Саратовской области</a:t>
            </a:r>
          </a:p>
        </p:txBody>
      </p:sp>
      <p:pic>
        <p:nvPicPr>
          <p:cNvPr id="70662" name="Picture 6" descr="C:\Documents and Settings\Admin\Рабочий стол\Журнал 4\IM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0" y="214313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TextBox 10"/>
          <p:cNvSpPr txBox="1">
            <a:spLocks noChangeArrowheads="1"/>
          </p:cNvSpPr>
          <p:nvPr/>
        </p:nvSpPr>
        <p:spPr bwMode="auto">
          <a:xfrm>
            <a:off x="428625" y="3143250"/>
            <a:ext cx="6072188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От педагога требуется творческое отношение к работе, владение педагогической техникой (речью, выразительными средствами общения, педагогическим тактом), проектировочными	умениями	и т.д.   Такая ситуация  потенциально содержит в себе увеличение нервно-психического напряжения личности, что приводит к возникновению невротических расстройств, психосоматических заболеваний. В практике образовательных учреждений возникает проблема профессиональной дезадаптации как отражения личностных противоречий между требуемой от педагога мобилизацией и наличием внутренних энергоресурсов, вызывающих достаточно устойчивые отрицательные (часто неосознаваемые) психические состояния, проявляющиеся в перенапряжении и переутомлении. В связи с этим организация работы по сохранению психического здоровья педагогов является, на наш взгляд, наиболее актуальной задачей современной системы образования.      Несомненно, что деятельность педагога-психолога по сохранению психического здоровья педагога является важной и необходимой в образовательном учреждении. Ведь от того, в каком психоэмоциональном состоянии находится педагог, во многом зависит успех и результат его деятельности, эмоциональное благополучие и здоровье  детей.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  Данное занятие является частью комплексной работы по профилактике и преодолению синдрома профессионального выгорания педагогов. Деятельность участников носит преимущественно интерактивный характер и проводится в форме занятий с элементами тренинга. Такая форма наиболее результативна как в установлении сотрудничества педагога-психолога с педагогами ДОУ, в сплочении педагогического коллектива, установлении доверительных отношений, так и повышении коммуникативной компетенции участников занятий, позволяет оказать реальную психологическую помощь педагогам, дает целительный, коррекционный и развивающий эффекты.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4" name="TextBox 9"/>
          <p:cNvSpPr txBox="1">
            <a:spLocks noChangeArrowheads="1"/>
          </p:cNvSpPr>
          <p:nvPr/>
        </p:nvSpPr>
        <p:spPr bwMode="auto">
          <a:xfrm>
            <a:off x="428625" y="1571625"/>
            <a:ext cx="3786188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В течение последних трех десятилетий проблема сохранения психического здоровья педагога в образовательном учреждении стала особенно острой. В связи с переходом современной школы на личностно-ориентированные модели образования, повышаются требования со стороны общества к личности педагога, его роли в учебном процессе.</a:t>
            </a:r>
            <a:endParaRPr lang="ru-RU" sz="1300"/>
          </a:p>
        </p:txBody>
      </p:sp>
      <p:sp>
        <p:nvSpPr>
          <p:cNvPr id="70665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67</a:t>
            </a:r>
          </a:p>
        </p:txBody>
      </p:sp>
      <p:sp>
        <p:nvSpPr>
          <p:cNvPr id="70666" name="Text Box 13"/>
          <p:cNvSpPr txBox="1">
            <a:spLocks noChangeArrowheads="1"/>
          </p:cNvSpPr>
          <p:nvPr/>
        </p:nvSpPr>
        <p:spPr bwMode="auto">
          <a:xfrm>
            <a:off x="549275" y="900113"/>
            <a:ext cx="3959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Monotype Corsiva" pitchFamily="66" charset="0"/>
              </a:rPr>
              <a:t>Профилактика эмоционального выгорания педагогов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1683" name="TextBox 2"/>
          <p:cNvSpPr txBox="1">
            <a:spLocks noChangeArrowheads="1"/>
          </p:cNvSpPr>
          <p:nvPr/>
        </p:nvSpPr>
        <p:spPr bwMode="auto">
          <a:xfrm>
            <a:off x="500063" y="214313"/>
            <a:ext cx="5929312" cy="816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ctr"/>
            <a:r>
              <a:rPr lang="ru-RU" sz="1600" b="1" dirty="0">
                <a:latin typeface="Monotype Corsiva" pitchFamily="66" charset="0"/>
              </a:rPr>
              <a:t>Семинар- практикум с элементами тренинга</a:t>
            </a:r>
            <a:endParaRPr lang="ru-RU" sz="1600" dirty="0">
              <a:latin typeface="Monotype Corsiva" pitchFamily="66" charset="0"/>
            </a:endParaRPr>
          </a:p>
          <a:p>
            <a:pPr indent="361950" algn="ctr"/>
            <a:r>
              <a:rPr lang="ru-RU" sz="1600" b="1" dirty="0">
                <a:latin typeface="Monotype Corsiva" pitchFamily="66" charset="0"/>
              </a:rPr>
              <a:t>«Здоровье  педагога</a:t>
            </a:r>
            <a:r>
              <a:rPr lang="ru-RU" sz="1600" dirty="0">
                <a:latin typeface="Monotype Corsiva" pitchFamily="66" charset="0"/>
              </a:rPr>
              <a:t> </a:t>
            </a:r>
            <a:r>
              <a:rPr lang="ru-RU" sz="1600" b="1" dirty="0">
                <a:latin typeface="Monotype Corsiva" pitchFamily="66" charset="0"/>
              </a:rPr>
              <a:t>как компонент профессиональной</a:t>
            </a:r>
            <a:endParaRPr lang="ru-RU" sz="1600" dirty="0">
              <a:latin typeface="Monotype Corsiva" pitchFamily="66" charset="0"/>
            </a:endParaRPr>
          </a:p>
          <a:p>
            <a:pPr indent="361950" algn="ctr"/>
            <a:r>
              <a:rPr lang="ru-RU" sz="1600" b="1" dirty="0">
                <a:latin typeface="Monotype Corsiva" pitchFamily="66" charset="0"/>
              </a:rPr>
              <a:t>самореализации»</a:t>
            </a:r>
          </a:p>
          <a:p>
            <a:pPr indent="361950"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создать психологически комфортные условия для пополнения субъективного опыта каждого участника.</a:t>
            </a:r>
          </a:p>
          <a:p>
            <a:pPr indent="361950"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выяснить представления педагогов о составляющих здоровья; оказать содействие в осознании собственной значимости здоровья как основы для гармоничного взаимодействия с окружающими; показать и отработать приемы снятия мышечного напряжения на основе работы с собственным телом.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Раздаточный материал: игрушка-символ группы, листы бумаги формата А4, маркеры.</a:t>
            </a:r>
          </a:p>
          <a:p>
            <a:pPr indent="361950"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Ход семинара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. Ритуал знакомства, разогрев группы.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Упражнение «Имя и его образ относительно своего тела».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Ведущий предлагает каждому участнику занятия представиться тем именем, которое соответствует его состоянию, и соотнести это имя с областью своего тела. Ведущий: «Я сегодня – Бегунок- беспокойные ноги». </a:t>
            </a:r>
          </a:p>
          <a:p>
            <a:pPr indent="361950"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Упражнение «Броуновское движение».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Ходьба в свободном темпе под ритмичную музыку, дыхание ровное, глубокое: вдох - носом, выдох через рот, затем ходьба с заданием: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перенося тяжесть тела с одной ноги на другую в обычном темпе;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ходьба с увеличением темпа, на носках, на пятках;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подключение рук, имитация рубки воздуха руками на выдохе, руки попеременно вверх - вниз;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•   энергичные объятия, то есть обхват руками собственных плеч на выдохе;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хаотичное движение с закрытыми ушами и проговариванием вслух гласных звуков: а, о, у, и, э;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хаотичное движение по комнате в удобном для себя темпе (в течение пяти минут).</a:t>
            </a:r>
          </a:p>
          <a:p>
            <a:pPr indent="361950" algn="just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Упражнение «Диалог руками».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Ведущий предлагает участникам  разделиться на пары и присесть в круг, лицом друг к другу. Руки протянуть ладонями друг к другу, ноги «по-турецки», глаза закрыты.</a:t>
            </a:r>
          </a:p>
          <a:p>
            <a:pPr indent="361950"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Ведущий: Сейчас в течение одной минуты, с закрытыми глазами, вы будете изучать руки друг друга: площадь ладони, особенности рельефа пальцев, особенности кожного покрова. </a:t>
            </a: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(Ведущий включает медленную музыку и отслеживает время.)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Теперь также с закрытыми глазами, только руками вы будете говорить друг с другом. Постарайтесь договориться с помощью рук, найти идеальное положение ладоней, которое соответствовало бы вашим</a:t>
            </a:r>
          </a:p>
        </p:txBody>
      </p:sp>
      <p:sp>
        <p:nvSpPr>
          <p:cNvPr id="7168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1"/>
            <a:ext cx="6858000" cy="8858280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214563" y="714375"/>
            <a:ext cx="4216400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29" name="WordArt 11"/>
          <p:cNvSpPr>
            <a:spLocks noChangeArrowheads="1" noChangeShapeType="1" noTextEdit="1"/>
          </p:cNvSpPr>
          <p:nvPr/>
        </p:nvSpPr>
        <p:spPr bwMode="auto">
          <a:xfrm>
            <a:off x="2000250" y="357188"/>
            <a:ext cx="4430713" cy="32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В  гостях  у  ПМСС - Центр "Позитив"</a:t>
            </a:r>
          </a:p>
        </p:txBody>
      </p:sp>
      <p:pic>
        <p:nvPicPr>
          <p:cNvPr id="1030" name="Рисунок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642938"/>
            <a:ext cx="1000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2428875" y="928688"/>
            <a:ext cx="30003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Monotype Corsiva" pitchFamily="66" charset="0"/>
              </a:rPr>
              <a:t>Оздоровительная технология биологической обратной связи</a:t>
            </a:r>
          </a:p>
          <a:p>
            <a:endParaRPr lang="ru-RU" b="1"/>
          </a:p>
        </p:txBody>
      </p:sp>
      <p:sp>
        <p:nvSpPr>
          <p:cNvPr id="1032" name="TextBox 8"/>
          <p:cNvSpPr txBox="1">
            <a:spLocks noChangeArrowheads="1"/>
          </p:cNvSpPr>
          <p:nvPr/>
        </p:nvSpPr>
        <p:spPr bwMode="auto">
          <a:xfrm>
            <a:off x="571500" y="2571750"/>
            <a:ext cx="1500188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Психолог </a:t>
            </a:r>
          </a:p>
          <a:p>
            <a:pPr algn="ctr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Заварина А.В.</a:t>
            </a:r>
          </a:p>
          <a:p>
            <a:pPr algn="ctr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i="1">
                <a:latin typeface="Times New Roman" pitchFamily="18" charset="0"/>
                <a:cs typeface="Times New Roman" pitchFamily="18" charset="0"/>
              </a:rPr>
              <a:t>МОУ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«ПМСС-Центр «Позитив»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14563" y="1857375"/>
            <a:ext cx="4214812" cy="2370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266700" algn="just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Метод Биологической Обратной Связи (БОС) - одна из  современных эффективных технологий массового оздоровления населения. Это компьютерные тренажеры, которые позволяют человеку увидеть работу органов и систем организма и целенаправленно корректировать их деятельность с помощью сигналов биологической обратной связи. Здоровому человеку БОС обеспечивает совершенную работу организма и защищает его от болезней; больному – БОС дает инструмент раскрытия и использования резервов организма с лечебной целью.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034" name="TextBox 10"/>
          <p:cNvSpPr txBox="1">
            <a:spLocks noChangeArrowheads="1"/>
          </p:cNvSpPr>
          <p:nvPr/>
        </p:nvSpPr>
        <p:spPr bwMode="auto">
          <a:xfrm>
            <a:off x="428625" y="3857625"/>
            <a:ext cx="6072188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ПМСС – центре «Позитив» осуществляется коррекция детей при помощи  метода биологической обратной связи.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Технология БОС прекрасно помогает справиться с заболеваниями, возникающими в результате стресса и психоэмоционального перенапряжения (невротические расстройства, неврозы и др.).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Метод биологической обратной связи является в определенном смысле спасением для детей с синдромом дефицита внимания с гиперактивностью (СДВГ) и их родителей. С помощью данного метода мы обучаем ребенка общим навыкам самоконтроля и саморегуляции.  Занятия также способствуют повышению уровня активного внимания и формированию навыка планирования деятельности.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Следует отметить, что одним из немаловажных преимуществ метода БОС является его безопасность. Данный вид терапии не имеет абсолютных противопоказаний. Относительные противопоказания связаны с двумя группами причин, которые в целом укладываются либо в физическую, либо  психологическую невозможность выполнения пациентом поставленной перед ним задачи.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Последние достижения медицины, физиологии и электроники создали базу для принципиально нового безлекарственного направления в исправлении нарушенных функций организма – метода биологической обратной связи. Таким образом</a:t>
            </a:r>
            <a:r>
              <a:rPr lang="ru-RU"/>
              <a:t>,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человек с помощью приборов БОС видит, слышит и осмысливает то, что от него скрыто природой:  работу внутренних органов и систем своего организма. </a:t>
            </a:r>
          </a:p>
        </p:txBody>
      </p:sp>
      <p:sp>
        <p:nvSpPr>
          <p:cNvPr id="1035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</a:t>
            </a:r>
          </a:p>
        </p:txBody>
      </p:sp>
      <p:pic>
        <p:nvPicPr>
          <p:cNvPr id="12" name="Рисунок 11" descr="Безымянный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90" y="428596"/>
            <a:ext cx="1530134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2707" name="TextBox 2"/>
          <p:cNvSpPr txBox="1">
            <a:spLocks noChangeArrowheads="1"/>
          </p:cNvSpPr>
          <p:nvPr/>
        </p:nvSpPr>
        <p:spPr bwMode="auto">
          <a:xfrm>
            <a:off x="428625" y="214313"/>
            <a:ext cx="600075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/>
            <a:r>
              <a:rPr lang="ru-RU" sz="1300">
                <a:latin typeface="Times New Roman" pitchFamily="18" charset="0"/>
                <a:cs typeface="Times New Roman" pitchFamily="18" charset="0"/>
              </a:rPr>
              <a:t>внутренним ощущениям и тому, о чем я буду говорить: поговорите руками о доверии, безопасности, силе, доброте.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(Время на каждую тему - от 30 секунд до одной минуты.)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Теперь откройте глаза и обменяйтесь друг с другом своими впечатлениями.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Рефлексия на упражнения первой части.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Какие упражнения вызвали приятные, позитивные ощущения в теле, чувства? Какие упражнения вызвали дискомфорт, раздражение? Был ли момент, когда хотелось перестать выполнять упражнение?</a:t>
            </a:r>
          </a:p>
          <a:p>
            <a:pPr indent="361950" algn="just"/>
            <a:r>
              <a:rPr lang="en-US" sz="13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Основная часть.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В народе говорят: здоровье - не все, но без здоровья все - ничто.</a:t>
            </a: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 определению Всемирной организации здравоохранения, здоровье - это состояние полного физического, психического и социального благополучия человека, а не только отсутствие болезней или физических дефектов. Здоровье - процесс динамический, триединый, включающий в себя физический аспект (соматическое состояние организма), психический (баланс различных психических свойств и процессов, баланс между умением отдать и взять от другого, быть одному и быть среди людей, любви к себе и любви к другим людям), социальный (активная и сознательная деятельность личности, группы людей, общества, направленная на улучшение здоровья человека и его гармоничное развитие).</a:t>
            </a:r>
            <a:endParaRPr lang="ru-RU"/>
          </a:p>
        </p:txBody>
      </p:sp>
      <p:pic>
        <p:nvPicPr>
          <p:cNvPr id="72708" name="Picture 1" descr="C:\Documents and Settings\Admin\Рабочий стол\Журнал 4\5 МДОУ 62газета\Газета\Фото психолог\SDC106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3100" y="4071938"/>
            <a:ext cx="317023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TextBox 4"/>
          <p:cNvSpPr txBox="1">
            <a:spLocks noChangeArrowheads="1"/>
          </p:cNvSpPr>
          <p:nvPr/>
        </p:nvSpPr>
        <p:spPr bwMode="auto">
          <a:xfrm>
            <a:off x="404813" y="4214813"/>
            <a:ext cx="280828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«Закончи фразу».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 предлагает воспита-телям закончить фразу: «Здоровье педагога...»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(Высказывания участни-ков фиксируются на листе бумаги).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Ростовский валеолог  Г. Палеев говорил о том, что центром образования является Ребенок, но главная фигура в нем - Педагог! Транслировать детям можно только то, чем обладаешь</a:t>
            </a:r>
            <a:endParaRPr lang="ru-RU" sz="1300">
              <a:latin typeface="Times New Roman" pitchFamily="18" charset="0"/>
            </a:endParaRPr>
          </a:p>
        </p:txBody>
      </p:sp>
      <p:sp>
        <p:nvSpPr>
          <p:cNvPr id="72710" name="TextBox 5"/>
          <p:cNvSpPr txBox="1">
            <a:spLocks noChangeArrowheads="1"/>
          </p:cNvSpPr>
          <p:nvPr/>
        </p:nvSpPr>
        <p:spPr bwMode="auto">
          <a:xfrm>
            <a:off x="404813" y="6588125"/>
            <a:ext cx="6000750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</a:rPr>
              <a:t>сам. Транслируешь наиболее успешно то, в чем убежден.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Кто согласен с этим высказыванием, прошу занять место по правую сторону от меня. Кто не согласен - по левую сторону.</a:t>
            </a:r>
          </a:p>
          <a:p>
            <a:pPr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        Упражнение «Забота о близком».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Ведущий: Перед вами, в центре нашего круга, лежат листочки и ручки, возьмите по одному предмету. Вспомните, пожалуйста, о тех, о ком в последнее время (около шести месяцев) вам приходилось заботиться. Отметьте в своих листочках этих людей... А теперь посмотрите, есть ли среди первых трех перечисленных вами лиц вы? Если вы будете заботиться в первую очередь о себе и о своем здоровье, то сможете еще долгое время заботиться и о других, близких вам людях.</a:t>
            </a:r>
          </a:p>
        </p:txBody>
      </p:sp>
      <p:sp>
        <p:nvSpPr>
          <p:cNvPr id="72711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xfrm>
            <a:off x="2357438" y="8658225"/>
            <a:ext cx="2171700" cy="4857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69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3731" name="TextBox 2"/>
          <p:cNvSpPr txBox="1">
            <a:spLocks noChangeArrowheads="1"/>
          </p:cNvSpPr>
          <p:nvPr/>
        </p:nvSpPr>
        <p:spPr bwMode="auto">
          <a:xfrm>
            <a:off x="357188" y="142875"/>
            <a:ext cx="6143625" cy="883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Академик Российской академии медицинских наук Ю. П. Лисицин, автор работ в области профилактической медицины и санологии, среди факторов, обуславливающих состояние здоровья человека, выделяет: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25 % - влияния экологии;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20 % - наследственности;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10 % - медицины и организации здравоохранения;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50 % - образа жизни человека.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Что же такое, на ваш взгляд, здоровый образ жизни?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(Варианты ответов и их фиксирование на листе.)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ЗОЖ включает в себя три составляющие: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Уровень жизни - экономическая категория, то есть удовлетворение человеком своих материальных, духовных, культурных потребностей. Этот уровень напрямую связан с нашим достатком.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Качество жизни - степень комфорта в удовлетворении своих потребностей. Зависит от нашего социума, окружения.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Стиль жизни - поведенческие особенности человека, социально-психологическая категория, которая воспитывается.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Валеологи выделяют шесть показателей ЗОЖ: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отказ от вредных пристрастий;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оптимальный двигательный режим;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рациональное питание;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закаливание;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личная гигиена;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положительные  эмоции.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 сожалению, ценность собственного здоровья пока нами не осознается в полной мере. В последнее время все чаще отмечается тревожная тенденция пренебрежения к собственному здоровью и здоровью окружающих людей в обществе, все чаще у людей включается «программа саморазрушения» - на биологическом уровне это происходит под влиянием негативных факторов. В результате система органов работает на полную мощность, что ведет к истощению организма, появлению серьезных заболеваний.</a:t>
            </a: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    Интерактив «Причины плохого самочувствия».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Участникам  предлагается высказать свое видение причин собственного плохого самочувствия, но относительно определения здоровья и его составляющих. Для этого группа делится на три подгруппы и в течение десяти минут составляет перечень причин физического, или психологического, или социального аспектов плохого здоровья педагогов.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(Каждая подгруппа описывает один аспект, который выпадет ей по жребию. Затем представляет свое видение проблемы остальным участникам).</a:t>
            </a:r>
            <a:r>
              <a:rPr lang="ru-RU" sz="1400"/>
              <a:t>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Что является для вас причиной невыхода на работу?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(Ответы педагогов).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По данным исследований с использованием психолого-педагогических технологий охраны и укрепления здоровья, педагоги склонны выходить на работу в  ДОУ даже, несмотря на заметные нарушения состояния здоровья, сокращать время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2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2357438" y="8572500"/>
            <a:ext cx="2171700" cy="4857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4755" name="TextBox 2"/>
          <p:cNvSpPr txBox="1">
            <a:spLocks noChangeArrowheads="1"/>
          </p:cNvSpPr>
          <p:nvPr/>
        </p:nvSpPr>
        <p:spPr bwMode="auto">
          <a:xfrm>
            <a:off x="357188" y="285750"/>
            <a:ext cx="6215062" cy="862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пребывания на больничном после перенесенного заболевания. Увы, но таким образом наше отношение к собственному здоровью не является примером здорового образа жизни и примером для подражания.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Один из главнейших врагов педагога - стресс (точнее, дистресс). Стрессовое состояние - напряжение центральной нервной системы, оно отражается на телесных и эмоциональных ощущениях, остается в долговременной памяти. Состояние стресса так же заразительно, как и любые выраженные эмоции. Люди с меланхолическим темпераментом, чувствительной нервной системой легче «заражаются» стрессом, флегматики, люди с сильной волей и твердым характером, менее зависимы от состояния окружающих. Умение предупреждать возникновение дистресса говорит о профессиональной компетентности педагога.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Отечественный психолог В. С. Мерлин выделял психологическое самочувствие педагога как ведущий показатель здоровья. Психологическое здоровье - это состояние душевного благополу­чия, характеризующееся отсутствием болезненных психических явлений и обеспечивающее адекватную окружающей действительности регуляцию поведения и профессиональной деятельности.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Критерии психологического здоровья вы можете увидеть в своем раздаточном материале.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Целостной интегрированной характеристикой психологического здоровья выступает мышление педагога. Негативно (патогенно) мыслящий педагог позволяет своему негативу господствовать в сознании; имеет тенденцию излишне себя жалеть и лелеять в себе негативные состояния (обида, гнев, неспособность восстановить душевное равновесие); живет ожиданием негативных ситуаций, неудач в будущем; не умеет быть искренним, открытым в общении с детьми, часто не способен объективно оценить действительность.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Позитивно (саногенно) мыслящий педагог представляет перспективу своего будущего светлой и успешно реализуемой, способен к объективному самоанализу и соотнесению себя с другими людьми, объективному оцениванию ситуации, умеет видеть в окружающих положительные черты, стремится к сотрудничеству и сотворчеству с ребенком.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Скажите, с каким человеком вам было бы комфортнее находиться рядом?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Каким же образом поддержать свое психологическое здоровье педагогу? Вот лишь несколько способов, которые мы вам предлагаем.</a:t>
            </a: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«Свободное дыхание».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Ведущий. Вам необходимо лечь на спину, руки расположить вдоль тела, ладонями вверх, ноги на ширине плеч, разведите слегка носки в стороны. Попробуйте просто, в спокойной обстановке, подышать, но дышать не только грудью, позвольте воздуху наполнить и вашу диафрагму, а затем брюшную полость, как будто у вас в животе появился воздушный шарик: он надулся - и животик выпятился, а затем медленно сдулся. Воздух покидает брюшную полость, поднимается вверх, доходит до грудного отдела и медленно выходит через рот.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5779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6143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Дышите спокойно и размеренно: вдох... выдох...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(Упражнение выполняется в течение трех-пяти минут, можно включить медленную музыку. 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Ведущий отслеживает процесс дыхания у каждого участника группы.)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/>
          </a:p>
        </p:txBody>
      </p:sp>
      <p:pic>
        <p:nvPicPr>
          <p:cNvPr id="75780" name="Picture 1" descr="C:\Documents and Settings\Admin\Рабочий стол\Журнал 4\5 МДОУ 62газета\Газета\Фото психолог\SDC106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143000"/>
            <a:ext cx="32400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TextBox 6"/>
          <p:cNvSpPr txBox="1">
            <a:spLocks noChangeArrowheads="1"/>
          </p:cNvSpPr>
          <p:nvPr/>
        </p:nvSpPr>
        <p:spPr bwMode="auto">
          <a:xfrm>
            <a:off x="3786188" y="1000125"/>
            <a:ext cx="264318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«Визаж».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Объединитесь в пары, чтобы выполнить сле-дующее упражнение. Сейчас один из вас будет выполнять роль клиента элитного салона, а другой - мастера визажа. Ваши прикосновения будут осуществ-ляться на зону лица, а если клиент вам позволит, то и на область головы и шеи. Итак, клиент закрывает глаза и предоставляет себя мастеру. </a:t>
            </a:r>
          </a:p>
        </p:txBody>
      </p:sp>
      <p:sp>
        <p:nvSpPr>
          <p:cNvPr id="75782" name="TextBox 7"/>
          <p:cNvSpPr txBox="1">
            <a:spLocks noChangeArrowheads="1"/>
          </p:cNvSpPr>
          <p:nvPr/>
        </p:nvSpPr>
        <p:spPr bwMode="auto">
          <a:xfrm>
            <a:off x="357188" y="3571875"/>
            <a:ext cx="6143625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Мастер легкими движениями подушечек пальцев начинает прикасаться к лицу клиента... Помните, что мы лишь прикасаемся, стараемся доставить приятные ощущения нашему партнеру. Вы можете повторить черты лица своего партнера, очертания губ, полосу носа, разлет бровей. Вы - мастер и вам виднее.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(Упражнение выполняется под медленную музыку в течение двух-трех минут. Затем участники меняются ролями.)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Визуализация «Поплавок».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Представьте себе бурное море. Оно волнуется, бушует, мощные волны, огромная сила. И вдруг ваш внутренний взор замечает что-то маленькое... Это поплавок, он то уходит под воду, то снова выныривает на гребне волны... А теперь посмотрите на него поближе. Как он выглядит? Присоединитесь к нему, теперь вы и поплавок - одно целое, а бурное море - это ваша жизнь. На вас накатывают волны невзгод, но вы непотопляемы. Вы снова и снова всплываете на поверхность. Ваша уверенность и ваша внутренняя сила наполняют этот поплавок и выталкивают его на поверхность... Морю не одолеть вас, и оно постепенно успокаивается, волны становятся более плавными, убаюкивающими... Из-за туч появляется солнце. Его лучи согревают вас, наполняют жизненным теплом и светлой энергией. Вы пережили шторм в своей жизни и вышли победителем. Ведь у вас есть выносливость поплавка, его стойкость и неутомимость. Насладитесь моментом купания в лучах солнца, почувствуйте, как тепло наполняет ваше тело, какой прилив сил и ощущения покоя дает вам этот момент. Запомните его... А теперь медленно, не спеша, повернитесь на левый бок и откройте глаза. Вы можете потянуться, пошевелить кончиками пальцев, присесть в круг.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Рефлексия на телесные ощущения, чувства, возникавшие во время выполнения упражнений.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3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6803" name="TextBox 9"/>
          <p:cNvSpPr txBox="1">
            <a:spLocks noChangeArrowheads="1"/>
          </p:cNvSpPr>
          <p:nvPr/>
        </p:nvSpPr>
        <p:spPr bwMode="auto">
          <a:xfrm>
            <a:off x="357188" y="214313"/>
            <a:ext cx="6143625" cy="839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en-US" sz="1300" b="1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300" b="1">
                <a:latin typeface="Times New Roman" pitchFamily="18" charset="0"/>
                <a:cs typeface="Times New Roman" pitchFamily="18" charset="0"/>
              </a:rPr>
              <a:t>. Заключительная часть.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По мнению профессора Н. Смирнова, человек должен иметь смысл и цель жизни, а важнейшим условием осуществления этого смысла и достижения цели является здоровье.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Поддержание в собственном сознании установки на длительную жизнь и бережное отношение к возможностям своего организма помогают человеку самореализоваться.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Попробуйте дополнить свой обыденный рацион жизни ежедневными вкладами в копилку здоровья, делайте хотя бы по одному положительному поступку для себя, любимого. Это могут быть: физические упражнения, дыхательная гимнастика, релаксация, массаж и/или водные процедуры.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Современный человек обязан учиться здоровью, овладевая для этого различными умениями, привычками, как он овладевает знаниями по использованию бытовой техники, ведь своим здоровьем он на 50 % обязан своему образу жизни. Это позволяет предполагать, что наше здоровье в наших руках. Успехов вам в укреплении своего здоровья - именно летом это можно делать сколько угодно, получая при этом массу положительных эмоций.</a:t>
            </a:r>
          </a:p>
          <a:p>
            <a:pPr indent="2667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Подведение итога занятия.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100">
                <a:latin typeface="Times New Roman" pitchFamily="18" charset="0"/>
                <a:cs typeface="Times New Roman" pitchFamily="18" charset="0"/>
              </a:rPr>
              <a:t>Раздаточный  материал  для педагогов</a:t>
            </a:r>
          </a:p>
          <a:p>
            <a:pPr indent="2667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ЗОЖ и его составляющие: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- экономическая категория, то есть удовлетворение человеком своих материальных, духовных, культурных потребностей. Этот уровень напрямую связан с нашим достатком, денежными возможностями.</a:t>
            </a: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Качество жизни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- степень комфорта в удовлетворении своих потребностей. Зависит от социума, социальная категория.</a:t>
            </a: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Стиль жизни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- поведенческие особенности человека, социально-психологическая категория, которая воспитывается.</a:t>
            </a:r>
          </a:p>
          <a:p>
            <a:pPr indent="2667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Показатели ЗОЖ: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1) отказ от вредных пристрастий;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2) оптимальный двигательный режим;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3) рациональное питание;	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4) закаливание;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5) личная гигиена;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6) положительные эмоции.</a:t>
            </a: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Психологическое здоровье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- это состояние душевного благополучия, характеризующееся отсутствием болезненных психических явлений и обеспечивающее адекватную окружающей действительности регуляцию поведения и профессиональной деятельности.</a:t>
            </a:r>
          </a:p>
          <a:p>
            <a:pPr indent="2667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Критерии психологического здоровья: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наличие целостной гармоничной «Я-концепции», способствующей осознанию и чувству непрерывности, постоянства и идентичности своего физического, психического и социального «Я»;</a:t>
            </a:r>
          </a:p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способность к позитивной критике по отношению к самому себе, своей</a:t>
            </a:r>
          </a:p>
        </p:txBody>
      </p:sp>
      <p:sp>
        <p:nvSpPr>
          <p:cNvPr id="7680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D:\Мамино\программы и игры\Фоны для презентаций\GE119_350A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TextBox 3"/>
          <p:cNvSpPr txBox="1">
            <a:spLocks noChangeArrowheads="1"/>
          </p:cNvSpPr>
          <p:nvPr/>
        </p:nvSpPr>
        <p:spPr bwMode="auto">
          <a:xfrm>
            <a:off x="428625" y="785813"/>
            <a:ext cx="6000750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жизнедеятельности и ее результатам;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соответствие поведенческих и внутренних реакций социальным обстоятельствам и ситуациям;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способность управлять своим поведением в соответствии с социокультурными нормами, правилами, законами и изменять способ поведения в зависимости от смены жизненных ситуаций и обстоятельств;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способность к позитивному планированию своей жизнедеятельности и реализации этого плана.</a:t>
            </a:r>
          </a:p>
          <a:p>
            <a:pPr indent="3556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355600"/>
            <a:endParaRPr lang="ru-RU"/>
          </a:p>
        </p:txBody>
      </p:sp>
      <p:pic>
        <p:nvPicPr>
          <p:cNvPr id="77828" name="Picture 2" descr="C:\Documents and Settings\Admin\Рабочий стол\Журнал 4\5 МДОУ 62газета\Газета\Фото психолог\SDC106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786063"/>
            <a:ext cx="324008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9" name="TextBox 5"/>
          <p:cNvSpPr txBox="1">
            <a:spLocks noChangeArrowheads="1"/>
          </p:cNvSpPr>
          <p:nvPr/>
        </p:nvSpPr>
        <p:spPr bwMode="auto">
          <a:xfrm>
            <a:off x="500063" y="5643563"/>
            <a:ext cx="5929312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Самоукина Н.В.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Карьера без стресса. — СПб.: Питер, 2003.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. Филина С.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О «синдроме профессионального выгорания» и технике безопасности // Школьный психолог, 2003, № 7.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Горбушина О.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Психологический тренинг –СПб.: Питер,2008г</a:t>
            </a:r>
          </a:p>
        </p:txBody>
      </p:sp>
      <p:sp>
        <p:nvSpPr>
          <p:cNvPr id="77830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D:\Мамино\программы и игры\Фоны для презентаций\GE119_350A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8" descr="Изображение 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85750"/>
            <a:ext cx="13382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TextBox 7"/>
          <p:cNvSpPr txBox="1">
            <a:spLocks noChangeArrowheads="1"/>
          </p:cNvSpPr>
          <p:nvPr/>
        </p:nvSpPr>
        <p:spPr bwMode="auto">
          <a:xfrm>
            <a:off x="4857750" y="2071688"/>
            <a:ext cx="17399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algn="ctr"/>
            <a:r>
              <a:rPr lang="ru-RU" sz="1100" b="1" i="1">
                <a:latin typeface="Times New Roman" pitchFamily="18" charset="0"/>
                <a:cs typeface="Times New Roman" pitchFamily="18" charset="0"/>
              </a:rPr>
              <a:t>Полинская Е. А.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 МДОУ «Детский сад комбинированого 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вида № 1» г. Энгельса  </a:t>
            </a:r>
          </a:p>
          <a:p>
            <a:pPr algn="ctr"/>
            <a:r>
              <a:rPr lang="ru-RU" sz="1100" i="1">
                <a:latin typeface="Times New Roman" pitchFamily="18" charset="0"/>
                <a:cs typeface="Times New Roman" pitchFamily="18" charset="0"/>
              </a:rPr>
              <a:t>Саратовской  области</a:t>
            </a:r>
          </a:p>
          <a:p>
            <a:pPr algn="ctr"/>
            <a:endParaRPr lang="ru-RU" sz="11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53" name="WordArt 11"/>
          <p:cNvSpPr>
            <a:spLocks noChangeArrowheads="1" noChangeShapeType="1" noTextEdit="1"/>
          </p:cNvSpPr>
          <p:nvPr/>
        </p:nvSpPr>
        <p:spPr bwMode="auto">
          <a:xfrm>
            <a:off x="857250" y="357188"/>
            <a:ext cx="3255963" cy="32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Страница  психолога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00063" y="714375"/>
            <a:ext cx="4357687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63" y="2000250"/>
            <a:ext cx="4500562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just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Работа педагога-психолога в дошкольном учреждении направлена на гармонизацию эмоционально-личностной сферы детей, сохранение психологического здоровья. В фокусе его внимания находится создание условий для снятия накапливающегося эмоционального напряжения, являющегося следствием: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78856" name="TextBox 11"/>
          <p:cNvSpPr txBox="1">
            <a:spLocks noChangeArrowheads="1"/>
          </p:cNvSpPr>
          <p:nvPr/>
        </p:nvSpPr>
        <p:spPr bwMode="auto">
          <a:xfrm>
            <a:off x="428625" y="3214688"/>
            <a:ext cx="6000750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повышения темпа жизни,</a:t>
            </a:r>
          </a:p>
          <a:p>
            <a:pPr indent="355600"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увеличения эмоциональных перегрузок,</a:t>
            </a:r>
          </a:p>
          <a:p>
            <a:pPr indent="355600"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запрета на внешнее проявление негативных эмоций (страха, гнева и т.д.),</a:t>
            </a:r>
          </a:p>
          <a:p>
            <a:pPr indent="355600"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недостаточной рефлексивности эмоциональной сферы детей, а также их неспособности распознать и описать свои эмоции и эмоции других людей,</a:t>
            </a:r>
          </a:p>
          <a:p>
            <a:pPr indent="355600" algn="just">
              <a:buFont typeface="Arial" pitchFamily="34" charset="0"/>
              <a:buChar char="•"/>
            </a:pPr>
            <a:r>
              <a:rPr lang="ru-RU" sz="1300">
                <a:latin typeface="Times New Roman" pitchFamily="18" charset="0"/>
                <a:cs typeface="Times New Roman" pitchFamily="18" charset="0"/>
              </a:rPr>
              <a:t>раннего нарушения в развитии детей.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На протяжении 10 лет я работала с детьми с заболеваниями опорно-двигательного аппарата. В основном у детей стоял диагноз ДЦП. Детский церебральный паралич – это тяжелое заболевание, которое возникает у ребенка в результате поражения головного и спинного мозга на ранних этапах его формирования (внутриутробном, в период родов или в период новорожденности). Основным клиническим симптомом при ДЦП является нарушение двигательных функций, однако, кроме этого, у детей с ДЦП имеют место нарушения зрения, слуха, речи, интеллекта, эмоциональные нарушения. По данным ряда авторов, на 10 000 новорожденных приходится 34-42 ребенка, страдающих церебральным параличом. За последнее десятилетие в России увеличилось количество детей с ДЦП (И.И. Мамайчук).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Эмоциональные нарушения у детей с различными формами детского церебрального паралича проявляются по - разному. Это могут быть и психопатоподобные нарушения на фоне органического поражения ЦНС, которые нередко встречаются при спастической диплегии и гемипаретической формы ДЦП. Однако у детей с ДЦП могут наблюдаться эмоциональные расстройства в связи с наличием физического дефекта, воспитанием по типу гиперопеки или ранней социальной и психической депривацией.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78857" name="Нижний колонтитул 1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75</a:t>
            </a:r>
          </a:p>
        </p:txBody>
      </p:sp>
      <p:sp>
        <p:nvSpPr>
          <p:cNvPr id="78858" name="Rectangle 11"/>
          <p:cNvSpPr>
            <a:spLocks noChangeArrowheads="1"/>
          </p:cNvSpPr>
          <p:nvPr/>
        </p:nvSpPr>
        <p:spPr bwMode="auto">
          <a:xfrm>
            <a:off x="908050" y="1042988"/>
            <a:ext cx="342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Monotype Corsiva" pitchFamily="66" charset="0"/>
              </a:rPr>
              <a:t>Арт-терапия</a:t>
            </a:r>
          </a:p>
          <a:p>
            <a:pPr algn="ctr"/>
            <a:r>
              <a:rPr lang="ru-RU" sz="2000" b="1">
                <a:latin typeface="Monotype Corsiva" pitchFamily="66" charset="0"/>
              </a:rPr>
              <a:t>в работе с дошкольниками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79875" name="TextBox 2"/>
          <p:cNvSpPr txBox="1">
            <a:spLocks noChangeArrowheads="1"/>
          </p:cNvSpPr>
          <p:nvPr/>
        </p:nvSpPr>
        <p:spPr bwMode="auto">
          <a:xfrm>
            <a:off x="428625" y="428625"/>
            <a:ext cx="6000750" cy="783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МДОУ «Детский сад комбинированного вида № 104 «Росточек» г. Архангельска, в котором я работала, большинство детей с заболеванием опорно-двигательного аппарата посещали коррекционные группы  круглосуточно : с понедельника по пятницу. Из-за длительной разлуки с родителями у детей развивалось чувство одиночества, переживания эмоционального отвержения, повышенная тревожность, страхи, агрессивность, конфликты в межличностных отношениях, что в свою очередь негативно сказывалось на здоровье детей. Поэтому основным направлением моей работы с данными детьми стало смягчение эмоционального дискомфорта у детей, повышение их активности и самостоятельности, коррекция негативных поведенческих реакций, формирование нового опыта взаимоотношений, развитие социального доверия.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психокоррекции эмоциональных нарушений детей с ДЦП с потенциально сохранным интеллектом, я использовала игровые методы, арт-терапию. 	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По мнению Л.Д.Лебедевой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арт-терапия понимается как забота об эмоциональном самочувствии и психологическом здоровье личности, группы, коллектива средствами художественной деятельности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Преимущество арт-терапии состоит в следующем: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создает положительный эмоциональный настрой в группе;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облегчает процесс коммуникации со сверстниками и взрослыми. Совместное участие в художественной деятельности способствует созданию отношений взаимного принятия и эмпатии;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способствует преодолению языкового барьера, позволяет обратиться к тем реальным проблемам или фантазиям, которые по каким-либо причинам затруднительно обсуждать вербально;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дает возможность на символическом уровне экспериментировать с самыми разными чувствами, исследовать и выражать их в социально приемлемой форме. Работа над рисунками - безопасный способ разрядки разрушительных и саморазрушительных тенденций. Позволяет проработать мысли и эмоции, которые человек привык подавлять.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развивает чувство внутреннего контроля. Арт-терапевтические занятия создают условия для экспериментирования с кинестетическими и зрительными ощущениями, стимулируют развитие сенсомоторных умений и в целом правого полушария головного мозга, отвечающего за интуицию и ориентацию в пространстве;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способствует творческому самовыражению, развитию воображения, практических навыков изобразительной деятельности, художественных способностей в целом;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повышает адаптационные способности ребенка  к повседневной жизни и детскому саду, снижает утомление, негативные эмоциональные состояния;</a:t>
            </a:r>
          </a:p>
        </p:txBody>
      </p:sp>
      <p:sp>
        <p:nvSpPr>
          <p:cNvPr id="7987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0899" name="TextBox 2"/>
          <p:cNvSpPr txBox="1">
            <a:spLocks noChangeArrowheads="1"/>
          </p:cNvSpPr>
          <p:nvPr/>
        </p:nvSpPr>
        <p:spPr bwMode="auto">
          <a:xfrm>
            <a:off x="500063" y="357188"/>
            <a:ext cx="5929312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эффективна в коррекции различных отклонений и нарушений личностного развития. Опирается   на здоровый потенциал личности, внутренние механизмы саморегуляции и исцеления; позволяет выстраивать отношения с ребенком на основе любви и взаимной привязанности, и тем самым компенсировать их возможное отсутствие в родительском доме.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Коррекционно-развивающие  занятия с детьми с ДЦП  проводились  в МДОУ «Детский сад комбинированного вида № 104 «Росточек» г. Архангельска по собственной авторской программе, включающей 10  занятий –«путешествий». В программе  используются следующие арт-терапевтические техники: рисование по мокрому листу, по песку, гроттаж (процарапывание), монотипия , рисование нитками, восковая живопись.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Занятия- «путешествия» имеют следующую структуру: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1. Вовлечение в сюжет.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Цель: организация начала занятия, настрой на совместную деятельность.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2. Чередование 2-5 небольших заданий.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снятие эмоционального напряжения, коррекция агрессивного, тревожного поведения, формирование нового опыта взаимоотношений в процессе занятия, повышение самооценки через преодоление трудностей, возникающих по сюжету занятия, развитие мелкой и крупной моторики.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                   Условия подбора заданий данной части занятия: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-длительность выполнения задания 2-3 минуты;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одновременное выполнение задания всеми детьми;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-доступность и простота (выполнение заданий не требует дополнительной помощи взрослого);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- проходит в рамках сюжета.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3.  Кульминация. Игра с одной из изо-техник.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снятие напряжения, получение удовлетворения от игры с изо-средствами.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4. Завершение игрового сюжета.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завершение занятия, психологическая поддержка детей.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sp>
        <p:nvSpPr>
          <p:cNvPr id="8090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pic>
        <p:nvPicPr>
          <p:cNvPr id="8192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14313"/>
            <a:ext cx="159543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4" name="TextBox 4"/>
          <p:cNvSpPr txBox="1">
            <a:spLocks noChangeArrowheads="1"/>
          </p:cNvSpPr>
          <p:nvPr/>
        </p:nvSpPr>
        <p:spPr bwMode="auto">
          <a:xfrm>
            <a:off x="500063" y="1143000"/>
            <a:ext cx="4786312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коррекция агрессивности, тревожности, снятие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эмоционального  напряжения;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развитие умения контролировать свои действия;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развитие воображения;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переживание состояния успеха, формирование положительной самооценки.</a:t>
            </a:r>
          </a:p>
          <a:p>
            <a:endParaRPr lang="ru-RU"/>
          </a:p>
        </p:txBody>
      </p:sp>
      <p:sp>
        <p:nvSpPr>
          <p:cNvPr id="81925" name="TextBox 5"/>
          <p:cNvSpPr txBox="1">
            <a:spLocks noChangeArrowheads="1"/>
          </p:cNvSpPr>
          <p:nvPr/>
        </p:nvSpPr>
        <p:spPr bwMode="auto">
          <a:xfrm>
            <a:off x="500063" y="2571750"/>
            <a:ext cx="5857875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Материалы: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Мел;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лист A3, цветные карандаши для штриховки;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силуэты акул (~ 25-30 см);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листы А4, оклеенные песком с одной стороны; (клей ПВА); гуашь; кисти;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надувной слон; игрушечный паук; бельевая веревка; старые газеты;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листы А5, согнутые пополам; песочница.</a:t>
            </a:r>
          </a:p>
          <a:p>
            <a:pPr indent="355600" algn="just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ctr"/>
            <a:r>
              <a:rPr lang="ru-RU" sz="1300" b="1" i="1">
                <a:latin typeface="Times New Roman" pitchFamily="18" charset="0"/>
                <a:cs typeface="Times New Roman" pitchFamily="18" charset="0"/>
              </a:rPr>
              <a:t>Ход занятия: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«Кочки»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развитие координации движения, введение в игровое путешествие.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Оборудование: от двери, на полу мелом нарисованы круги («кочки»)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Ребята,  сегодня мы отправляемся с вами путешествовать  на остров «Чудесных цветов». Чтобы добраться до острова «Чудесных цветов», надо  дойти до берега моря. Идти мы будем по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кочкам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Перешагиваем с одной кочки на другую».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Дети перешагивают самостоятельно или с помощью взрослого с кочки на кочку и «оказываются» на берегу моря, также нарисованного мелом.</a:t>
            </a: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«Волны»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развитие воображения, графических навыков, коммуникативных навыков.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Оборудование: на полу лежат приготовленные карандаши и лист A3.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Мы с вами стоим на берегу моря. Море не спокойное, высокие волны набегают на берег. Я предлагаю вам штриховкой нарисовать на одном листе волны. Рисовать вы будете поочередно: сначала один ребенок, потом другой. Вы договоритесь, кто первым начнет рисовать».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рисуют поочередно на листе волны.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Если дети не могут договориться, можно ввести в игру считалку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«Акулы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6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78</a:t>
            </a:r>
          </a:p>
        </p:txBody>
      </p:sp>
      <p:sp>
        <p:nvSpPr>
          <p:cNvPr id="81927" name="Rectangle 8"/>
          <p:cNvSpPr>
            <a:spLocks noChangeArrowheads="1"/>
          </p:cNvSpPr>
          <p:nvPr/>
        </p:nvSpPr>
        <p:spPr bwMode="auto">
          <a:xfrm>
            <a:off x="1052513" y="179388"/>
            <a:ext cx="3429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Monotype Corsiva" pitchFamily="66" charset="0"/>
              </a:rPr>
              <a:t>Конспект занятия</a:t>
            </a:r>
          </a:p>
          <a:p>
            <a:pPr algn="ctr"/>
            <a:r>
              <a:rPr lang="ru-RU" sz="1600" b="1">
                <a:latin typeface="Monotype Corsiva" pitchFamily="66" charset="0"/>
              </a:rPr>
              <a:t>«Остров «Чудесных цветов»</a:t>
            </a:r>
          </a:p>
          <a:p>
            <a:pPr algn="ctr"/>
            <a:r>
              <a:rPr lang="ru-RU" sz="1600" b="1">
                <a:latin typeface="Monotype Corsiva" pitchFamily="66" charset="0"/>
              </a:rPr>
              <a:t>(для детей 4-7 лет)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858000" cy="9144000"/>
          </a:xfrm>
          <a:prstGeom prst="rect">
            <a:avLst/>
          </a:prstGeom>
        </p:spPr>
      </p:pic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2357438" y="357188"/>
            <a:ext cx="4071937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Если человеку объяснить, дать инструкцию, что надо делать, то он может  сознательно управлять работой некоторых органов и систем.                                                                                 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Изменения в работе  организма (через датчики, связанные с компьютером) тотчас отображаются на экране – меняются цифры показаний, изменяются графики или же может тише либо громче звучать музыка</a:t>
            </a:r>
            <a:r>
              <a:rPr lang="ru-RU"/>
              <a:t>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Чтобы отрегулировать, настроить работу </a:t>
            </a:r>
            <a:endParaRPr lang="ru-RU" sz="1300"/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500063" y="2000250"/>
            <a:ext cx="5857875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определенных систем и органов, человеку необходимо сознательно с помощью биологической обратной связи изменить информацию на экране монитора в нужном направлении. А это значит, что человек небольшим усилием воли может научиться подстраивать работу организма так, чтобы улучшать состояние своего здоровья. 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Через некоторое время навык оздоровления закрепляется настолько, что человеку уже не требуется помощь компьютера. Он сам, используя выработанные умения, может исправить работу любого органа или системы своего организма.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Метод, который с помощью БОС дает возможность настроить, восстановить, а затем и контролировать свое здоровье, основан на улучшении газообмена в легких, поддержании и нормализации внутренней среды организма – гомеостаза.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Значит, можно научиться дышать так, чтобы с помощью дыхания повлиять на составляющие внутренней среды организма в ту или иную сторону, улучшая и нормализуя состояние здоровья.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500063" y="5214938"/>
            <a:ext cx="25717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Дыхание – это так просто и привычно, оно такое само собой разумеющееся. Но именно то обстоятельство, что мы можем управлять дыханием (дышать глубже, чаще, реже), делает его своего рода инструментом, с помощью которого можно сознательно влиять на состояние организма. Ведь дыхание через газообмен в крови поддерживает гомеостаз, постоянство внутрен-ней  среды организма.</a:t>
            </a:r>
          </a:p>
          <a:p>
            <a:pPr indent="2667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500063" y="7773988"/>
            <a:ext cx="5929312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Чтобы функция дыхания наиболее полно выполняла свое главное предназначение – максимального газообмена, надо, чтобы сердечно– сосудистая</a:t>
            </a:r>
          </a:p>
          <a:p>
            <a:pPr indent="355600"/>
            <a:endParaRPr lang="ru-RU"/>
          </a:p>
        </p:txBody>
      </p:sp>
      <p:sp>
        <p:nvSpPr>
          <p:cNvPr id="9225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</a:t>
            </a:r>
          </a:p>
        </p:txBody>
      </p:sp>
      <p:pic>
        <p:nvPicPr>
          <p:cNvPr id="11" name="Рисунок 10" descr="Безымянный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90" y="285720"/>
            <a:ext cx="2140541" cy="1624865"/>
          </a:xfrm>
          <a:prstGeom prst="rect">
            <a:avLst/>
          </a:prstGeom>
        </p:spPr>
      </p:pic>
      <p:pic>
        <p:nvPicPr>
          <p:cNvPr id="12" name="Рисунок 11" descr="Безымянный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8" y="5143504"/>
            <a:ext cx="3327568" cy="2490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2947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6143625" cy="842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снятие эмоционального напряжения, коррекция негативных поведенческих реакций через выплескивание гнева, повышение самооценки , развитие двигательной активности.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 : на ковре заранее разложены подушки, а вокруг ковра бумажные силуэты акул.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Ребята,  чтобы не попасть в море,  перепрыгиваете или  перешагиваете через волны и оказываетесь на плоту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(ковер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перешагивают или перепрыгивают,  в зависимости от двигательных возможностей,  через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лист с нарисованными волнами.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Рассаживайтесь на подушки и отправляемся с Вами в плавание.  Будем грести веслами.  Я показываю движения, а вы повторяете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повторяют движения ведущего. Можно спеть веселую песенку.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Ребята,  смотрите,  наш плот окружают  акулы.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Защититься от них можно подушками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Представьте, что это не просто подушки, а  «оружие»,   размахивая им, можно  отогнать, отбросить акул далеко от плота. Берите подушки в руки, сделайте взмах и опустите вниз,  немного не касаясь акул».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размахивают подушками, отгоняют акул.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Молодцы!».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Остров «Чудесных цветов»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создание положительного эмоционального настроя в группе, обучение позитивному взаимодействию детей друг с другом, развитие социального доверия, развитие графических навыков, мелкой моторики.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 : песочница, накрытая тканью; листы А4, оклеенные песком; гуашь; влажные салфетки;   на полу раскладываются  цветы из цветной бумаги. Перед упражнением ткань с песочницы снять.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Наконец мы добрались до острова «Чудесных цветов». Обратите внимание,  весь остров покрыт прекрасными цветами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Давайте соберем  их вместе,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выложим в песочнице красивые букеты».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собирают цветы и выкладывают букеты в песочнице. Гиперактивные дети могут закопать их в песок, но в этом случае необходимо добиться, чтобы цветы были откопаны и выложены красиво.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Молодцы! У вас получились прекрасные букеты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но на острове мало цветов. Мы тоже можем посадить здесь растения. Предлагаю посадить свои цветы на песке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Нарисуйте на песчаной  поверхности бумаги цветы. Вы можете рисовать кисточкой или пальчиками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».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Детям выдаются подготовленные листы А4, оклеенные песком. Гуашью и кисточками (а по желанию и пальцами) ребята рисуют на песчаной поверхности цветы.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 Детям, выбравшим рисование пальчиками, после упражнения вытереть руки влажными салфетками.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sp>
        <p:nvSpPr>
          <p:cNvPr id="8294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3971" name="TextBox 2"/>
          <p:cNvSpPr txBox="1">
            <a:spLocks noChangeArrowheads="1"/>
          </p:cNvSpPr>
          <p:nvPr/>
        </p:nvSpPr>
        <p:spPr bwMode="auto">
          <a:xfrm>
            <a:off x="428625" y="357188"/>
            <a:ext cx="6072188" cy="822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ctr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«Поиграем со слоном».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развитие зрительно-моторной координации, крупной и мелкой моторики,  повышение самооценки.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Оборудование: большой надувной слон с загнутым вверх хоботом (можно использовать других животных или макеты), веревки , на конце которых привязаны кольца.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Ведущий:  «После того как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остров украшен можно пойти на прогулку.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 острове живут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разные животные. Навстречу нам идет слон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Что будем делать со слоном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 выслушивает предложения детей.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Я предлагаю подружиться с ним и поиграть в колечки с помощью веревки. Я  каждому выдам длинный кусок веревки,  на конце которого привязано кольцо. Стоя у отмеченной линии, вы  замахиваетесь и накидываете кольцо  на хобот слона. Я покажу, а Вы повторите».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замахиваются и накидывают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кольца на хобот слона.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«Молодцы, подружились и поиграли со слоном!»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Упражнение «Паук»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коррекция агрессивного и тревожного поведения, повышение самооценки через преодоление страха и переживание успеха, развитие моторики рук.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Оборудование:  игрушечный паук, газетные листы, мусорная корзина.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 острове есть не только добрые животные, но и опасные.  На нас надвигается огромный паук. Победить его можно камнями, сделанными из газетной бумаги. Сминаем кусочки газетной бумаги и кидаем в паука».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Дети разрывают, сминают газеты в комки и закидывают ими паука.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Победа! Паук убежал, но на острове стало грязно. Давайте наведем порядок, сложите все камни в одно место (мусорную корзину)».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собирают газетную бумагу.</a:t>
            </a: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Монотипия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развитие воображения, нормализация эмоционального состояния детей.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Оборудование:  листы бумаги А5, сложенные пополам; наборы красок.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 память о необычном приключении,  я научу вас рисовать чудесные цветы.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Наносим  капли краски  около сгиба бумаги , складываем бумагу, проглаживаем, делаем оттиск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». С помощью техники «монотипия» дети получают цветы и бабочек.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А теперь нам пора возвращаться домой».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 b="1">
                <a:latin typeface="Times New Roman" pitchFamily="18" charset="0"/>
                <a:cs typeface="Times New Roman" pitchFamily="18" charset="0"/>
              </a:rPr>
              <a:t>Возвращение домой.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Цель: выход из ситуации путешествия , завершение занятия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Возвращаемся домой вплавь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Я показываю движения пловца, а вы повторяете»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3972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4995" name="TextBox 2"/>
          <p:cNvSpPr txBox="1">
            <a:spLocks noChangeArrowheads="1"/>
          </p:cNvSpPr>
          <p:nvPr/>
        </p:nvSpPr>
        <p:spPr bwMode="auto">
          <a:xfrm>
            <a:off x="357188" y="428625"/>
            <a:ext cx="6215062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Дети повторяют за ведущим движения пловцов.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Ведущий:  «</a:t>
            </a:r>
            <a:r>
              <a:rPr lang="ru-RU" sz="1300" i="1">
                <a:latin typeface="Times New Roman" pitchFamily="18" charset="0"/>
                <a:cs typeface="Times New Roman" pitchFamily="18" charset="0"/>
              </a:rPr>
              <a:t>Красивые рисунки, привезенные из путешествия,  украсят нашу игровую комнату и порадуют родителей. Спасибо всем! До свидания!»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Использование арт-терапевтических техник вызывает у детей положительные эмоциональные реакции. Арт-терапевтические  техники  не требуют хорошо развитых графических навыков, что очень важно для детей с ДЦП. Преодоление трудностей, возникающих по сюжету занятий, положительные эмоции от результатов рисования приводят к повышению самооценки детей,  смягчению эмоционального дискомфорта, снижению уровня тревожности и агрессивности.                                                                            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355600" algn="ctr"/>
            <a:r>
              <a:rPr lang="ru-RU" sz="1300"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pPr indent="355600"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Практикум по арттерапии// под редакцией А.И. Копытина. – Спб: Питер, 2000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Зинкевич-Евстигнеева Т.Д., Грабенко Т.М.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 Практикум по креативной терапии – Спб: Речь 2001.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Капская А.Ю., Мирончик Т.Л.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Подарки фей: развивающая сказкотерапия для детей – Спб: Речь 2005.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Белинская Е.В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. Сказочные тренинги для дошкольников и младших школьников. Спб: Речь 2006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Стишенок И.В.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Сказка в тренинге: коррекция, развитие, личностный рост –    Спб: Речь 2005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Мамайчук И.И.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«Психологическая помощь детям с проблемами в развитии»  Спб: Речь 2006</a:t>
            </a:r>
          </a:p>
          <a:p>
            <a:pPr indent="355600" algn="just"/>
            <a:r>
              <a:rPr lang="ru-RU" sz="1300" i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355600"/>
            <a:endParaRPr lang="ru-RU"/>
          </a:p>
        </p:txBody>
      </p:sp>
      <p:sp>
        <p:nvSpPr>
          <p:cNvPr id="8499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6019" name="WordArt 11"/>
          <p:cNvSpPr>
            <a:spLocks noChangeArrowheads="1" noChangeShapeType="1" noTextEdit="1"/>
          </p:cNvSpPr>
          <p:nvPr/>
        </p:nvSpPr>
        <p:spPr bwMode="auto">
          <a:xfrm>
            <a:off x="1214438" y="500063"/>
            <a:ext cx="4357687" cy="471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3175">
                  <a:solidFill>
                    <a:srgbClr val="96969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Тема следующего номера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42938" y="1000125"/>
            <a:ext cx="5286375" cy="15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021" name="TextBox 8"/>
          <p:cNvSpPr txBox="1">
            <a:spLocks noChangeArrowheads="1"/>
          </p:cNvSpPr>
          <p:nvPr/>
        </p:nvSpPr>
        <p:spPr bwMode="auto">
          <a:xfrm>
            <a:off x="1143000" y="1214438"/>
            <a:ext cx="47863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Итоги 2009-2010 учебного года</a:t>
            </a:r>
          </a:p>
          <a:p>
            <a:endParaRPr lang="ru-RU"/>
          </a:p>
        </p:txBody>
      </p:sp>
      <p:pic>
        <p:nvPicPr>
          <p:cNvPr id="86022" name="Picture 6" descr="IMG_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13" y="2051050"/>
            <a:ext cx="31877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Picture 7" descr="IMG_0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4538" y="4500563"/>
            <a:ext cx="3194050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4" name="TextBox 15"/>
          <p:cNvSpPr txBox="1">
            <a:spLocks noChangeArrowheads="1"/>
          </p:cNvSpPr>
          <p:nvPr/>
        </p:nvSpPr>
        <p:spPr bwMode="auto">
          <a:xfrm>
            <a:off x="836613" y="6877050"/>
            <a:ext cx="51450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По вопросам  размещения  рекламы обращаться</a:t>
            </a: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Телефон: 8-917-214-85-59</a:t>
            </a:r>
          </a:p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                 8-960-348-28-75</a:t>
            </a:r>
          </a:p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fontan_idei@mail.ru</a:t>
            </a:r>
          </a:p>
          <a:p>
            <a:r>
              <a:rPr lang="en-US" sz="1400"/>
              <a:t> </a:t>
            </a: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261938" y="5214938"/>
            <a:ext cx="6596062" cy="3706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250" tIns="52650" rIns="101250" bIns="52650">
            <a:spAutoFit/>
          </a:bodyPr>
          <a:lstStyle/>
          <a:p>
            <a:pPr algn="ctr"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Редакционная коллегия:</a:t>
            </a:r>
          </a:p>
          <a:p>
            <a:pPr algn="ctr"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endParaRPr lang="ru-RU">
              <a:solidFill>
                <a:srgbClr val="000000"/>
              </a:solidFill>
              <a:latin typeface="Monotype Corsiva" pitchFamily="66" charset="0"/>
            </a:endParaRP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Председатель редакционной  коллегии                         Ванина Т.Е. 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Заместитель председателя редакционной коллегии   Губанова В.Л.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Главный консультант                                                    Булычева ЕФ.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Консультант                                                                   Ислентьева О.В.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Консультант                                                                   Борсук А.В.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Главный редактор                                                           Назарова М.В.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Заместитель главного редактора                                  Худошина Е.В.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Специалист по связям  с общественностью                  Федяшина Т.Н.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Художник –оформитель                                                 Фирсунина И.Н.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r>
              <a:rPr lang="ru-RU">
                <a:solidFill>
                  <a:srgbClr val="000000"/>
                </a:solidFill>
                <a:latin typeface="Monotype Corsiva" pitchFamily="66" charset="0"/>
              </a:rPr>
              <a:t>Корректор                                                                        Кузьмичева Ю.В.</a:t>
            </a:r>
          </a:p>
          <a:p>
            <a:pPr>
              <a:tabLst>
                <a:tab pos="0" algn="l"/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29600" algn="l"/>
                <a:tab pos="9258300" algn="l"/>
                <a:tab pos="10287000" algn="l"/>
                <a:tab pos="11315700" algn="l"/>
              </a:tabLst>
            </a:pPr>
            <a:endParaRPr lang="ru-RU">
              <a:solidFill>
                <a:srgbClr val="000000"/>
              </a:solidFill>
              <a:latin typeface="Monotype Corsiva" pitchFamily="66" charset="0"/>
            </a:endParaRPr>
          </a:p>
        </p:txBody>
      </p:sp>
      <p:pic>
        <p:nvPicPr>
          <p:cNvPr id="87044" name="Picture 5" descr="P10101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175" y="539750"/>
            <a:ext cx="5221288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858000" cy="9144000"/>
          </a:xfrm>
          <a:prstGeom prst="rect">
            <a:avLst/>
          </a:prstGeom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28625" y="357188"/>
            <a:ext cx="600075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система человека работала в гармонии с дыхательной системой. Для этого человеку необходимо овладеть диафрагмально - релаксационным дыханием (дыхание животом).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Все живые существа, и человек в том числе, в основном дышат при помощи диафрагмы, животом. На 90% газообмен осуществляется благодаря этой мышце.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В экстремальных ситуациях: при болезни или  в состоянии стресса в процессе дыхания большую роль начинает играть мускулатура грудной клетки и плечевого пояса. В таких случаях человек начинает дышать грудью и животом одновременно.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Вот для того чтобы снять стресс, усилить работу защитных сил (иммунной системы), повысить уровень газообмена и нормализовать внутреннюю физиологическую среду (гомеостаз), человеку необходимо перейти на дыхание диафрагмой или дыхание животом.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Используя этот тип дыхания, мы, по сути, постоянно тренируем важнейшие функции организма (сердце, дыхательную, нервную, иммунную системы), развиваем и поддерживаем в себе высокий уровень адаптационных возможностей, укрепляем здоровье. Ведь болезнь – это, в сущности говоря, разрушение гомеостаза и последующая работа организма по его восстановлению. Совершенно очевидно, что проще не допускать разрушений, чем потом восстанавливать былое здание здоровья.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      Умению быть здоровым надо учить с детства, и чем раньше, тем лучше (начинать занятия можно с 6 лет). Если это сделать в детском саду, то в школу ребеок придет здоровым. А если он придет в школу здоровым, защищенным от стресса, то он будет и меньше болеть, и лучше учиться. Сегодня уже сотни школ и детских садов во всех уголках нашей страны стали зоной здоровья: в них проводятся уроки здоровья, основанные на технологии БОС.</a:t>
            </a:r>
          </a:p>
          <a:p>
            <a:pPr algn="just"/>
            <a:r>
              <a:rPr lang="ru-RU" sz="13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1968</TotalTime>
  <Words>19781</Words>
  <Application>Microsoft Office PowerPoint</Application>
  <PresentationFormat>Экран (4:3)</PresentationFormat>
  <Paragraphs>1774</Paragraphs>
  <Slides>84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84</vt:i4>
      </vt:variant>
    </vt:vector>
  </HeadingPairs>
  <TitlesOfParts>
    <vt:vector size="8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JackWestern</cp:lastModifiedBy>
  <cp:revision>111</cp:revision>
  <dcterms:created xsi:type="dcterms:W3CDTF">2010-06-01T18:24:33Z</dcterms:created>
  <dcterms:modified xsi:type="dcterms:W3CDTF">2012-02-13T09:03:32Z</dcterms:modified>
</cp:coreProperties>
</file>